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39"/>
  </p:notesMasterIdLst>
  <p:sldIdLst>
    <p:sldId id="381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259" r:id="rId20"/>
    <p:sldId id="292" r:id="rId21"/>
    <p:sldId id="291" r:id="rId22"/>
    <p:sldId id="303" r:id="rId23"/>
    <p:sldId id="266" r:id="rId24"/>
    <p:sldId id="283" r:id="rId25"/>
    <p:sldId id="265" r:id="rId26"/>
    <p:sldId id="282" r:id="rId27"/>
    <p:sldId id="294" r:id="rId28"/>
    <p:sldId id="274" r:id="rId29"/>
    <p:sldId id="276" r:id="rId30"/>
    <p:sldId id="293" r:id="rId31"/>
    <p:sldId id="295" r:id="rId32"/>
    <p:sldId id="296" r:id="rId33"/>
    <p:sldId id="277" r:id="rId34"/>
    <p:sldId id="297" r:id="rId35"/>
    <p:sldId id="298" r:id="rId36"/>
    <p:sldId id="299" r:id="rId37"/>
    <p:sldId id="300" r:id="rId3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4C9E"/>
    <a:srgbClr val="9E9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20" y="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A2648-2C63-4979-B429-31F1BBD3F8EC}" type="datetimeFigureOut">
              <a:rPr lang="zh-CN" altLang="en-US" smtClean="0"/>
              <a:t>2019/6/4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5E02B-286F-4A24-9C13-54E4B52D51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70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28575"/>
            <a:ext cx="6540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8DAF-088D-4077-BCF8-0EA24C369119}" type="datetimeFigureOut">
              <a:rPr lang="zh-CN" altLang="en-US" smtClean="0"/>
              <a:t>2019/6/4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D1CA-55A6-43A4-AE86-080C3E1A53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8DAF-088D-4077-BCF8-0EA24C369119}" type="datetimeFigureOut">
              <a:rPr lang="zh-CN" altLang="en-US" smtClean="0"/>
              <a:t>2019/6/4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D1CA-55A6-43A4-AE86-080C3E1A53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8DAF-088D-4077-BCF8-0EA24C369119}" type="datetimeFigureOut">
              <a:rPr lang="zh-CN" altLang="en-US" smtClean="0"/>
              <a:t>2019/6/4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D1CA-55A6-43A4-AE86-080C3E1A53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8DAF-088D-4077-BCF8-0EA24C369119}" type="datetimeFigureOut">
              <a:rPr lang="zh-CN" altLang="en-US" smtClean="0"/>
              <a:t>2019/6/4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D1CA-55A6-43A4-AE86-080C3E1A53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8DAF-088D-4077-BCF8-0EA24C369119}" type="datetimeFigureOut">
              <a:rPr lang="zh-CN" altLang="en-US" smtClean="0"/>
              <a:t>2019/6/4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D1CA-55A6-43A4-AE86-080C3E1A53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AE91-6317-4B9C-8750-1CC94D66111B}" type="datetimeFigureOut">
              <a:rPr lang="zh-CN" altLang="en-US" smtClean="0"/>
              <a:t>2019/6/4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FF8B-62EE-4D73-85A9-9755A83217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8DAF-088D-4077-BCF8-0EA24C369119}" type="datetimeFigureOut">
              <a:rPr lang="zh-CN" altLang="en-US" smtClean="0"/>
              <a:t>2019/6/4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D1CA-55A6-43A4-AE86-080C3E1A53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8DAF-088D-4077-BCF8-0EA24C369119}" type="datetimeFigureOut">
              <a:rPr lang="zh-CN" altLang="en-US" smtClean="0"/>
              <a:t>2019/6/4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D1CA-55A6-43A4-AE86-080C3E1A53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8DAF-088D-4077-BCF8-0EA24C369119}" type="datetimeFigureOut">
              <a:rPr lang="zh-CN" altLang="en-US" smtClean="0"/>
              <a:t>2019/6/4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D1CA-55A6-43A4-AE86-080C3E1A53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8DAF-088D-4077-BCF8-0EA24C369119}" type="datetimeFigureOut">
              <a:rPr lang="zh-CN" altLang="en-US" smtClean="0"/>
              <a:t>2019/6/4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D1CA-55A6-43A4-AE86-080C3E1A53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8DAF-088D-4077-BCF8-0EA24C369119}" type="datetimeFigureOut">
              <a:rPr lang="zh-CN" altLang="en-US" smtClean="0"/>
              <a:t>2019/6/4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D1CA-55A6-43A4-AE86-080C3E1A53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8DAF-088D-4077-BCF8-0EA24C369119}" type="datetimeFigureOut">
              <a:rPr lang="zh-CN" altLang="en-US" smtClean="0"/>
              <a:t>2019/6/4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D1CA-55A6-43A4-AE86-080C3E1A53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D2A888-10B9-4C01-B372-1960C4F82910}" type="datetimeFigureOut">
              <a:rPr lang="zh-CN" altLang="en-US"/>
              <a:t>2019/6/4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D99DD8-0806-4AE5-ACEC-DAB212DFC07A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7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28575"/>
            <a:ext cx="6540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25"/>
          <p:cNvSpPr txBox="1">
            <a:spLocks noChangeArrowheads="1"/>
          </p:cNvSpPr>
          <p:nvPr userDrawn="1"/>
        </p:nvSpPr>
        <p:spPr bwMode="auto">
          <a:xfrm>
            <a:off x="2724150" y="227820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0" name="文本框 25"/>
          <p:cNvSpPr txBox="1">
            <a:spLocks noChangeArrowheads="1"/>
          </p:cNvSpPr>
          <p:nvPr userDrawn="1"/>
        </p:nvSpPr>
        <p:spPr bwMode="auto">
          <a:xfrm>
            <a:off x="1446213" y="184481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1" name="文本框 25"/>
          <p:cNvSpPr txBox="1">
            <a:spLocks noChangeArrowheads="1"/>
          </p:cNvSpPr>
          <p:nvPr userDrawn="1"/>
        </p:nvSpPr>
        <p:spPr bwMode="auto">
          <a:xfrm>
            <a:off x="3344863" y="161145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2" name="文本框 25"/>
          <p:cNvSpPr txBox="1">
            <a:spLocks noChangeArrowheads="1"/>
          </p:cNvSpPr>
          <p:nvPr userDrawn="1"/>
        </p:nvSpPr>
        <p:spPr bwMode="auto">
          <a:xfrm>
            <a:off x="2066925" y="117806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" name="文本框 12"/>
          <p:cNvSpPr txBox="1">
            <a:spLocks noChangeArrowheads="1"/>
          </p:cNvSpPr>
          <p:nvPr userDrawn="1"/>
        </p:nvSpPr>
        <p:spPr bwMode="auto">
          <a:xfrm>
            <a:off x="6243638" y="170829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4" name="文本框 25"/>
          <p:cNvSpPr txBox="1">
            <a:spLocks noChangeArrowheads="1"/>
          </p:cNvSpPr>
          <p:nvPr userDrawn="1"/>
        </p:nvSpPr>
        <p:spPr bwMode="auto">
          <a:xfrm>
            <a:off x="4965700" y="127490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" name="文本框 14"/>
          <p:cNvSpPr txBox="1">
            <a:spLocks noChangeArrowheads="1"/>
          </p:cNvSpPr>
          <p:nvPr userDrawn="1"/>
        </p:nvSpPr>
        <p:spPr bwMode="auto">
          <a:xfrm>
            <a:off x="4206875" y="335770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6" name="文本框 25"/>
          <p:cNvSpPr txBox="1">
            <a:spLocks noChangeArrowheads="1"/>
          </p:cNvSpPr>
          <p:nvPr userDrawn="1"/>
        </p:nvSpPr>
        <p:spPr bwMode="auto">
          <a:xfrm>
            <a:off x="2928938" y="292431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7" name="文本框 25"/>
          <p:cNvSpPr txBox="1">
            <a:spLocks noChangeArrowheads="1"/>
          </p:cNvSpPr>
          <p:nvPr userDrawn="1"/>
        </p:nvSpPr>
        <p:spPr bwMode="auto">
          <a:xfrm>
            <a:off x="4827588" y="269095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8" name="文本框 25"/>
          <p:cNvSpPr txBox="1">
            <a:spLocks noChangeArrowheads="1"/>
          </p:cNvSpPr>
          <p:nvPr userDrawn="1"/>
        </p:nvSpPr>
        <p:spPr bwMode="auto">
          <a:xfrm>
            <a:off x="3549650" y="225756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9" name="文本框 18"/>
          <p:cNvSpPr txBox="1">
            <a:spLocks noChangeArrowheads="1"/>
          </p:cNvSpPr>
          <p:nvPr userDrawn="1"/>
        </p:nvSpPr>
        <p:spPr bwMode="auto">
          <a:xfrm>
            <a:off x="7726363" y="278779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0" name="文本框 25"/>
          <p:cNvSpPr txBox="1">
            <a:spLocks noChangeArrowheads="1"/>
          </p:cNvSpPr>
          <p:nvPr userDrawn="1"/>
        </p:nvSpPr>
        <p:spPr bwMode="auto">
          <a:xfrm>
            <a:off x="6448425" y="235440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1" name="文本框 25"/>
          <p:cNvSpPr txBox="1">
            <a:spLocks noChangeArrowheads="1"/>
          </p:cNvSpPr>
          <p:nvPr userDrawn="1"/>
        </p:nvSpPr>
        <p:spPr bwMode="auto">
          <a:xfrm>
            <a:off x="4206875" y="475629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" name="文本框 25"/>
          <p:cNvSpPr txBox="1">
            <a:spLocks noChangeArrowheads="1"/>
          </p:cNvSpPr>
          <p:nvPr userDrawn="1"/>
        </p:nvSpPr>
        <p:spPr bwMode="auto">
          <a:xfrm>
            <a:off x="2928938" y="432290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3" name="文本框 25"/>
          <p:cNvSpPr txBox="1">
            <a:spLocks noChangeArrowheads="1"/>
          </p:cNvSpPr>
          <p:nvPr userDrawn="1"/>
        </p:nvSpPr>
        <p:spPr bwMode="auto">
          <a:xfrm>
            <a:off x="4827588" y="408954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4" name="文本框 25"/>
          <p:cNvSpPr txBox="1">
            <a:spLocks noChangeArrowheads="1"/>
          </p:cNvSpPr>
          <p:nvPr userDrawn="1"/>
        </p:nvSpPr>
        <p:spPr bwMode="auto">
          <a:xfrm>
            <a:off x="3549650" y="365615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5" name="文本框 24"/>
          <p:cNvSpPr txBox="1">
            <a:spLocks noChangeArrowheads="1"/>
          </p:cNvSpPr>
          <p:nvPr userDrawn="1"/>
        </p:nvSpPr>
        <p:spPr bwMode="auto">
          <a:xfrm>
            <a:off x="7726363" y="418637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6" name="文本框 25"/>
          <p:cNvSpPr txBox="1">
            <a:spLocks noChangeArrowheads="1"/>
          </p:cNvSpPr>
          <p:nvPr userDrawn="1"/>
        </p:nvSpPr>
        <p:spPr bwMode="auto">
          <a:xfrm>
            <a:off x="6448425" y="375299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7" name="文本框 25"/>
          <p:cNvSpPr txBox="1">
            <a:spLocks noChangeArrowheads="1"/>
          </p:cNvSpPr>
          <p:nvPr userDrawn="1"/>
        </p:nvSpPr>
        <p:spPr bwMode="auto">
          <a:xfrm>
            <a:off x="4516438" y="262745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8" name="文本框 25"/>
          <p:cNvSpPr txBox="1">
            <a:spLocks noChangeArrowheads="1"/>
          </p:cNvSpPr>
          <p:nvPr userDrawn="1"/>
        </p:nvSpPr>
        <p:spPr bwMode="auto">
          <a:xfrm>
            <a:off x="3238500" y="219406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9" name="文本框 25"/>
          <p:cNvSpPr txBox="1">
            <a:spLocks noChangeArrowheads="1"/>
          </p:cNvSpPr>
          <p:nvPr userDrawn="1"/>
        </p:nvSpPr>
        <p:spPr bwMode="auto">
          <a:xfrm>
            <a:off x="5137150" y="196070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" name="文本框 25"/>
          <p:cNvSpPr txBox="1">
            <a:spLocks noChangeArrowheads="1"/>
          </p:cNvSpPr>
          <p:nvPr userDrawn="1"/>
        </p:nvSpPr>
        <p:spPr bwMode="auto">
          <a:xfrm>
            <a:off x="3859213" y="152731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" name="文本框 30"/>
          <p:cNvSpPr txBox="1">
            <a:spLocks noChangeArrowheads="1"/>
          </p:cNvSpPr>
          <p:nvPr userDrawn="1"/>
        </p:nvSpPr>
        <p:spPr bwMode="auto">
          <a:xfrm>
            <a:off x="8035925" y="205754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2" name="文本框 25"/>
          <p:cNvSpPr txBox="1">
            <a:spLocks noChangeArrowheads="1"/>
          </p:cNvSpPr>
          <p:nvPr userDrawn="1"/>
        </p:nvSpPr>
        <p:spPr bwMode="auto">
          <a:xfrm>
            <a:off x="6757988" y="162415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3" name="文本框 25"/>
          <p:cNvSpPr txBox="1">
            <a:spLocks noChangeArrowheads="1"/>
          </p:cNvSpPr>
          <p:nvPr userDrawn="1"/>
        </p:nvSpPr>
        <p:spPr bwMode="auto">
          <a:xfrm>
            <a:off x="1628775" y="216072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4" name="文本框 25"/>
          <p:cNvSpPr txBox="1">
            <a:spLocks noChangeArrowheads="1"/>
          </p:cNvSpPr>
          <p:nvPr userDrawn="1"/>
        </p:nvSpPr>
        <p:spPr bwMode="auto">
          <a:xfrm>
            <a:off x="350838" y="172734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5" name="文本框 25"/>
          <p:cNvSpPr txBox="1">
            <a:spLocks noChangeArrowheads="1"/>
          </p:cNvSpPr>
          <p:nvPr userDrawn="1"/>
        </p:nvSpPr>
        <p:spPr bwMode="auto">
          <a:xfrm>
            <a:off x="2249488" y="149397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6" name="文本框 25"/>
          <p:cNvSpPr txBox="1">
            <a:spLocks noChangeArrowheads="1"/>
          </p:cNvSpPr>
          <p:nvPr userDrawn="1"/>
        </p:nvSpPr>
        <p:spPr bwMode="auto">
          <a:xfrm>
            <a:off x="971550" y="106059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7" name="文本框 36"/>
          <p:cNvSpPr txBox="1">
            <a:spLocks noChangeArrowheads="1"/>
          </p:cNvSpPr>
          <p:nvPr userDrawn="1"/>
        </p:nvSpPr>
        <p:spPr bwMode="auto">
          <a:xfrm>
            <a:off x="5148263" y="159081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8" name="文本框 25"/>
          <p:cNvSpPr txBox="1">
            <a:spLocks noChangeArrowheads="1"/>
          </p:cNvSpPr>
          <p:nvPr userDrawn="1"/>
        </p:nvSpPr>
        <p:spPr bwMode="auto">
          <a:xfrm>
            <a:off x="3870325" y="115742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78DAF-088D-4077-BCF8-0EA24C369119}" type="datetimeFigureOut">
              <a:rPr lang="zh-CN" altLang="en-US" smtClean="0"/>
              <a:t>2019/6/4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ED1CA-55A6-43A4-AE86-080C3E1A53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34909" y="3324702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本框 25"/>
          <p:cNvSpPr txBox="1">
            <a:spLocks noChangeArrowheads="1"/>
          </p:cNvSpPr>
          <p:nvPr/>
        </p:nvSpPr>
        <p:spPr bwMode="auto">
          <a:xfrm>
            <a:off x="2724150" y="16113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0" name="文本框 25"/>
          <p:cNvSpPr txBox="1">
            <a:spLocks noChangeArrowheads="1"/>
          </p:cNvSpPr>
          <p:nvPr/>
        </p:nvSpPr>
        <p:spPr bwMode="auto">
          <a:xfrm>
            <a:off x="1446213" y="11779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1" name="文本框 25"/>
          <p:cNvSpPr txBox="1">
            <a:spLocks noChangeArrowheads="1"/>
          </p:cNvSpPr>
          <p:nvPr/>
        </p:nvSpPr>
        <p:spPr bwMode="auto">
          <a:xfrm>
            <a:off x="3344863" y="9445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2" name="文本框 25"/>
          <p:cNvSpPr txBox="1">
            <a:spLocks noChangeArrowheads="1"/>
          </p:cNvSpPr>
          <p:nvPr/>
        </p:nvSpPr>
        <p:spPr bwMode="auto">
          <a:xfrm>
            <a:off x="2066925" y="51117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243638" y="10414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4" name="文本框 25"/>
          <p:cNvSpPr txBox="1">
            <a:spLocks noChangeArrowheads="1"/>
          </p:cNvSpPr>
          <p:nvPr/>
        </p:nvSpPr>
        <p:spPr bwMode="auto">
          <a:xfrm>
            <a:off x="4965700" y="6080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4206875" y="26908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6" name="文本框 25"/>
          <p:cNvSpPr txBox="1">
            <a:spLocks noChangeArrowheads="1"/>
          </p:cNvSpPr>
          <p:nvPr/>
        </p:nvSpPr>
        <p:spPr bwMode="auto">
          <a:xfrm>
            <a:off x="2928938" y="22574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7" name="文本框 25"/>
          <p:cNvSpPr txBox="1">
            <a:spLocks noChangeArrowheads="1"/>
          </p:cNvSpPr>
          <p:nvPr/>
        </p:nvSpPr>
        <p:spPr bwMode="auto">
          <a:xfrm>
            <a:off x="4827588" y="20240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8" name="文本框 25"/>
          <p:cNvSpPr txBox="1">
            <a:spLocks noChangeArrowheads="1"/>
          </p:cNvSpPr>
          <p:nvPr/>
        </p:nvSpPr>
        <p:spPr bwMode="auto">
          <a:xfrm>
            <a:off x="3549650" y="159067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7726363" y="21209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0" name="文本框 25"/>
          <p:cNvSpPr txBox="1">
            <a:spLocks noChangeArrowheads="1"/>
          </p:cNvSpPr>
          <p:nvPr/>
        </p:nvSpPr>
        <p:spPr bwMode="auto">
          <a:xfrm>
            <a:off x="6448425" y="16875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1" name="文本框 25"/>
          <p:cNvSpPr txBox="1">
            <a:spLocks noChangeArrowheads="1"/>
          </p:cNvSpPr>
          <p:nvPr/>
        </p:nvSpPr>
        <p:spPr bwMode="auto">
          <a:xfrm>
            <a:off x="4206875" y="40894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" name="文本框 25"/>
          <p:cNvSpPr txBox="1">
            <a:spLocks noChangeArrowheads="1"/>
          </p:cNvSpPr>
          <p:nvPr/>
        </p:nvSpPr>
        <p:spPr bwMode="auto">
          <a:xfrm>
            <a:off x="2928938" y="36560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3" name="文本框 25"/>
          <p:cNvSpPr txBox="1">
            <a:spLocks noChangeArrowheads="1"/>
          </p:cNvSpPr>
          <p:nvPr/>
        </p:nvSpPr>
        <p:spPr bwMode="auto">
          <a:xfrm>
            <a:off x="4827588" y="34226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4" name="文本框 25"/>
          <p:cNvSpPr txBox="1">
            <a:spLocks noChangeArrowheads="1"/>
          </p:cNvSpPr>
          <p:nvPr/>
        </p:nvSpPr>
        <p:spPr bwMode="auto">
          <a:xfrm>
            <a:off x="3549650" y="29892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7726363" y="35194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6448425" y="30861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7" name="文本框 25"/>
          <p:cNvSpPr txBox="1">
            <a:spLocks noChangeArrowheads="1"/>
          </p:cNvSpPr>
          <p:nvPr/>
        </p:nvSpPr>
        <p:spPr bwMode="auto">
          <a:xfrm>
            <a:off x="4516438" y="19605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8" name="文本框 25"/>
          <p:cNvSpPr txBox="1">
            <a:spLocks noChangeArrowheads="1"/>
          </p:cNvSpPr>
          <p:nvPr/>
        </p:nvSpPr>
        <p:spPr bwMode="auto">
          <a:xfrm>
            <a:off x="3238500" y="152717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9" name="文本框 25"/>
          <p:cNvSpPr txBox="1">
            <a:spLocks noChangeArrowheads="1"/>
          </p:cNvSpPr>
          <p:nvPr/>
        </p:nvSpPr>
        <p:spPr bwMode="auto">
          <a:xfrm>
            <a:off x="5137150" y="12938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" name="文本框 25"/>
          <p:cNvSpPr txBox="1">
            <a:spLocks noChangeArrowheads="1"/>
          </p:cNvSpPr>
          <p:nvPr/>
        </p:nvSpPr>
        <p:spPr bwMode="auto">
          <a:xfrm>
            <a:off x="3859213" y="8604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8035925" y="13906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2" name="文本框 25"/>
          <p:cNvSpPr txBox="1">
            <a:spLocks noChangeArrowheads="1"/>
          </p:cNvSpPr>
          <p:nvPr/>
        </p:nvSpPr>
        <p:spPr bwMode="auto">
          <a:xfrm>
            <a:off x="6757988" y="9572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3" name="文本框 25"/>
          <p:cNvSpPr txBox="1">
            <a:spLocks noChangeArrowheads="1"/>
          </p:cNvSpPr>
          <p:nvPr/>
        </p:nvSpPr>
        <p:spPr bwMode="auto">
          <a:xfrm>
            <a:off x="1628775" y="149383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4" name="文本框 25"/>
          <p:cNvSpPr txBox="1">
            <a:spLocks noChangeArrowheads="1"/>
          </p:cNvSpPr>
          <p:nvPr/>
        </p:nvSpPr>
        <p:spPr bwMode="auto">
          <a:xfrm>
            <a:off x="350838" y="10604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5" name="文本框 25"/>
          <p:cNvSpPr txBox="1">
            <a:spLocks noChangeArrowheads="1"/>
          </p:cNvSpPr>
          <p:nvPr/>
        </p:nvSpPr>
        <p:spPr bwMode="auto">
          <a:xfrm>
            <a:off x="2249488" y="8270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6" name="文本框 25"/>
          <p:cNvSpPr txBox="1">
            <a:spLocks noChangeArrowheads="1"/>
          </p:cNvSpPr>
          <p:nvPr/>
        </p:nvSpPr>
        <p:spPr bwMode="auto">
          <a:xfrm>
            <a:off x="971550" y="3937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5148263" y="9239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8" name="文本框 25"/>
          <p:cNvSpPr txBox="1">
            <a:spLocks noChangeArrowheads="1"/>
          </p:cNvSpPr>
          <p:nvPr/>
        </p:nvSpPr>
        <p:spPr bwMode="auto">
          <a:xfrm>
            <a:off x="3870325" y="49053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1199151" y="2301681"/>
            <a:ext cx="56692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  长方体和正方体的表面积</a:t>
            </a:r>
          </a:p>
        </p:txBody>
      </p:sp>
      <p:sp>
        <p:nvSpPr>
          <p:cNvPr id="8" name="副标题 6"/>
          <p:cNvSpPr txBox="1">
            <a:spLocks noChangeArrowheads="1"/>
          </p:cNvSpPr>
          <p:nvPr/>
        </p:nvSpPr>
        <p:spPr bwMode="auto">
          <a:xfrm>
            <a:off x="3692664" y="3547435"/>
            <a:ext cx="1749774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R</a:t>
            </a: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五年级下册</a:t>
            </a: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1899491" y="1117504"/>
            <a:ext cx="5745484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</a:t>
            </a: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长方体和正方体的表面积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4038218" y="1378665"/>
            <a:ext cx="1961322" cy="10602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>
            <a:off x="3700287" y="2441580"/>
            <a:ext cx="2299252" cy="351182"/>
          </a:xfrm>
          <a:custGeom>
            <a:avLst/>
            <a:gdLst>
              <a:gd name="connsiteX0" fmla="*/ 2299252 w 2299252"/>
              <a:gd name="connsiteY0" fmla="*/ 6626 h 351182"/>
              <a:gd name="connsiteX1" fmla="*/ 1954695 w 2299252"/>
              <a:gd name="connsiteY1" fmla="*/ 351182 h 351182"/>
              <a:gd name="connsiteX2" fmla="*/ 0 w 2299252"/>
              <a:gd name="connsiteY2" fmla="*/ 344556 h 351182"/>
              <a:gd name="connsiteX3" fmla="*/ 351182 w 2299252"/>
              <a:gd name="connsiteY3" fmla="*/ 0 h 351182"/>
              <a:gd name="connsiteX4" fmla="*/ 2299252 w 2299252"/>
              <a:gd name="connsiteY4" fmla="*/ 6626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9252" h="351182">
                <a:moveTo>
                  <a:pt x="2299252" y="6626"/>
                </a:moveTo>
                <a:lnTo>
                  <a:pt x="1954695" y="351182"/>
                </a:lnTo>
                <a:lnTo>
                  <a:pt x="0" y="344556"/>
                </a:lnTo>
                <a:lnTo>
                  <a:pt x="351182" y="0"/>
                </a:lnTo>
                <a:lnTo>
                  <a:pt x="2299252" y="66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4031592" y="2438931"/>
            <a:ext cx="1961322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044845" y="1398545"/>
            <a:ext cx="0" cy="1060266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3687035" y="2438931"/>
            <a:ext cx="357810" cy="360542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680410" y="2795365"/>
            <a:ext cx="1961322" cy="10602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388400" y="3111915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前</a:t>
            </a:r>
          </a:p>
        </p:txBody>
      </p:sp>
      <p:sp>
        <p:nvSpPr>
          <p:cNvPr id="14" name="矩形 13"/>
          <p:cNvSpPr/>
          <p:nvPr/>
        </p:nvSpPr>
        <p:spPr>
          <a:xfrm>
            <a:off x="4031592" y="417130"/>
            <a:ext cx="1961322" cy="95151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75215" y="605685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上</a:t>
            </a:r>
          </a:p>
        </p:txBody>
      </p:sp>
      <p:sp>
        <p:nvSpPr>
          <p:cNvPr id="18" name="矩形 17"/>
          <p:cNvSpPr/>
          <p:nvPr/>
        </p:nvSpPr>
        <p:spPr>
          <a:xfrm>
            <a:off x="3012707" y="1398545"/>
            <a:ext cx="1025511" cy="1025511"/>
          </a:xfrm>
          <a:prstGeom prst="rect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252792" y="1639227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左</a:t>
            </a:r>
          </a:p>
        </p:txBody>
      </p:sp>
      <p:sp>
        <p:nvSpPr>
          <p:cNvPr id="20" name="矩形 19"/>
          <p:cNvSpPr/>
          <p:nvPr/>
        </p:nvSpPr>
        <p:spPr>
          <a:xfrm>
            <a:off x="5992914" y="1374729"/>
            <a:ext cx="1032137" cy="1051054"/>
          </a:xfrm>
          <a:prstGeom prst="rect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232999" y="1605785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0"/>
          <p:cNvGrpSpPr/>
          <p:nvPr/>
        </p:nvGrpSpPr>
        <p:grpSpPr>
          <a:xfrm>
            <a:off x="4294349" y="592267"/>
            <a:ext cx="3904103" cy="4063316"/>
            <a:chOff x="4294349" y="592267"/>
            <a:chExt cx="3904103" cy="4063316"/>
          </a:xfrm>
        </p:grpSpPr>
        <p:sp>
          <p:nvSpPr>
            <p:cNvPr id="21" name="矩形 20"/>
            <p:cNvSpPr/>
            <p:nvPr/>
          </p:nvSpPr>
          <p:spPr>
            <a:xfrm>
              <a:off x="5267743" y="1563659"/>
              <a:ext cx="1961322" cy="106026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94349" y="1563659"/>
              <a:ext cx="971391" cy="104268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227061" y="1563659"/>
              <a:ext cx="971391" cy="104268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265740" y="592267"/>
              <a:ext cx="1961322" cy="971392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267743" y="3595317"/>
              <a:ext cx="1961322" cy="106026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267743" y="2610674"/>
              <a:ext cx="1961322" cy="971392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975733" y="284353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916094" y="816353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上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40085" y="182339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右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507373" y="1867985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左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965793" y="189226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后</a:t>
            </a:r>
          </a:p>
        </p:txBody>
      </p:sp>
      <p:sp>
        <p:nvSpPr>
          <p:cNvPr id="34" name="矩形 33"/>
          <p:cNvSpPr/>
          <p:nvPr/>
        </p:nvSpPr>
        <p:spPr>
          <a:xfrm>
            <a:off x="1444488" y="2495294"/>
            <a:ext cx="1961322" cy="10602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19" name="立方体 18"/>
          <p:cNvSpPr/>
          <p:nvPr/>
        </p:nvSpPr>
        <p:spPr>
          <a:xfrm>
            <a:off x="1093305" y="2491493"/>
            <a:ext cx="2325757" cy="1424609"/>
          </a:xfrm>
          <a:prstGeom prst="cub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1106557" y="3558209"/>
            <a:ext cx="2299252" cy="351182"/>
          </a:xfrm>
          <a:custGeom>
            <a:avLst/>
            <a:gdLst>
              <a:gd name="connsiteX0" fmla="*/ 2299252 w 2299252"/>
              <a:gd name="connsiteY0" fmla="*/ 6626 h 351182"/>
              <a:gd name="connsiteX1" fmla="*/ 1954695 w 2299252"/>
              <a:gd name="connsiteY1" fmla="*/ 351182 h 351182"/>
              <a:gd name="connsiteX2" fmla="*/ 0 w 2299252"/>
              <a:gd name="connsiteY2" fmla="*/ 344556 h 351182"/>
              <a:gd name="connsiteX3" fmla="*/ 351182 w 2299252"/>
              <a:gd name="connsiteY3" fmla="*/ 0 h 351182"/>
              <a:gd name="connsiteX4" fmla="*/ 2299252 w 2299252"/>
              <a:gd name="connsiteY4" fmla="*/ 6626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9252" h="351182">
                <a:moveTo>
                  <a:pt x="2299252" y="6626"/>
                </a:moveTo>
                <a:lnTo>
                  <a:pt x="1954695" y="351182"/>
                </a:lnTo>
                <a:lnTo>
                  <a:pt x="0" y="344556"/>
                </a:lnTo>
                <a:lnTo>
                  <a:pt x="351182" y="0"/>
                </a:lnTo>
                <a:lnTo>
                  <a:pt x="2299252" y="66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37862" y="3555560"/>
            <a:ext cx="1961322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任意多边形 39"/>
          <p:cNvSpPr/>
          <p:nvPr/>
        </p:nvSpPr>
        <p:spPr>
          <a:xfrm>
            <a:off x="1099931" y="2490211"/>
            <a:ext cx="364435" cy="1417982"/>
          </a:xfrm>
          <a:custGeom>
            <a:avLst/>
            <a:gdLst>
              <a:gd name="connsiteX0" fmla="*/ 0 w 364435"/>
              <a:gd name="connsiteY0" fmla="*/ 357808 h 1417982"/>
              <a:gd name="connsiteX1" fmla="*/ 351183 w 364435"/>
              <a:gd name="connsiteY1" fmla="*/ 0 h 1417982"/>
              <a:gd name="connsiteX2" fmla="*/ 364435 w 364435"/>
              <a:gd name="connsiteY2" fmla="*/ 1053548 h 1417982"/>
              <a:gd name="connsiteX3" fmla="*/ 6626 w 364435"/>
              <a:gd name="connsiteY3" fmla="*/ 1417982 h 1417982"/>
              <a:gd name="connsiteX4" fmla="*/ 0 w 364435"/>
              <a:gd name="connsiteY4" fmla="*/ 357808 h 141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35" h="1417982">
                <a:moveTo>
                  <a:pt x="0" y="357808"/>
                </a:moveTo>
                <a:lnTo>
                  <a:pt x="351183" y="0"/>
                </a:lnTo>
                <a:lnTo>
                  <a:pt x="364435" y="1053548"/>
                </a:lnTo>
                <a:lnTo>
                  <a:pt x="6626" y="1417982"/>
                </a:lnTo>
                <a:cubicBezTo>
                  <a:pt x="8835" y="1062382"/>
                  <a:pt x="11043" y="706782"/>
                  <a:pt x="0" y="357808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451115" y="2515174"/>
            <a:ext cx="0" cy="1060266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1093305" y="3555560"/>
            <a:ext cx="357810" cy="360542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任意多边形 35"/>
          <p:cNvSpPr/>
          <p:nvPr/>
        </p:nvSpPr>
        <p:spPr>
          <a:xfrm>
            <a:off x="1106557" y="2490211"/>
            <a:ext cx="2299252" cy="351182"/>
          </a:xfrm>
          <a:custGeom>
            <a:avLst/>
            <a:gdLst>
              <a:gd name="connsiteX0" fmla="*/ 2299252 w 2299252"/>
              <a:gd name="connsiteY0" fmla="*/ 6626 h 351182"/>
              <a:gd name="connsiteX1" fmla="*/ 1954695 w 2299252"/>
              <a:gd name="connsiteY1" fmla="*/ 351182 h 351182"/>
              <a:gd name="connsiteX2" fmla="*/ 0 w 2299252"/>
              <a:gd name="connsiteY2" fmla="*/ 344556 h 351182"/>
              <a:gd name="connsiteX3" fmla="*/ 351182 w 2299252"/>
              <a:gd name="connsiteY3" fmla="*/ 0 h 351182"/>
              <a:gd name="connsiteX4" fmla="*/ 2299252 w 2299252"/>
              <a:gd name="connsiteY4" fmla="*/ 6626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9252" h="351182">
                <a:moveTo>
                  <a:pt x="2299252" y="6626"/>
                </a:moveTo>
                <a:lnTo>
                  <a:pt x="1954695" y="351182"/>
                </a:lnTo>
                <a:lnTo>
                  <a:pt x="0" y="344556"/>
                </a:lnTo>
                <a:lnTo>
                  <a:pt x="351182" y="0"/>
                </a:lnTo>
                <a:lnTo>
                  <a:pt x="2299252" y="662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3054627" y="2855836"/>
            <a:ext cx="0" cy="105355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任意多边形 38"/>
          <p:cNvSpPr/>
          <p:nvPr/>
        </p:nvSpPr>
        <p:spPr>
          <a:xfrm>
            <a:off x="3061252" y="2498035"/>
            <a:ext cx="364435" cy="1417982"/>
          </a:xfrm>
          <a:custGeom>
            <a:avLst/>
            <a:gdLst>
              <a:gd name="connsiteX0" fmla="*/ 0 w 364435"/>
              <a:gd name="connsiteY0" fmla="*/ 357808 h 1417982"/>
              <a:gd name="connsiteX1" fmla="*/ 351183 w 364435"/>
              <a:gd name="connsiteY1" fmla="*/ 0 h 1417982"/>
              <a:gd name="connsiteX2" fmla="*/ 364435 w 364435"/>
              <a:gd name="connsiteY2" fmla="*/ 1053548 h 1417982"/>
              <a:gd name="connsiteX3" fmla="*/ 6626 w 364435"/>
              <a:gd name="connsiteY3" fmla="*/ 1417982 h 1417982"/>
              <a:gd name="connsiteX4" fmla="*/ 0 w 364435"/>
              <a:gd name="connsiteY4" fmla="*/ 357808 h 141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35" h="1417982">
                <a:moveTo>
                  <a:pt x="0" y="357808"/>
                </a:moveTo>
                <a:lnTo>
                  <a:pt x="351183" y="0"/>
                </a:lnTo>
                <a:lnTo>
                  <a:pt x="364435" y="1053548"/>
                </a:lnTo>
                <a:lnTo>
                  <a:pt x="6626" y="1417982"/>
                </a:lnTo>
                <a:cubicBezTo>
                  <a:pt x="8835" y="1062382"/>
                  <a:pt x="11043" y="706782"/>
                  <a:pt x="0" y="357808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06557" y="2847927"/>
            <a:ext cx="1961322" cy="10602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16094" y="386384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5"/>
          <p:cNvSpPr txBox="1">
            <a:spLocks noChangeArrowheads="1"/>
          </p:cNvSpPr>
          <p:nvPr/>
        </p:nvSpPr>
        <p:spPr bwMode="auto">
          <a:xfrm>
            <a:off x="2724150" y="16113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" name="文本框 25"/>
          <p:cNvSpPr txBox="1">
            <a:spLocks noChangeArrowheads="1"/>
          </p:cNvSpPr>
          <p:nvPr/>
        </p:nvSpPr>
        <p:spPr bwMode="auto">
          <a:xfrm>
            <a:off x="1446213" y="11779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2" name="文本框 25"/>
          <p:cNvSpPr txBox="1">
            <a:spLocks noChangeArrowheads="1"/>
          </p:cNvSpPr>
          <p:nvPr/>
        </p:nvSpPr>
        <p:spPr bwMode="auto">
          <a:xfrm>
            <a:off x="3344863" y="9445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3" name="文本框 25"/>
          <p:cNvSpPr txBox="1">
            <a:spLocks noChangeArrowheads="1"/>
          </p:cNvSpPr>
          <p:nvPr/>
        </p:nvSpPr>
        <p:spPr bwMode="auto">
          <a:xfrm>
            <a:off x="2066925" y="51117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6243638" y="10414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5" name="文本框 25"/>
          <p:cNvSpPr txBox="1">
            <a:spLocks noChangeArrowheads="1"/>
          </p:cNvSpPr>
          <p:nvPr/>
        </p:nvSpPr>
        <p:spPr bwMode="auto">
          <a:xfrm>
            <a:off x="4965700" y="6080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4206875" y="26908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7" name="文本框 25"/>
          <p:cNvSpPr txBox="1">
            <a:spLocks noChangeArrowheads="1"/>
          </p:cNvSpPr>
          <p:nvPr/>
        </p:nvSpPr>
        <p:spPr bwMode="auto">
          <a:xfrm>
            <a:off x="2928938" y="22574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8" name="文本框 25"/>
          <p:cNvSpPr txBox="1">
            <a:spLocks noChangeArrowheads="1"/>
          </p:cNvSpPr>
          <p:nvPr/>
        </p:nvSpPr>
        <p:spPr bwMode="auto">
          <a:xfrm>
            <a:off x="4827588" y="20240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9" name="文本框 25"/>
          <p:cNvSpPr txBox="1">
            <a:spLocks noChangeArrowheads="1"/>
          </p:cNvSpPr>
          <p:nvPr/>
        </p:nvSpPr>
        <p:spPr bwMode="auto">
          <a:xfrm>
            <a:off x="3549650" y="159067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7726363" y="21209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" name="文本框 25"/>
          <p:cNvSpPr txBox="1">
            <a:spLocks noChangeArrowheads="1"/>
          </p:cNvSpPr>
          <p:nvPr/>
        </p:nvSpPr>
        <p:spPr bwMode="auto">
          <a:xfrm>
            <a:off x="6448425" y="16875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2" name="文本框 25"/>
          <p:cNvSpPr txBox="1">
            <a:spLocks noChangeArrowheads="1"/>
          </p:cNvSpPr>
          <p:nvPr/>
        </p:nvSpPr>
        <p:spPr bwMode="auto">
          <a:xfrm>
            <a:off x="4206875" y="40894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3" name="文本框 25"/>
          <p:cNvSpPr txBox="1">
            <a:spLocks noChangeArrowheads="1"/>
          </p:cNvSpPr>
          <p:nvPr/>
        </p:nvSpPr>
        <p:spPr bwMode="auto">
          <a:xfrm>
            <a:off x="2928938" y="36560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4" name="文本框 25"/>
          <p:cNvSpPr txBox="1">
            <a:spLocks noChangeArrowheads="1"/>
          </p:cNvSpPr>
          <p:nvPr/>
        </p:nvSpPr>
        <p:spPr bwMode="auto">
          <a:xfrm>
            <a:off x="4827588" y="34226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5" name="文本框 25"/>
          <p:cNvSpPr txBox="1">
            <a:spLocks noChangeArrowheads="1"/>
          </p:cNvSpPr>
          <p:nvPr/>
        </p:nvSpPr>
        <p:spPr bwMode="auto">
          <a:xfrm>
            <a:off x="3549650" y="29892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6" name="文本框 45"/>
          <p:cNvSpPr txBox="1">
            <a:spLocks noChangeArrowheads="1"/>
          </p:cNvSpPr>
          <p:nvPr/>
        </p:nvSpPr>
        <p:spPr bwMode="auto">
          <a:xfrm>
            <a:off x="7726363" y="35194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6448425" y="30861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8" name="文本框 25"/>
          <p:cNvSpPr txBox="1">
            <a:spLocks noChangeArrowheads="1"/>
          </p:cNvSpPr>
          <p:nvPr/>
        </p:nvSpPr>
        <p:spPr bwMode="auto">
          <a:xfrm>
            <a:off x="4516438" y="19605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9" name="文本框 25"/>
          <p:cNvSpPr txBox="1">
            <a:spLocks noChangeArrowheads="1"/>
          </p:cNvSpPr>
          <p:nvPr/>
        </p:nvSpPr>
        <p:spPr bwMode="auto">
          <a:xfrm>
            <a:off x="3238500" y="152717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50" name="文本框 25"/>
          <p:cNvSpPr txBox="1">
            <a:spLocks noChangeArrowheads="1"/>
          </p:cNvSpPr>
          <p:nvPr/>
        </p:nvSpPr>
        <p:spPr bwMode="auto">
          <a:xfrm>
            <a:off x="5137150" y="12938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51" name="文本框 25"/>
          <p:cNvSpPr txBox="1">
            <a:spLocks noChangeArrowheads="1"/>
          </p:cNvSpPr>
          <p:nvPr/>
        </p:nvSpPr>
        <p:spPr bwMode="auto">
          <a:xfrm>
            <a:off x="3859213" y="8604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52" name="文本框 51"/>
          <p:cNvSpPr txBox="1">
            <a:spLocks noChangeArrowheads="1"/>
          </p:cNvSpPr>
          <p:nvPr/>
        </p:nvSpPr>
        <p:spPr bwMode="auto">
          <a:xfrm>
            <a:off x="8035925" y="13906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53" name="文本框 25"/>
          <p:cNvSpPr txBox="1">
            <a:spLocks noChangeArrowheads="1"/>
          </p:cNvSpPr>
          <p:nvPr/>
        </p:nvSpPr>
        <p:spPr bwMode="auto">
          <a:xfrm>
            <a:off x="6757988" y="9572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54" name="文本框 25"/>
          <p:cNvSpPr txBox="1">
            <a:spLocks noChangeArrowheads="1"/>
          </p:cNvSpPr>
          <p:nvPr/>
        </p:nvSpPr>
        <p:spPr bwMode="auto">
          <a:xfrm>
            <a:off x="1628775" y="149383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55" name="文本框 25"/>
          <p:cNvSpPr txBox="1">
            <a:spLocks noChangeArrowheads="1"/>
          </p:cNvSpPr>
          <p:nvPr/>
        </p:nvSpPr>
        <p:spPr bwMode="auto">
          <a:xfrm>
            <a:off x="350838" y="10604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56" name="文本框 25"/>
          <p:cNvSpPr txBox="1">
            <a:spLocks noChangeArrowheads="1"/>
          </p:cNvSpPr>
          <p:nvPr/>
        </p:nvSpPr>
        <p:spPr bwMode="auto">
          <a:xfrm>
            <a:off x="2249488" y="8270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57" name="文本框 25"/>
          <p:cNvSpPr txBox="1">
            <a:spLocks noChangeArrowheads="1"/>
          </p:cNvSpPr>
          <p:nvPr/>
        </p:nvSpPr>
        <p:spPr bwMode="auto">
          <a:xfrm>
            <a:off x="971550" y="3937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58" name="文本框 57"/>
          <p:cNvSpPr txBox="1">
            <a:spLocks noChangeArrowheads="1"/>
          </p:cNvSpPr>
          <p:nvPr/>
        </p:nvSpPr>
        <p:spPr bwMode="auto">
          <a:xfrm>
            <a:off x="5148263" y="9239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59" name="文本框 25"/>
          <p:cNvSpPr txBox="1">
            <a:spLocks noChangeArrowheads="1"/>
          </p:cNvSpPr>
          <p:nvPr/>
        </p:nvSpPr>
        <p:spPr bwMode="auto">
          <a:xfrm>
            <a:off x="3870325" y="49053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693097" y="399012"/>
            <a:ext cx="3763456" cy="10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观察长方体的展开图，想一想：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693097" y="1599906"/>
            <a:ext cx="4333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）哪些面的面积相等？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693097" y="2307768"/>
            <a:ext cx="4053166" cy="157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）每个面的长和宽与长方体的长、宽、高有什么关系？</a:t>
            </a:r>
          </a:p>
        </p:txBody>
      </p:sp>
      <p:grpSp>
        <p:nvGrpSpPr>
          <p:cNvPr id="2" name="组合 16"/>
          <p:cNvGrpSpPr/>
          <p:nvPr/>
        </p:nvGrpSpPr>
        <p:grpSpPr>
          <a:xfrm>
            <a:off x="444428" y="395845"/>
            <a:ext cx="3904104" cy="4063316"/>
            <a:chOff x="4294348" y="592267"/>
            <a:chExt cx="3904104" cy="4063316"/>
          </a:xfrm>
        </p:grpSpPr>
        <p:sp>
          <p:nvSpPr>
            <p:cNvPr id="18" name="矩形 17"/>
            <p:cNvSpPr/>
            <p:nvPr/>
          </p:nvSpPr>
          <p:spPr>
            <a:xfrm>
              <a:off x="5267743" y="1563659"/>
              <a:ext cx="1961322" cy="106026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294348" y="1563659"/>
              <a:ext cx="971391" cy="1047015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7227061" y="1563659"/>
              <a:ext cx="971391" cy="1047015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5265740" y="592267"/>
              <a:ext cx="1961322" cy="971392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5267743" y="3595317"/>
              <a:ext cx="1961322" cy="106026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5267743" y="2610674"/>
              <a:ext cx="1961322" cy="971392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文本框 13"/>
          <p:cNvSpPr txBox="1"/>
          <p:nvPr/>
        </p:nvSpPr>
        <p:spPr>
          <a:xfrm>
            <a:off x="2125813" y="2647114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下</a:t>
            </a:r>
          </a:p>
        </p:txBody>
      </p:sp>
      <p:sp>
        <p:nvSpPr>
          <p:cNvPr id="25" name="文本框 10"/>
          <p:cNvSpPr txBox="1"/>
          <p:nvPr/>
        </p:nvSpPr>
        <p:spPr>
          <a:xfrm>
            <a:off x="2066174" y="619931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上</a:t>
            </a:r>
          </a:p>
        </p:txBody>
      </p:sp>
      <p:sp>
        <p:nvSpPr>
          <p:cNvPr id="26" name="文本框 12"/>
          <p:cNvSpPr txBox="1"/>
          <p:nvPr/>
        </p:nvSpPr>
        <p:spPr>
          <a:xfrm>
            <a:off x="3517279" y="163576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右</a:t>
            </a:r>
          </a:p>
        </p:txBody>
      </p:sp>
      <p:sp>
        <p:nvSpPr>
          <p:cNvPr id="27" name="文本框 15"/>
          <p:cNvSpPr txBox="1"/>
          <p:nvPr/>
        </p:nvSpPr>
        <p:spPr>
          <a:xfrm>
            <a:off x="657452" y="163576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左</a:t>
            </a:r>
          </a:p>
        </p:txBody>
      </p:sp>
      <p:sp>
        <p:nvSpPr>
          <p:cNvPr id="28" name="文本框 26"/>
          <p:cNvSpPr txBox="1"/>
          <p:nvPr/>
        </p:nvSpPr>
        <p:spPr>
          <a:xfrm>
            <a:off x="2115873" y="169584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后</a:t>
            </a:r>
          </a:p>
        </p:txBody>
      </p:sp>
      <p:sp>
        <p:nvSpPr>
          <p:cNvPr id="29" name="文本框 14"/>
          <p:cNvSpPr txBox="1"/>
          <p:nvPr/>
        </p:nvSpPr>
        <p:spPr>
          <a:xfrm>
            <a:off x="2066174" y="366741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5620" y="2593332"/>
            <a:ext cx="8121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上、下每个面的长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长方体的</a:t>
            </a:r>
            <a:r>
              <a:rPr lang="zh-CN" altLang="en-US" dirty="0">
                <a:solidFill>
                  <a:srgbClr val="FF0000"/>
                </a:solidFill>
              </a:rPr>
              <a:t>长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，宽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长方体的</a:t>
            </a:r>
            <a:r>
              <a:rPr lang="zh-CN" altLang="en-US" dirty="0">
                <a:solidFill>
                  <a:srgbClr val="00B050"/>
                </a:solidFill>
              </a:rPr>
              <a:t>宽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；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55498" y="3272393"/>
            <a:ext cx="8121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前、后每个面的长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长方体的</a:t>
            </a:r>
            <a:r>
              <a:rPr lang="zh-CN" altLang="en-US" dirty="0">
                <a:solidFill>
                  <a:srgbClr val="FF0000"/>
                </a:solidFill>
              </a:rPr>
              <a:t>长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，宽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长方体的</a:t>
            </a:r>
            <a:r>
              <a:rPr lang="zh-CN" altLang="en-US" dirty="0">
                <a:solidFill>
                  <a:srgbClr val="7030A0"/>
                </a:solidFill>
              </a:rPr>
              <a:t>高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；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5517" y="3985023"/>
            <a:ext cx="8121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左、右每个面的长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=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长方体的</a:t>
            </a:r>
            <a:r>
              <a:rPr lang="zh-CN" altLang="en-US" sz="2800" b="1" dirty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宽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，宽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=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长方体的</a:t>
            </a:r>
            <a:r>
              <a:rPr lang="zh-CN" altLang="en-US" sz="28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高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；</a:t>
            </a:r>
          </a:p>
        </p:txBody>
      </p:sp>
      <p:sp>
        <p:nvSpPr>
          <p:cNvPr id="81" name="矩形 80"/>
          <p:cNvSpPr/>
          <p:nvPr/>
        </p:nvSpPr>
        <p:spPr>
          <a:xfrm>
            <a:off x="3783498" y="726126"/>
            <a:ext cx="1961322" cy="10602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86" name="立方体 85"/>
          <p:cNvSpPr/>
          <p:nvPr/>
        </p:nvSpPr>
        <p:spPr>
          <a:xfrm>
            <a:off x="3432315" y="722325"/>
            <a:ext cx="2325757" cy="1424609"/>
          </a:xfrm>
          <a:prstGeom prst="cub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87" name="任意多边形 86"/>
          <p:cNvSpPr/>
          <p:nvPr/>
        </p:nvSpPr>
        <p:spPr>
          <a:xfrm>
            <a:off x="3445567" y="1789041"/>
            <a:ext cx="2299252" cy="351182"/>
          </a:xfrm>
          <a:custGeom>
            <a:avLst/>
            <a:gdLst>
              <a:gd name="connsiteX0" fmla="*/ 2299252 w 2299252"/>
              <a:gd name="connsiteY0" fmla="*/ 6626 h 351182"/>
              <a:gd name="connsiteX1" fmla="*/ 1954695 w 2299252"/>
              <a:gd name="connsiteY1" fmla="*/ 351182 h 351182"/>
              <a:gd name="connsiteX2" fmla="*/ 0 w 2299252"/>
              <a:gd name="connsiteY2" fmla="*/ 344556 h 351182"/>
              <a:gd name="connsiteX3" fmla="*/ 351182 w 2299252"/>
              <a:gd name="connsiteY3" fmla="*/ 0 h 351182"/>
              <a:gd name="connsiteX4" fmla="*/ 2299252 w 2299252"/>
              <a:gd name="connsiteY4" fmla="*/ 6626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9252" h="351182">
                <a:moveTo>
                  <a:pt x="2299252" y="6626"/>
                </a:moveTo>
                <a:lnTo>
                  <a:pt x="1954695" y="351182"/>
                </a:lnTo>
                <a:lnTo>
                  <a:pt x="0" y="344556"/>
                </a:lnTo>
                <a:lnTo>
                  <a:pt x="351182" y="0"/>
                </a:lnTo>
                <a:lnTo>
                  <a:pt x="2299252" y="6626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cxnSp>
        <p:nvCxnSpPr>
          <p:cNvPr id="88" name="直接连接符 87"/>
          <p:cNvCxnSpPr/>
          <p:nvPr/>
        </p:nvCxnSpPr>
        <p:spPr>
          <a:xfrm>
            <a:off x="3776872" y="1786392"/>
            <a:ext cx="1961322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任意多边形 88"/>
          <p:cNvSpPr/>
          <p:nvPr/>
        </p:nvSpPr>
        <p:spPr>
          <a:xfrm>
            <a:off x="3438941" y="721043"/>
            <a:ext cx="364435" cy="1417982"/>
          </a:xfrm>
          <a:custGeom>
            <a:avLst/>
            <a:gdLst>
              <a:gd name="connsiteX0" fmla="*/ 0 w 364435"/>
              <a:gd name="connsiteY0" fmla="*/ 357808 h 1417982"/>
              <a:gd name="connsiteX1" fmla="*/ 351183 w 364435"/>
              <a:gd name="connsiteY1" fmla="*/ 0 h 1417982"/>
              <a:gd name="connsiteX2" fmla="*/ 364435 w 364435"/>
              <a:gd name="connsiteY2" fmla="*/ 1053548 h 1417982"/>
              <a:gd name="connsiteX3" fmla="*/ 6626 w 364435"/>
              <a:gd name="connsiteY3" fmla="*/ 1417982 h 1417982"/>
              <a:gd name="connsiteX4" fmla="*/ 0 w 364435"/>
              <a:gd name="connsiteY4" fmla="*/ 357808 h 141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35" h="1417982">
                <a:moveTo>
                  <a:pt x="0" y="357808"/>
                </a:moveTo>
                <a:lnTo>
                  <a:pt x="351183" y="0"/>
                </a:lnTo>
                <a:lnTo>
                  <a:pt x="364435" y="1053548"/>
                </a:lnTo>
                <a:lnTo>
                  <a:pt x="6626" y="1417982"/>
                </a:lnTo>
                <a:cubicBezTo>
                  <a:pt x="8835" y="1062382"/>
                  <a:pt x="11043" y="706782"/>
                  <a:pt x="0" y="357808"/>
                </a:cubicBezTo>
                <a:close/>
              </a:path>
            </a:pathLst>
          </a:custGeom>
          <a:solidFill>
            <a:srgbClr val="C000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cxnSp>
        <p:nvCxnSpPr>
          <p:cNvPr id="90" name="直接连接符 89"/>
          <p:cNvCxnSpPr/>
          <p:nvPr/>
        </p:nvCxnSpPr>
        <p:spPr>
          <a:xfrm>
            <a:off x="3790125" y="746006"/>
            <a:ext cx="0" cy="1060266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 flipH="1">
            <a:off x="3432315" y="1786392"/>
            <a:ext cx="357810" cy="360542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任意多边形 91"/>
          <p:cNvSpPr/>
          <p:nvPr/>
        </p:nvSpPr>
        <p:spPr>
          <a:xfrm>
            <a:off x="3445567" y="721043"/>
            <a:ext cx="2299252" cy="351182"/>
          </a:xfrm>
          <a:custGeom>
            <a:avLst/>
            <a:gdLst>
              <a:gd name="connsiteX0" fmla="*/ 2299252 w 2299252"/>
              <a:gd name="connsiteY0" fmla="*/ 6626 h 351182"/>
              <a:gd name="connsiteX1" fmla="*/ 1954695 w 2299252"/>
              <a:gd name="connsiteY1" fmla="*/ 351182 h 351182"/>
              <a:gd name="connsiteX2" fmla="*/ 0 w 2299252"/>
              <a:gd name="connsiteY2" fmla="*/ 344556 h 351182"/>
              <a:gd name="connsiteX3" fmla="*/ 351182 w 2299252"/>
              <a:gd name="connsiteY3" fmla="*/ 0 h 351182"/>
              <a:gd name="connsiteX4" fmla="*/ 2299252 w 2299252"/>
              <a:gd name="connsiteY4" fmla="*/ 6626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9252" h="351182">
                <a:moveTo>
                  <a:pt x="2299252" y="6626"/>
                </a:moveTo>
                <a:lnTo>
                  <a:pt x="1954695" y="351182"/>
                </a:lnTo>
                <a:lnTo>
                  <a:pt x="0" y="344556"/>
                </a:lnTo>
                <a:lnTo>
                  <a:pt x="351182" y="0"/>
                </a:lnTo>
                <a:lnTo>
                  <a:pt x="2299252" y="6626"/>
                </a:lnTo>
                <a:close/>
              </a:path>
            </a:pathLst>
          </a:custGeom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cxnSp>
        <p:nvCxnSpPr>
          <p:cNvPr id="93" name="直接连接符 92"/>
          <p:cNvCxnSpPr/>
          <p:nvPr/>
        </p:nvCxnSpPr>
        <p:spPr>
          <a:xfrm>
            <a:off x="5393637" y="1086668"/>
            <a:ext cx="0" cy="105355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任意多边形 93"/>
          <p:cNvSpPr/>
          <p:nvPr/>
        </p:nvSpPr>
        <p:spPr>
          <a:xfrm>
            <a:off x="5400262" y="728867"/>
            <a:ext cx="364435" cy="1417982"/>
          </a:xfrm>
          <a:custGeom>
            <a:avLst/>
            <a:gdLst>
              <a:gd name="connsiteX0" fmla="*/ 0 w 364435"/>
              <a:gd name="connsiteY0" fmla="*/ 357808 h 1417982"/>
              <a:gd name="connsiteX1" fmla="*/ 351183 w 364435"/>
              <a:gd name="connsiteY1" fmla="*/ 0 h 1417982"/>
              <a:gd name="connsiteX2" fmla="*/ 364435 w 364435"/>
              <a:gd name="connsiteY2" fmla="*/ 1053548 h 1417982"/>
              <a:gd name="connsiteX3" fmla="*/ 6626 w 364435"/>
              <a:gd name="connsiteY3" fmla="*/ 1417982 h 1417982"/>
              <a:gd name="connsiteX4" fmla="*/ 0 w 364435"/>
              <a:gd name="connsiteY4" fmla="*/ 357808 h 141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35" h="1417982">
                <a:moveTo>
                  <a:pt x="0" y="357808"/>
                </a:moveTo>
                <a:lnTo>
                  <a:pt x="351183" y="0"/>
                </a:lnTo>
                <a:lnTo>
                  <a:pt x="364435" y="1053548"/>
                </a:lnTo>
                <a:lnTo>
                  <a:pt x="6626" y="1417982"/>
                </a:lnTo>
                <a:cubicBezTo>
                  <a:pt x="8835" y="1062382"/>
                  <a:pt x="11043" y="706782"/>
                  <a:pt x="0" y="357808"/>
                </a:cubicBezTo>
                <a:close/>
              </a:path>
            </a:pathLst>
          </a:custGeom>
          <a:solidFill>
            <a:srgbClr val="C000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 25"/>
          <p:cNvSpPr/>
          <p:nvPr/>
        </p:nvSpPr>
        <p:spPr>
          <a:xfrm>
            <a:off x="3861148" y="2403276"/>
            <a:ext cx="1398104" cy="357809"/>
          </a:xfrm>
          <a:custGeom>
            <a:avLst/>
            <a:gdLst>
              <a:gd name="connsiteX0" fmla="*/ 351182 w 1398104"/>
              <a:gd name="connsiteY0" fmla="*/ 6626 h 357809"/>
              <a:gd name="connsiteX1" fmla="*/ 1398104 w 1398104"/>
              <a:gd name="connsiteY1" fmla="*/ 0 h 357809"/>
              <a:gd name="connsiteX2" fmla="*/ 1046922 w 1398104"/>
              <a:gd name="connsiteY2" fmla="*/ 351183 h 357809"/>
              <a:gd name="connsiteX3" fmla="*/ 0 w 1398104"/>
              <a:gd name="connsiteY3" fmla="*/ 357809 h 357809"/>
              <a:gd name="connsiteX4" fmla="*/ 351182 w 1398104"/>
              <a:gd name="connsiteY4" fmla="*/ 6626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104" h="357809">
                <a:moveTo>
                  <a:pt x="351182" y="6626"/>
                </a:moveTo>
                <a:lnTo>
                  <a:pt x="1398104" y="0"/>
                </a:lnTo>
                <a:lnTo>
                  <a:pt x="1046922" y="351183"/>
                </a:lnTo>
                <a:lnTo>
                  <a:pt x="0" y="357809"/>
                </a:lnTo>
                <a:lnTo>
                  <a:pt x="351182" y="6626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215697" y="1338187"/>
            <a:ext cx="1058211" cy="10717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850752" y="1689370"/>
            <a:ext cx="1058211" cy="10717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3841270" y="1338187"/>
            <a:ext cx="351182" cy="1404731"/>
          </a:xfrm>
          <a:custGeom>
            <a:avLst/>
            <a:gdLst>
              <a:gd name="connsiteX0" fmla="*/ 0 w 351182"/>
              <a:gd name="connsiteY0" fmla="*/ 344557 h 1404731"/>
              <a:gd name="connsiteX1" fmla="*/ 351182 w 351182"/>
              <a:gd name="connsiteY1" fmla="*/ 0 h 1404731"/>
              <a:gd name="connsiteX2" fmla="*/ 351182 w 351182"/>
              <a:gd name="connsiteY2" fmla="*/ 1060174 h 1404731"/>
              <a:gd name="connsiteX3" fmla="*/ 6626 w 351182"/>
              <a:gd name="connsiteY3" fmla="*/ 1404731 h 1404731"/>
              <a:gd name="connsiteX4" fmla="*/ 0 w 351182"/>
              <a:gd name="connsiteY4" fmla="*/ 344557 h 140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182" h="1404731">
                <a:moveTo>
                  <a:pt x="0" y="344557"/>
                </a:moveTo>
                <a:lnTo>
                  <a:pt x="351182" y="0"/>
                </a:lnTo>
                <a:lnTo>
                  <a:pt x="351182" y="1060174"/>
                </a:lnTo>
                <a:lnTo>
                  <a:pt x="6626" y="1404731"/>
                </a:lnTo>
                <a:cubicBezTo>
                  <a:pt x="4417" y="1051340"/>
                  <a:pt x="2209" y="697948"/>
                  <a:pt x="0" y="34455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3867774" y="1312764"/>
            <a:ext cx="1398104" cy="357809"/>
          </a:xfrm>
          <a:custGeom>
            <a:avLst/>
            <a:gdLst>
              <a:gd name="connsiteX0" fmla="*/ 351182 w 1398104"/>
              <a:gd name="connsiteY0" fmla="*/ 6626 h 357809"/>
              <a:gd name="connsiteX1" fmla="*/ 1398104 w 1398104"/>
              <a:gd name="connsiteY1" fmla="*/ 0 h 357809"/>
              <a:gd name="connsiteX2" fmla="*/ 1046922 w 1398104"/>
              <a:gd name="connsiteY2" fmla="*/ 351183 h 357809"/>
              <a:gd name="connsiteX3" fmla="*/ 0 w 1398104"/>
              <a:gd name="connsiteY3" fmla="*/ 357809 h 357809"/>
              <a:gd name="connsiteX4" fmla="*/ 351182 w 1398104"/>
              <a:gd name="connsiteY4" fmla="*/ 6626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104" h="357809">
                <a:moveTo>
                  <a:pt x="351182" y="6626"/>
                </a:moveTo>
                <a:lnTo>
                  <a:pt x="1398104" y="0"/>
                </a:lnTo>
                <a:lnTo>
                  <a:pt x="1046922" y="351183"/>
                </a:lnTo>
                <a:lnTo>
                  <a:pt x="0" y="357809"/>
                </a:lnTo>
                <a:lnTo>
                  <a:pt x="351182" y="6626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4908070" y="1356354"/>
            <a:ext cx="351182" cy="1404731"/>
          </a:xfrm>
          <a:custGeom>
            <a:avLst/>
            <a:gdLst>
              <a:gd name="connsiteX0" fmla="*/ 0 w 351182"/>
              <a:gd name="connsiteY0" fmla="*/ 344557 h 1404731"/>
              <a:gd name="connsiteX1" fmla="*/ 351182 w 351182"/>
              <a:gd name="connsiteY1" fmla="*/ 0 h 1404731"/>
              <a:gd name="connsiteX2" fmla="*/ 351182 w 351182"/>
              <a:gd name="connsiteY2" fmla="*/ 1060174 h 1404731"/>
              <a:gd name="connsiteX3" fmla="*/ 6626 w 351182"/>
              <a:gd name="connsiteY3" fmla="*/ 1404731 h 1404731"/>
              <a:gd name="connsiteX4" fmla="*/ 0 w 351182"/>
              <a:gd name="connsiteY4" fmla="*/ 344557 h 140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182" h="1404731">
                <a:moveTo>
                  <a:pt x="0" y="344557"/>
                </a:moveTo>
                <a:lnTo>
                  <a:pt x="351182" y="0"/>
                </a:lnTo>
                <a:lnTo>
                  <a:pt x="351182" y="1060174"/>
                </a:lnTo>
                <a:lnTo>
                  <a:pt x="6626" y="1404731"/>
                </a:lnTo>
                <a:cubicBezTo>
                  <a:pt x="4417" y="1051340"/>
                  <a:pt x="2209" y="697948"/>
                  <a:pt x="0" y="34455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072780" y="199439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</a:rPr>
              <a:t>前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313177" y="1227705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上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868314" y="1809719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</a:rPr>
              <a:t>右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02968" y="467338"/>
            <a:ext cx="5353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想一想，正方体的展开图呢？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 25"/>
          <p:cNvSpPr/>
          <p:nvPr/>
        </p:nvSpPr>
        <p:spPr>
          <a:xfrm>
            <a:off x="3861148" y="2403276"/>
            <a:ext cx="1398104" cy="357809"/>
          </a:xfrm>
          <a:custGeom>
            <a:avLst/>
            <a:gdLst>
              <a:gd name="connsiteX0" fmla="*/ 351182 w 1398104"/>
              <a:gd name="connsiteY0" fmla="*/ 6626 h 357809"/>
              <a:gd name="connsiteX1" fmla="*/ 1398104 w 1398104"/>
              <a:gd name="connsiteY1" fmla="*/ 0 h 357809"/>
              <a:gd name="connsiteX2" fmla="*/ 1046922 w 1398104"/>
              <a:gd name="connsiteY2" fmla="*/ 351183 h 357809"/>
              <a:gd name="connsiteX3" fmla="*/ 0 w 1398104"/>
              <a:gd name="connsiteY3" fmla="*/ 357809 h 357809"/>
              <a:gd name="connsiteX4" fmla="*/ 351182 w 1398104"/>
              <a:gd name="connsiteY4" fmla="*/ 6626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104" h="357809">
                <a:moveTo>
                  <a:pt x="351182" y="6626"/>
                </a:moveTo>
                <a:lnTo>
                  <a:pt x="1398104" y="0"/>
                </a:lnTo>
                <a:lnTo>
                  <a:pt x="1046922" y="351183"/>
                </a:lnTo>
                <a:lnTo>
                  <a:pt x="0" y="357809"/>
                </a:lnTo>
                <a:lnTo>
                  <a:pt x="351182" y="6626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215697" y="1338187"/>
            <a:ext cx="1058211" cy="10717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843757" y="2742918"/>
            <a:ext cx="1058211" cy="10717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3848414" y="1338187"/>
            <a:ext cx="351182" cy="1404731"/>
          </a:xfrm>
          <a:custGeom>
            <a:avLst/>
            <a:gdLst>
              <a:gd name="connsiteX0" fmla="*/ 0 w 351182"/>
              <a:gd name="connsiteY0" fmla="*/ 344557 h 1404731"/>
              <a:gd name="connsiteX1" fmla="*/ 351182 w 351182"/>
              <a:gd name="connsiteY1" fmla="*/ 0 h 1404731"/>
              <a:gd name="connsiteX2" fmla="*/ 351182 w 351182"/>
              <a:gd name="connsiteY2" fmla="*/ 1060174 h 1404731"/>
              <a:gd name="connsiteX3" fmla="*/ 6626 w 351182"/>
              <a:gd name="connsiteY3" fmla="*/ 1404731 h 1404731"/>
              <a:gd name="connsiteX4" fmla="*/ 0 w 351182"/>
              <a:gd name="connsiteY4" fmla="*/ 344557 h 140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182" h="1404731">
                <a:moveTo>
                  <a:pt x="0" y="344557"/>
                </a:moveTo>
                <a:lnTo>
                  <a:pt x="351182" y="0"/>
                </a:lnTo>
                <a:lnTo>
                  <a:pt x="351182" y="1060174"/>
                </a:lnTo>
                <a:lnTo>
                  <a:pt x="6626" y="1404731"/>
                </a:lnTo>
                <a:cubicBezTo>
                  <a:pt x="4417" y="1051340"/>
                  <a:pt x="2209" y="697948"/>
                  <a:pt x="0" y="34455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3867774" y="1312764"/>
            <a:ext cx="1398104" cy="357809"/>
          </a:xfrm>
          <a:custGeom>
            <a:avLst/>
            <a:gdLst>
              <a:gd name="connsiteX0" fmla="*/ 351182 w 1398104"/>
              <a:gd name="connsiteY0" fmla="*/ 6626 h 357809"/>
              <a:gd name="connsiteX1" fmla="*/ 1398104 w 1398104"/>
              <a:gd name="connsiteY1" fmla="*/ 0 h 357809"/>
              <a:gd name="connsiteX2" fmla="*/ 1046922 w 1398104"/>
              <a:gd name="connsiteY2" fmla="*/ 351183 h 357809"/>
              <a:gd name="connsiteX3" fmla="*/ 0 w 1398104"/>
              <a:gd name="connsiteY3" fmla="*/ 357809 h 357809"/>
              <a:gd name="connsiteX4" fmla="*/ 351182 w 1398104"/>
              <a:gd name="connsiteY4" fmla="*/ 6626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104" h="357809">
                <a:moveTo>
                  <a:pt x="351182" y="6626"/>
                </a:moveTo>
                <a:lnTo>
                  <a:pt x="1398104" y="0"/>
                </a:lnTo>
                <a:lnTo>
                  <a:pt x="1046922" y="351183"/>
                </a:lnTo>
                <a:lnTo>
                  <a:pt x="0" y="357809"/>
                </a:lnTo>
                <a:lnTo>
                  <a:pt x="351182" y="6626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4908070" y="1356354"/>
            <a:ext cx="351182" cy="1404731"/>
          </a:xfrm>
          <a:custGeom>
            <a:avLst/>
            <a:gdLst>
              <a:gd name="connsiteX0" fmla="*/ 0 w 351182"/>
              <a:gd name="connsiteY0" fmla="*/ 344557 h 1404731"/>
              <a:gd name="connsiteX1" fmla="*/ 351182 w 351182"/>
              <a:gd name="connsiteY1" fmla="*/ 0 h 1404731"/>
              <a:gd name="connsiteX2" fmla="*/ 351182 w 351182"/>
              <a:gd name="connsiteY2" fmla="*/ 1060174 h 1404731"/>
              <a:gd name="connsiteX3" fmla="*/ 6626 w 351182"/>
              <a:gd name="connsiteY3" fmla="*/ 1404731 h 1404731"/>
              <a:gd name="connsiteX4" fmla="*/ 0 w 351182"/>
              <a:gd name="connsiteY4" fmla="*/ 344557 h 140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182" h="1404731">
                <a:moveTo>
                  <a:pt x="0" y="344557"/>
                </a:moveTo>
                <a:lnTo>
                  <a:pt x="351182" y="0"/>
                </a:lnTo>
                <a:lnTo>
                  <a:pt x="351182" y="1060174"/>
                </a:lnTo>
                <a:lnTo>
                  <a:pt x="6626" y="1404731"/>
                </a:lnTo>
                <a:cubicBezTo>
                  <a:pt x="4417" y="1051340"/>
                  <a:pt x="2209" y="697948"/>
                  <a:pt x="0" y="34455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125839" y="304794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</a:rPr>
              <a:t>前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313177" y="1227705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上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868314" y="1809719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</a:rPr>
              <a:t>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 25"/>
          <p:cNvSpPr/>
          <p:nvPr/>
        </p:nvSpPr>
        <p:spPr>
          <a:xfrm>
            <a:off x="3861148" y="2403276"/>
            <a:ext cx="1398104" cy="357809"/>
          </a:xfrm>
          <a:custGeom>
            <a:avLst/>
            <a:gdLst>
              <a:gd name="connsiteX0" fmla="*/ 351182 w 1398104"/>
              <a:gd name="connsiteY0" fmla="*/ 6626 h 357809"/>
              <a:gd name="connsiteX1" fmla="*/ 1398104 w 1398104"/>
              <a:gd name="connsiteY1" fmla="*/ 0 h 357809"/>
              <a:gd name="connsiteX2" fmla="*/ 1046922 w 1398104"/>
              <a:gd name="connsiteY2" fmla="*/ 351183 h 357809"/>
              <a:gd name="connsiteX3" fmla="*/ 0 w 1398104"/>
              <a:gd name="connsiteY3" fmla="*/ 357809 h 357809"/>
              <a:gd name="connsiteX4" fmla="*/ 351182 w 1398104"/>
              <a:gd name="connsiteY4" fmla="*/ 6626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104" h="357809">
                <a:moveTo>
                  <a:pt x="351182" y="6626"/>
                </a:moveTo>
                <a:lnTo>
                  <a:pt x="1398104" y="0"/>
                </a:lnTo>
                <a:lnTo>
                  <a:pt x="1046922" y="351183"/>
                </a:lnTo>
                <a:lnTo>
                  <a:pt x="0" y="357809"/>
                </a:lnTo>
                <a:lnTo>
                  <a:pt x="351182" y="6626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215697" y="1338187"/>
            <a:ext cx="1058211" cy="10717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850901" y="2742918"/>
            <a:ext cx="1058211" cy="10717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3848414" y="1338187"/>
            <a:ext cx="351182" cy="1404731"/>
          </a:xfrm>
          <a:custGeom>
            <a:avLst/>
            <a:gdLst>
              <a:gd name="connsiteX0" fmla="*/ 0 w 351182"/>
              <a:gd name="connsiteY0" fmla="*/ 344557 h 1404731"/>
              <a:gd name="connsiteX1" fmla="*/ 351182 w 351182"/>
              <a:gd name="connsiteY1" fmla="*/ 0 h 1404731"/>
              <a:gd name="connsiteX2" fmla="*/ 351182 w 351182"/>
              <a:gd name="connsiteY2" fmla="*/ 1060174 h 1404731"/>
              <a:gd name="connsiteX3" fmla="*/ 6626 w 351182"/>
              <a:gd name="connsiteY3" fmla="*/ 1404731 h 1404731"/>
              <a:gd name="connsiteX4" fmla="*/ 0 w 351182"/>
              <a:gd name="connsiteY4" fmla="*/ 344557 h 140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182" h="1404731">
                <a:moveTo>
                  <a:pt x="0" y="344557"/>
                </a:moveTo>
                <a:lnTo>
                  <a:pt x="351182" y="0"/>
                </a:lnTo>
                <a:lnTo>
                  <a:pt x="351182" y="1060174"/>
                </a:lnTo>
                <a:lnTo>
                  <a:pt x="6626" y="1404731"/>
                </a:lnTo>
                <a:cubicBezTo>
                  <a:pt x="4417" y="1051340"/>
                  <a:pt x="2209" y="697948"/>
                  <a:pt x="0" y="34455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4908070" y="1356354"/>
            <a:ext cx="351182" cy="1404731"/>
          </a:xfrm>
          <a:custGeom>
            <a:avLst/>
            <a:gdLst>
              <a:gd name="connsiteX0" fmla="*/ 0 w 351182"/>
              <a:gd name="connsiteY0" fmla="*/ 344557 h 1404731"/>
              <a:gd name="connsiteX1" fmla="*/ 351182 w 351182"/>
              <a:gd name="connsiteY1" fmla="*/ 0 h 1404731"/>
              <a:gd name="connsiteX2" fmla="*/ 351182 w 351182"/>
              <a:gd name="connsiteY2" fmla="*/ 1060174 h 1404731"/>
              <a:gd name="connsiteX3" fmla="*/ 6626 w 351182"/>
              <a:gd name="connsiteY3" fmla="*/ 1404731 h 1404731"/>
              <a:gd name="connsiteX4" fmla="*/ 0 w 351182"/>
              <a:gd name="connsiteY4" fmla="*/ 344557 h 140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182" h="1404731">
                <a:moveTo>
                  <a:pt x="0" y="344557"/>
                </a:moveTo>
                <a:lnTo>
                  <a:pt x="351182" y="0"/>
                </a:lnTo>
                <a:lnTo>
                  <a:pt x="351182" y="1060174"/>
                </a:lnTo>
                <a:lnTo>
                  <a:pt x="6626" y="1404731"/>
                </a:lnTo>
                <a:cubicBezTo>
                  <a:pt x="4417" y="1051340"/>
                  <a:pt x="2209" y="697948"/>
                  <a:pt x="0" y="34455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125839" y="304794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</a:rPr>
              <a:t>前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868314" y="1809719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</a:rPr>
              <a:t>右</a:t>
            </a:r>
          </a:p>
        </p:txBody>
      </p:sp>
      <p:sp>
        <p:nvSpPr>
          <p:cNvPr id="2" name="矩形 1"/>
          <p:cNvSpPr/>
          <p:nvPr/>
        </p:nvSpPr>
        <p:spPr>
          <a:xfrm>
            <a:off x="4192452" y="284639"/>
            <a:ext cx="1064313" cy="10535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477585" y="587135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 25"/>
          <p:cNvSpPr/>
          <p:nvPr/>
        </p:nvSpPr>
        <p:spPr>
          <a:xfrm>
            <a:off x="3867774" y="2403276"/>
            <a:ext cx="1398104" cy="357809"/>
          </a:xfrm>
          <a:custGeom>
            <a:avLst/>
            <a:gdLst>
              <a:gd name="connsiteX0" fmla="*/ 351182 w 1398104"/>
              <a:gd name="connsiteY0" fmla="*/ 6626 h 357809"/>
              <a:gd name="connsiteX1" fmla="*/ 1398104 w 1398104"/>
              <a:gd name="connsiteY1" fmla="*/ 0 h 357809"/>
              <a:gd name="connsiteX2" fmla="*/ 1046922 w 1398104"/>
              <a:gd name="connsiteY2" fmla="*/ 351183 h 357809"/>
              <a:gd name="connsiteX3" fmla="*/ 0 w 1398104"/>
              <a:gd name="connsiteY3" fmla="*/ 357809 h 357809"/>
              <a:gd name="connsiteX4" fmla="*/ 351182 w 1398104"/>
              <a:gd name="connsiteY4" fmla="*/ 6626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104" h="357809">
                <a:moveTo>
                  <a:pt x="351182" y="6626"/>
                </a:moveTo>
                <a:lnTo>
                  <a:pt x="1398104" y="0"/>
                </a:lnTo>
                <a:lnTo>
                  <a:pt x="1046922" y="351183"/>
                </a:lnTo>
                <a:lnTo>
                  <a:pt x="0" y="357809"/>
                </a:lnTo>
                <a:lnTo>
                  <a:pt x="351182" y="6626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209071" y="1338187"/>
            <a:ext cx="1058211" cy="10717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871815" y="2742918"/>
            <a:ext cx="1058211" cy="10717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125839" y="304794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</a:rPr>
              <a:t>前</a:t>
            </a:r>
          </a:p>
        </p:txBody>
      </p:sp>
      <p:sp>
        <p:nvSpPr>
          <p:cNvPr id="2" name="矩形 1"/>
          <p:cNvSpPr/>
          <p:nvPr/>
        </p:nvSpPr>
        <p:spPr>
          <a:xfrm>
            <a:off x="4199078" y="284639"/>
            <a:ext cx="1064313" cy="10535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477585" y="587135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上</a:t>
            </a:r>
          </a:p>
        </p:txBody>
      </p:sp>
      <p:sp>
        <p:nvSpPr>
          <p:cNvPr id="3" name="矩形 2"/>
          <p:cNvSpPr/>
          <p:nvPr/>
        </p:nvSpPr>
        <p:spPr>
          <a:xfrm>
            <a:off x="3140048" y="1344813"/>
            <a:ext cx="1058211" cy="1065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267841" y="1338187"/>
            <a:ext cx="1058211" cy="1065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549923" y="164321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</a:rPr>
              <a:t>右</a:t>
            </a:r>
          </a:p>
        </p:txBody>
      </p:sp>
      <p:sp>
        <p:nvSpPr>
          <p:cNvPr id="14" name="文本框 19"/>
          <p:cNvSpPr txBox="1"/>
          <p:nvPr/>
        </p:nvSpPr>
        <p:spPr>
          <a:xfrm>
            <a:off x="3414986" y="1669715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</a:rPr>
              <a:t>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20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2724150" y="16113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7" name="文本框 25"/>
          <p:cNvSpPr txBox="1">
            <a:spLocks noChangeArrowheads="1"/>
          </p:cNvSpPr>
          <p:nvPr/>
        </p:nvSpPr>
        <p:spPr bwMode="auto">
          <a:xfrm>
            <a:off x="1446213" y="11779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8" name="文本框 25"/>
          <p:cNvSpPr txBox="1">
            <a:spLocks noChangeArrowheads="1"/>
          </p:cNvSpPr>
          <p:nvPr/>
        </p:nvSpPr>
        <p:spPr bwMode="auto">
          <a:xfrm>
            <a:off x="3344863" y="9445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9" name="文本框 25"/>
          <p:cNvSpPr txBox="1">
            <a:spLocks noChangeArrowheads="1"/>
          </p:cNvSpPr>
          <p:nvPr/>
        </p:nvSpPr>
        <p:spPr bwMode="auto">
          <a:xfrm>
            <a:off x="2066925" y="51117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6243638" y="10414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" name="文本框 25"/>
          <p:cNvSpPr txBox="1">
            <a:spLocks noChangeArrowheads="1"/>
          </p:cNvSpPr>
          <p:nvPr/>
        </p:nvSpPr>
        <p:spPr bwMode="auto">
          <a:xfrm>
            <a:off x="4965700" y="6080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4206875" y="26908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3" name="文本框 25"/>
          <p:cNvSpPr txBox="1">
            <a:spLocks noChangeArrowheads="1"/>
          </p:cNvSpPr>
          <p:nvPr/>
        </p:nvSpPr>
        <p:spPr bwMode="auto">
          <a:xfrm>
            <a:off x="2928938" y="22574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4" name="文本框 25"/>
          <p:cNvSpPr txBox="1">
            <a:spLocks noChangeArrowheads="1"/>
          </p:cNvSpPr>
          <p:nvPr/>
        </p:nvSpPr>
        <p:spPr bwMode="auto">
          <a:xfrm>
            <a:off x="4827588" y="20240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5" name="文本框 25"/>
          <p:cNvSpPr txBox="1">
            <a:spLocks noChangeArrowheads="1"/>
          </p:cNvSpPr>
          <p:nvPr/>
        </p:nvSpPr>
        <p:spPr bwMode="auto">
          <a:xfrm>
            <a:off x="3549650" y="159067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7726363" y="21209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7" name="文本框 25"/>
          <p:cNvSpPr txBox="1">
            <a:spLocks noChangeArrowheads="1"/>
          </p:cNvSpPr>
          <p:nvPr/>
        </p:nvSpPr>
        <p:spPr bwMode="auto">
          <a:xfrm>
            <a:off x="6448425" y="16875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8" name="文本框 25"/>
          <p:cNvSpPr txBox="1">
            <a:spLocks noChangeArrowheads="1"/>
          </p:cNvSpPr>
          <p:nvPr/>
        </p:nvSpPr>
        <p:spPr bwMode="auto">
          <a:xfrm>
            <a:off x="4206875" y="40894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9" name="文本框 25"/>
          <p:cNvSpPr txBox="1">
            <a:spLocks noChangeArrowheads="1"/>
          </p:cNvSpPr>
          <p:nvPr/>
        </p:nvSpPr>
        <p:spPr bwMode="auto">
          <a:xfrm>
            <a:off x="2928938" y="36560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0" name="文本框 25"/>
          <p:cNvSpPr txBox="1">
            <a:spLocks noChangeArrowheads="1"/>
          </p:cNvSpPr>
          <p:nvPr/>
        </p:nvSpPr>
        <p:spPr bwMode="auto">
          <a:xfrm>
            <a:off x="4827588" y="34226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" name="文本框 25"/>
          <p:cNvSpPr txBox="1">
            <a:spLocks noChangeArrowheads="1"/>
          </p:cNvSpPr>
          <p:nvPr/>
        </p:nvSpPr>
        <p:spPr bwMode="auto">
          <a:xfrm>
            <a:off x="3549650" y="29892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7726363" y="35194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6448425" y="30861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4" name="文本框 25"/>
          <p:cNvSpPr txBox="1">
            <a:spLocks noChangeArrowheads="1"/>
          </p:cNvSpPr>
          <p:nvPr/>
        </p:nvSpPr>
        <p:spPr bwMode="auto">
          <a:xfrm>
            <a:off x="4516438" y="19605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5" name="文本框 25"/>
          <p:cNvSpPr txBox="1">
            <a:spLocks noChangeArrowheads="1"/>
          </p:cNvSpPr>
          <p:nvPr/>
        </p:nvSpPr>
        <p:spPr bwMode="auto">
          <a:xfrm>
            <a:off x="3238500" y="152717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6" name="文本框 25"/>
          <p:cNvSpPr txBox="1">
            <a:spLocks noChangeArrowheads="1"/>
          </p:cNvSpPr>
          <p:nvPr/>
        </p:nvSpPr>
        <p:spPr bwMode="auto">
          <a:xfrm>
            <a:off x="5137150" y="12938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7" name="文本框 25"/>
          <p:cNvSpPr txBox="1">
            <a:spLocks noChangeArrowheads="1"/>
          </p:cNvSpPr>
          <p:nvPr/>
        </p:nvSpPr>
        <p:spPr bwMode="auto">
          <a:xfrm>
            <a:off x="3859213" y="8604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8" name="文本框 47"/>
          <p:cNvSpPr txBox="1">
            <a:spLocks noChangeArrowheads="1"/>
          </p:cNvSpPr>
          <p:nvPr/>
        </p:nvSpPr>
        <p:spPr bwMode="auto">
          <a:xfrm>
            <a:off x="8035925" y="13906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9" name="文本框 25"/>
          <p:cNvSpPr txBox="1">
            <a:spLocks noChangeArrowheads="1"/>
          </p:cNvSpPr>
          <p:nvPr/>
        </p:nvSpPr>
        <p:spPr bwMode="auto">
          <a:xfrm>
            <a:off x="6757988" y="9572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50" name="文本框 25"/>
          <p:cNvSpPr txBox="1">
            <a:spLocks noChangeArrowheads="1"/>
          </p:cNvSpPr>
          <p:nvPr/>
        </p:nvSpPr>
        <p:spPr bwMode="auto">
          <a:xfrm>
            <a:off x="1628775" y="149383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51" name="文本框 25"/>
          <p:cNvSpPr txBox="1">
            <a:spLocks noChangeArrowheads="1"/>
          </p:cNvSpPr>
          <p:nvPr/>
        </p:nvSpPr>
        <p:spPr bwMode="auto">
          <a:xfrm>
            <a:off x="350838" y="10604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52" name="文本框 25"/>
          <p:cNvSpPr txBox="1">
            <a:spLocks noChangeArrowheads="1"/>
          </p:cNvSpPr>
          <p:nvPr/>
        </p:nvSpPr>
        <p:spPr bwMode="auto">
          <a:xfrm>
            <a:off x="2249488" y="8270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53" name="文本框 25"/>
          <p:cNvSpPr txBox="1">
            <a:spLocks noChangeArrowheads="1"/>
          </p:cNvSpPr>
          <p:nvPr/>
        </p:nvSpPr>
        <p:spPr bwMode="auto">
          <a:xfrm>
            <a:off x="971550" y="3937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54" name="文本框 53"/>
          <p:cNvSpPr txBox="1">
            <a:spLocks noChangeArrowheads="1"/>
          </p:cNvSpPr>
          <p:nvPr/>
        </p:nvSpPr>
        <p:spPr bwMode="auto">
          <a:xfrm>
            <a:off x="5148263" y="9239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55" name="文本框 25"/>
          <p:cNvSpPr txBox="1">
            <a:spLocks noChangeArrowheads="1"/>
          </p:cNvSpPr>
          <p:nvPr/>
        </p:nvSpPr>
        <p:spPr bwMode="auto">
          <a:xfrm>
            <a:off x="3870325" y="49053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261451" y="1831367"/>
            <a:ext cx="2397187" cy="1481133"/>
            <a:chOff x="3261451" y="1831367"/>
            <a:chExt cx="2397187" cy="1481133"/>
          </a:xfrm>
        </p:grpSpPr>
        <p:sp>
          <p:nvSpPr>
            <p:cNvPr id="7" name="矩形 6"/>
            <p:cNvSpPr/>
            <p:nvPr/>
          </p:nvSpPr>
          <p:spPr>
            <a:xfrm>
              <a:off x="3612634" y="1891692"/>
              <a:ext cx="1961322" cy="106026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立方体 7"/>
            <p:cNvSpPr/>
            <p:nvPr/>
          </p:nvSpPr>
          <p:spPr>
            <a:xfrm>
              <a:off x="3261451" y="1887891"/>
              <a:ext cx="2325757" cy="1424609"/>
            </a:xfrm>
            <a:prstGeom prst="cub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274703" y="2954607"/>
              <a:ext cx="2299252" cy="351182"/>
            </a:xfrm>
            <a:custGeom>
              <a:avLst/>
              <a:gdLst>
                <a:gd name="connsiteX0" fmla="*/ 2299252 w 2299252"/>
                <a:gd name="connsiteY0" fmla="*/ 6626 h 351182"/>
                <a:gd name="connsiteX1" fmla="*/ 1954695 w 2299252"/>
                <a:gd name="connsiteY1" fmla="*/ 351182 h 351182"/>
                <a:gd name="connsiteX2" fmla="*/ 0 w 2299252"/>
                <a:gd name="connsiteY2" fmla="*/ 344556 h 351182"/>
                <a:gd name="connsiteX3" fmla="*/ 351182 w 2299252"/>
                <a:gd name="connsiteY3" fmla="*/ 0 h 351182"/>
                <a:gd name="connsiteX4" fmla="*/ 2299252 w 2299252"/>
                <a:gd name="connsiteY4" fmla="*/ 6626 h 35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252" h="351182">
                  <a:moveTo>
                    <a:pt x="2299252" y="6626"/>
                  </a:moveTo>
                  <a:lnTo>
                    <a:pt x="1954695" y="351182"/>
                  </a:lnTo>
                  <a:lnTo>
                    <a:pt x="0" y="344556"/>
                  </a:lnTo>
                  <a:lnTo>
                    <a:pt x="351182" y="0"/>
                  </a:lnTo>
                  <a:lnTo>
                    <a:pt x="2299252" y="66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3606008" y="2951958"/>
              <a:ext cx="1961322" cy="0"/>
            </a:xfrm>
            <a:prstGeom prst="line">
              <a:avLst/>
            </a:prstGeom>
            <a:ln w="28575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任意多边形 10"/>
            <p:cNvSpPr/>
            <p:nvPr/>
          </p:nvSpPr>
          <p:spPr>
            <a:xfrm>
              <a:off x="3268077" y="1886609"/>
              <a:ext cx="364435" cy="1417982"/>
            </a:xfrm>
            <a:custGeom>
              <a:avLst/>
              <a:gdLst>
                <a:gd name="connsiteX0" fmla="*/ 0 w 364435"/>
                <a:gd name="connsiteY0" fmla="*/ 357808 h 1417982"/>
                <a:gd name="connsiteX1" fmla="*/ 351183 w 364435"/>
                <a:gd name="connsiteY1" fmla="*/ 0 h 1417982"/>
                <a:gd name="connsiteX2" fmla="*/ 364435 w 364435"/>
                <a:gd name="connsiteY2" fmla="*/ 1053548 h 1417982"/>
                <a:gd name="connsiteX3" fmla="*/ 6626 w 364435"/>
                <a:gd name="connsiteY3" fmla="*/ 1417982 h 1417982"/>
                <a:gd name="connsiteX4" fmla="*/ 0 w 364435"/>
                <a:gd name="connsiteY4" fmla="*/ 357808 h 141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435" h="1417982">
                  <a:moveTo>
                    <a:pt x="0" y="357808"/>
                  </a:moveTo>
                  <a:lnTo>
                    <a:pt x="351183" y="0"/>
                  </a:lnTo>
                  <a:lnTo>
                    <a:pt x="364435" y="1053548"/>
                  </a:lnTo>
                  <a:lnTo>
                    <a:pt x="6626" y="1417982"/>
                  </a:lnTo>
                  <a:cubicBezTo>
                    <a:pt x="8835" y="1062382"/>
                    <a:pt x="11043" y="706782"/>
                    <a:pt x="0" y="357808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3619261" y="1911572"/>
              <a:ext cx="0" cy="1060266"/>
            </a:xfrm>
            <a:prstGeom prst="line">
              <a:avLst/>
            </a:prstGeom>
            <a:ln w="28575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3261451" y="2951958"/>
              <a:ext cx="357810" cy="360542"/>
            </a:xfrm>
            <a:prstGeom prst="line">
              <a:avLst/>
            </a:prstGeom>
            <a:ln w="28575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任意多边形 13"/>
            <p:cNvSpPr/>
            <p:nvPr/>
          </p:nvSpPr>
          <p:spPr>
            <a:xfrm>
              <a:off x="3274703" y="1886609"/>
              <a:ext cx="2299252" cy="351182"/>
            </a:xfrm>
            <a:custGeom>
              <a:avLst/>
              <a:gdLst>
                <a:gd name="connsiteX0" fmla="*/ 2299252 w 2299252"/>
                <a:gd name="connsiteY0" fmla="*/ 6626 h 351182"/>
                <a:gd name="connsiteX1" fmla="*/ 1954695 w 2299252"/>
                <a:gd name="connsiteY1" fmla="*/ 351182 h 351182"/>
                <a:gd name="connsiteX2" fmla="*/ 0 w 2299252"/>
                <a:gd name="connsiteY2" fmla="*/ 344556 h 351182"/>
                <a:gd name="connsiteX3" fmla="*/ 351182 w 2299252"/>
                <a:gd name="connsiteY3" fmla="*/ 0 h 351182"/>
                <a:gd name="connsiteX4" fmla="*/ 2299252 w 2299252"/>
                <a:gd name="connsiteY4" fmla="*/ 6626 h 35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252" h="351182">
                  <a:moveTo>
                    <a:pt x="2299252" y="6626"/>
                  </a:moveTo>
                  <a:lnTo>
                    <a:pt x="1954695" y="351182"/>
                  </a:lnTo>
                  <a:lnTo>
                    <a:pt x="0" y="344556"/>
                  </a:lnTo>
                  <a:lnTo>
                    <a:pt x="351182" y="0"/>
                  </a:lnTo>
                  <a:lnTo>
                    <a:pt x="2299252" y="66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5222773" y="2252234"/>
              <a:ext cx="0" cy="1053555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任意多边形 15"/>
            <p:cNvSpPr/>
            <p:nvPr/>
          </p:nvSpPr>
          <p:spPr>
            <a:xfrm>
              <a:off x="5229398" y="1894433"/>
              <a:ext cx="364435" cy="1417982"/>
            </a:xfrm>
            <a:custGeom>
              <a:avLst/>
              <a:gdLst>
                <a:gd name="connsiteX0" fmla="*/ 0 w 364435"/>
                <a:gd name="connsiteY0" fmla="*/ 357808 h 1417982"/>
                <a:gd name="connsiteX1" fmla="*/ 351183 w 364435"/>
                <a:gd name="connsiteY1" fmla="*/ 0 h 1417982"/>
                <a:gd name="connsiteX2" fmla="*/ 364435 w 364435"/>
                <a:gd name="connsiteY2" fmla="*/ 1053548 h 1417982"/>
                <a:gd name="connsiteX3" fmla="*/ 6626 w 364435"/>
                <a:gd name="connsiteY3" fmla="*/ 1417982 h 1417982"/>
                <a:gd name="connsiteX4" fmla="*/ 0 w 364435"/>
                <a:gd name="connsiteY4" fmla="*/ 357808 h 141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435" h="1417982">
                  <a:moveTo>
                    <a:pt x="0" y="357808"/>
                  </a:moveTo>
                  <a:lnTo>
                    <a:pt x="351183" y="0"/>
                  </a:lnTo>
                  <a:lnTo>
                    <a:pt x="364435" y="1053548"/>
                  </a:lnTo>
                  <a:lnTo>
                    <a:pt x="6626" y="1417982"/>
                  </a:lnTo>
                  <a:cubicBezTo>
                    <a:pt x="8835" y="1062382"/>
                    <a:pt x="11043" y="706782"/>
                    <a:pt x="0" y="357808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3274703" y="2244325"/>
              <a:ext cx="1961322" cy="106026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9"/>
            <p:cNvSpPr txBox="1"/>
            <p:nvPr/>
          </p:nvSpPr>
          <p:spPr>
            <a:xfrm>
              <a:off x="4114358" y="1831367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itchFamily="49" charset="-122"/>
                  <a:ea typeface="黑体" pitchFamily="49" charset="-122"/>
                </a:rPr>
                <a:t>上</a:t>
              </a:r>
            </a:p>
          </p:txBody>
        </p:sp>
        <p:sp>
          <p:nvSpPr>
            <p:cNvPr id="19" name="文本框 10"/>
            <p:cNvSpPr txBox="1"/>
            <p:nvPr/>
          </p:nvSpPr>
          <p:spPr>
            <a:xfrm>
              <a:off x="5164592" y="2421825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itchFamily="49" charset="-122"/>
                  <a:ea typeface="黑体" pitchFamily="49" charset="-122"/>
                </a:rPr>
                <a:t>右</a:t>
              </a:r>
            </a:p>
          </p:txBody>
        </p:sp>
        <p:sp>
          <p:nvSpPr>
            <p:cNvPr id="20" name="文本框 11"/>
            <p:cNvSpPr txBox="1"/>
            <p:nvPr/>
          </p:nvSpPr>
          <p:spPr>
            <a:xfrm>
              <a:off x="4092623" y="2441705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itchFamily="49" charset="-122"/>
                  <a:ea typeface="黑体" pitchFamily="49" charset="-122"/>
                </a:rPr>
                <a:t>前</a:t>
              </a:r>
            </a:p>
          </p:txBody>
        </p:sp>
      </p:grpSp>
      <p:grpSp>
        <p:nvGrpSpPr>
          <p:cNvPr id="21" name="组合 4"/>
          <p:cNvGrpSpPr/>
          <p:nvPr/>
        </p:nvGrpSpPr>
        <p:grpSpPr bwMode="auto">
          <a:xfrm>
            <a:off x="107950" y="101600"/>
            <a:ext cx="2331961" cy="741363"/>
            <a:chOff x="107504" y="102082"/>
            <a:chExt cx="2331743" cy="741476"/>
          </a:xfrm>
        </p:grpSpPr>
        <p:pic>
          <p:nvPicPr>
            <p:cNvPr id="22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02082"/>
              <a:ext cx="499361" cy="74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606865" y="179927"/>
              <a:ext cx="1832382" cy="58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itchFamily="49" charset="-122"/>
                  <a:ea typeface="黑体" pitchFamily="49" charset="-122"/>
                </a:rPr>
                <a:t>新课探索</a:t>
              </a:r>
            </a:p>
          </p:txBody>
        </p:sp>
      </p:grpSp>
      <p:sp>
        <p:nvSpPr>
          <p:cNvPr id="24" name="文本框 2"/>
          <p:cNvSpPr txBox="1"/>
          <p:nvPr/>
        </p:nvSpPr>
        <p:spPr>
          <a:xfrm>
            <a:off x="907111" y="3610188"/>
            <a:ext cx="7798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长方体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6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个面的总面积，叫做它的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表面积</a:t>
            </a:r>
            <a:r>
              <a:rPr lang="zh-CN" altLang="en-US" sz="3200" b="1" dirty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25" name="文本框 1"/>
          <p:cNvSpPr txBox="1"/>
          <p:nvPr/>
        </p:nvSpPr>
        <p:spPr>
          <a:xfrm>
            <a:off x="1764997" y="960781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什么叫长方体的表面积？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2343211" y="436449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长方体的表面积怎样计算？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228321" y="1353977"/>
            <a:ext cx="2332382" cy="1425891"/>
            <a:chOff x="3261451" y="1886609"/>
            <a:chExt cx="2332382" cy="1425891"/>
          </a:xfrm>
        </p:grpSpPr>
        <p:sp>
          <p:nvSpPr>
            <p:cNvPr id="5" name="矩形 4"/>
            <p:cNvSpPr/>
            <p:nvPr/>
          </p:nvSpPr>
          <p:spPr>
            <a:xfrm>
              <a:off x="3612634" y="1891692"/>
              <a:ext cx="1961322" cy="106026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立方体 5"/>
            <p:cNvSpPr/>
            <p:nvPr/>
          </p:nvSpPr>
          <p:spPr>
            <a:xfrm>
              <a:off x="3261451" y="1887891"/>
              <a:ext cx="2325757" cy="1424609"/>
            </a:xfrm>
            <a:prstGeom prst="cub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3274703" y="2954607"/>
              <a:ext cx="2299252" cy="351182"/>
            </a:xfrm>
            <a:custGeom>
              <a:avLst/>
              <a:gdLst>
                <a:gd name="connsiteX0" fmla="*/ 2299252 w 2299252"/>
                <a:gd name="connsiteY0" fmla="*/ 6626 h 351182"/>
                <a:gd name="connsiteX1" fmla="*/ 1954695 w 2299252"/>
                <a:gd name="connsiteY1" fmla="*/ 351182 h 351182"/>
                <a:gd name="connsiteX2" fmla="*/ 0 w 2299252"/>
                <a:gd name="connsiteY2" fmla="*/ 344556 h 351182"/>
                <a:gd name="connsiteX3" fmla="*/ 351182 w 2299252"/>
                <a:gd name="connsiteY3" fmla="*/ 0 h 351182"/>
                <a:gd name="connsiteX4" fmla="*/ 2299252 w 2299252"/>
                <a:gd name="connsiteY4" fmla="*/ 6626 h 35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252" h="351182">
                  <a:moveTo>
                    <a:pt x="2299252" y="6626"/>
                  </a:moveTo>
                  <a:lnTo>
                    <a:pt x="1954695" y="351182"/>
                  </a:lnTo>
                  <a:lnTo>
                    <a:pt x="0" y="344556"/>
                  </a:lnTo>
                  <a:lnTo>
                    <a:pt x="351182" y="0"/>
                  </a:lnTo>
                  <a:lnTo>
                    <a:pt x="2299252" y="66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3606008" y="2951958"/>
              <a:ext cx="1961322" cy="0"/>
            </a:xfrm>
            <a:prstGeom prst="line">
              <a:avLst/>
            </a:prstGeom>
            <a:ln w="28575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任意多边形 8"/>
            <p:cNvSpPr/>
            <p:nvPr/>
          </p:nvSpPr>
          <p:spPr>
            <a:xfrm>
              <a:off x="3268077" y="1886609"/>
              <a:ext cx="364435" cy="1417982"/>
            </a:xfrm>
            <a:custGeom>
              <a:avLst/>
              <a:gdLst>
                <a:gd name="connsiteX0" fmla="*/ 0 w 364435"/>
                <a:gd name="connsiteY0" fmla="*/ 357808 h 1417982"/>
                <a:gd name="connsiteX1" fmla="*/ 351183 w 364435"/>
                <a:gd name="connsiteY1" fmla="*/ 0 h 1417982"/>
                <a:gd name="connsiteX2" fmla="*/ 364435 w 364435"/>
                <a:gd name="connsiteY2" fmla="*/ 1053548 h 1417982"/>
                <a:gd name="connsiteX3" fmla="*/ 6626 w 364435"/>
                <a:gd name="connsiteY3" fmla="*/ 1417982 h 1417982"/>
                <a:gd name="connsiteX4" fmla="*/ 0 w 364435"/>
                <a:gd name="connsiteY4" fmla="*/ 357808 h 141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435" h="1417982">
                  <a:moveTo>
                    <a:pt x="0" y="357808"/>
                  </a:moveTo>
                  <a:lnTo>
                    <a:pt x="351183" y="0"/>
                  </a:lnTo>
                  <a:lnTo>
                    <a:pt x="364435" y="1053548"/>
                  </a:lnTo>
                  <a:lnTo>
                    <a:pt x="6626" y="1417982"/>
                  </a:lnTo>
                  <a:cubicBezTo>
                    <a:pt x="8835" y="1062382"/>
                    <a:pt x="11043" y="706782"/>
                    <a:pt x="0" y="357808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3619261" y="1911572"/>
              <a:ext cx="0" cy="1060266"/>
            </a:xfrm>
            <a:prstGeom prst="line">
              <a:avLst/>
            </a:prstGeom>
            <a:ln w="28575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3261451" y="2951958"/>
              <a:ext cx="357810" cy="360542"/>
            </a:xfrm>
            <a:prstGeom prst="line">
              <a:avLst/>
            </a:prstGeom>
            <a:ln w="28575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任意多边形 11"/>
            <p:cNvSpPr/>
            <p:nvPr/>
          </p:nvSpPr>
          <p:spPr>
            <a:xfrm>
              <a:off x="3274703" y="1886609"/>
              <a:ext cx="2299252" cy="351182"/>
            </a:xfrm>
            <a:custGeom>
              <a:avLst/>
              <a:gdLst>
                <a:gd name="connsiteX0" fmla="*/ 2299252 w 2299252"/>
                <a:gd name="connsiteY0" fmla="*/ 6626 h 351182"/>
                <a:gd name="connsiteX1" fmla="*/ 1954695 w 2299252"/>
                <a:gd name="connsiteY1" fmla="*/ 351182 h 351182"/>
                <a:gd name="connsiteX2" fmla="*/ 0 w 2299252"/>
                <a:gd name="connsiteY2" fmla="*/ 344556 h 351182"/>
                <a:gd name="connsiteX3" fmla="*/ 351182 w 2299252"/>
                <a:gd name="connsiteY3" fmla="*/ 0 h 351182"/>
                <a:gd name="connsiteX4" fmla="*/ 2299252 w 2299252"/>
                <a:gd name="connsiteY4" fmla="*/ 6626 h 35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252" h="351182">
                  <a:moveTo>
                    <a:pt x="2299252" y="6626"/>
                  </a:moveTo>
                  <a:lnTo>
                    <a:pt x="1954695" y="351182"/>
                  </a:lnTo>
                  <a:lnTo>
                    <a:pt x="0" y="344556"/>
                  </a:lnTo>
                  <a:lnTo>
                    <a:pt x="351182" y="0"/>
                  </a:lnTo>
                  <a:lnTo>
                    <a:pt x="2299252" y="66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222773" y="2252234"/>
              <a:ext cx="0" cy="1053555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任意多边形 13"/>
            <p:cNvSpPr/>
            <p:nvPr/>
          </p:nvSpPr>
          <p:spPr>
            <a:xfrm>
              <a:off x="5229398" y="1894433"/>
              <a:ext cx="364435" cy="1417982"/>
            </a:xfrm>
            <a:custGeom>
              <a:avLst/>
              <a:gdLst>
                <a:gd name="connsiteX0" fmla="*/ 0 w 364435"/>
                <a:gd name="connsiteY0" fmla="*/ 357808 h 1417982"/>
                <a:gd name="connsiteX1" fmla="*/ 351183 w 364435"/>
                <a:gd name="connsiteY1" fmla="*/ 0 h 1417982"/>
                <a:gd name="connsiteX2" fmla="*/ 364435 w 364435"/>
                <a:gd name="connsiteY2" fmla="*/ 1053548 h 1417982"/>
                <a:gd name="connsiteX3" fmla="*/ 6626 w 364435"/>
                <a:gd name="connsiteY3" fmla="*/ 1417982 h 1417982"/>
                <a:gd name="connsiteX4" fmla="*/ 0 w 364435"/>
                <a:gd name="connsiteY4" fmla="*/ 357808 h 141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435" h="1417982">
                  <a:moveTo>
                    <a:pt x="0" y="357808"/>
                  </a:moveTo>
                  <a:lnTo>
                    <a:pt x="351183" y="0"/>
                  </a:lnTo>
                  <a:lnTo>
                    <a:pt x="364435" y="1053548"/>
                  </a:lnTo>
                  <a:lnTo>
                    <a:pt x="6626" y="1417982"/>
                  </a:lnTo>
                  <a:cubicBezTo>
                    <a:pt x="8835" y="1062382"/>
                    <a:pt x="11043" y="706782"/>
                    <a:pt x="0" y="357808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274703" y="2244325"/>
              <a:ext cx="1961322" cy="106026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0"/>
          <p:cNvSpPr txBox="1"/>
          <p:nvPr/>
        </p:nvSpPr>
        <p:spPr>
          <a:xfrm>
            <a:off x="3950845" y="2723453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长</a:t>
            </a:r>
          </a:p>
        </p:txBody>
      </p:sp>
      <p:sp>
        <p:nvSpPr>
          <p:cNvPr id="17" name="文本框 10"/>
          <p:cNvSpPr txBox="1"/>
          <p:nvPr/>
        </p:nvSpPr>
        <p:spPr>
          <a:xfrm>
            <a:off x="5365233" y="2406615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宽</a:t>
            </a:r>
          </a:p>
        </p:txBody>
      </p:sp>
      <p:sp>
        <p:nvSpPr>
          <p:cNvPr id="18" name="文本框 10"/>
          <p:cNvSpPr txBox="1"/>
          <p:nvPr/>
        </p:nvSpPr>
        <p:spPr>
          <a:xfrm>
            <a:off x="2343211" y="2088117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高</a:t>
            </a:r>
          </a:p>
        </p:txBody>
      </p:sp>
      <p:sp>
        <p:nvSpPr>
          <p:cNvPr id="21" name="矩形 20"/>
          <p:cNvSpPr/>
          <p:nvPr/>
        </p:nvSpPr>
        <p:spPr>
          <a:xfrm>
            <a:off x="2711363" y="205306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306543" y="2660957"/>
            <a:ext cx="309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a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788628" y="239235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9209" y="44373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想一想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8"/>
          <p:cNvGrpSpPr/>
          <p:nvPr/>
        </p:nvGrpSpPr>
        <p:grpSpPr>
          <a:xfrm>
            <a:off x="527539" y="1116623"/>
            <a:ext cx="2043011" cy="1248508"/>
            <a:chOff x="386862" y="492368"/>
            <a:chExt cx="2373923" cy="1450732"/>
          </a:xfrm>
          <a:solidFill>
            <a:schemeClr val="accent1">
              <a:lumMod val="75000"/>
              <a:alpha val="76000"/>
            </a:schemeClr>
          </a:solidFill>
        </p:grpSpPr>
        <p:sp>
          <p:nvSpPr>
            <p:cNvPr id="2" name="立方体 1"/>
            <p:cNvSpPr/>
            <p:nvPr/>
          </p:nvSpPr>
          <p:spPr>
            <a:xfrm>
              <a:off x="386862" y="501161"/>
              <a:ext cx="2373923" cy="1441939"/>
            </a:xfrm>
            <a:prstGeom prst="cub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738554" y="1565030"/>
              <a:ext cx="2022231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prstDash val="sysDash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747347" y="492368"/>
              <a:ext cx="0" cy="107266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395654" y="1565030"/>
              <a:ext cx="334108" cy="37807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1016512" y="2296983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6cm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47570" y="2100224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5cm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16280" y="1574313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4cm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6523" y="2919542"/>
            <a:ext cx="7805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）这个长方体的长、宽、高各是多少？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52445" y="3766340"/>
            <a:ext cx="4921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）哪些面的面积相等？</a:t>
            </a:r>
          </a:p>
        </p:txBody>
      </p:sp>
      <p:sp>
        <p:nvSpPr>
          <p:cNvPr id="18" name="TextBox 15"/>
          <p:cNvSpPr txBox="1"/>
          <p:nvPr/>
        </p:nvSpPr>
        <p:spPr bwMode="auto">
          <a:xfrm>
            <a:off x="808549" y="104406"/>
            <a:ext cx="1111202" cy="7571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黑体" pitchFamily="2" charset="-122"/>
              </a:rPr>
              <a:t>回顾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391" y="188009"/>
            <a:ext cx="626296" cy="565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2421193" y="1403509"/>
            <a:ext cx="3809619" cy="1831141"/>
            <a:chOff x="2343211" y="1353977"/>
            <a:chExt cx="3809619" cy="1831141"/>
          </a:xfrm>
        </p:grpSpPr>
        <p:grpSp>
          <p:nvGrpSpPr>
            <p:cNvPr id="5" name="组合 4"/>
            <p:cNvGrpSpPr/>
            <p:nvPr/>
          </p:nvGrpSpPr>
          <p:grpSpPr>
            <a:xfrm>
              <a:off x="3228321" y="1353977"/>
              <a:ext cx="2332382" cy="1425891"/>
              <a:chOff x="3261451" y="1886609"/>
              <a:chExt cx="2332382" cy="1425891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612634" y="1891692"/>
                <a:ext cx="1961322" cy="106026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立方体 6"/>
              <p:cNvSpPr/>
              <p:nvPr/>
            </p:nvSpPr>
            <p:spPr>
              <a:xfrm>
                <a:off x="3261451" y="1887891"/>
                <a:ext cx="2325757" cy="1424609"/>
              </a:xfrm>
              <a:prstGeom prst="cub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任意多边形 7"/>
              <p:cNvSpPr/>
              <p:nvPr/>
            </p:nvSpPr>
            <p:spPr>
              <a:xfrm>
                <a:off x="3274703" y="2954607"/>
                <a:ext cx="2299252" cy="351182"/>
              </a:xfrm>
              <a:custGeom>
                <a:avLst/>
                <a:gdLst>
                  <a:gd name="connsiteX0" fmla="*/ 2299252 w 2299252"/>
                  <a:gd name="connsiteY0" fmla="*/ 6626 h 351182"/>
                  <a:gd name="connsiteX1" fmla="*/ 1954695 w 2299252"/>
                  <a:gd name="connsiteY1" fmla="*/ 351182 h 351182"/>
                  <a:gd name="connsiteX2" fmla="*/ 0 w 2299252"/>
                  <a:gd name="connsiteY2" fmla="*/ 344556 h 351182"/>
                  <a:gd name="connsiteX3" fmla="*/ 351182 w 2299252"/>
                  <a:gd name="connsiteY3" fmla="*/ 0 h 351182"/>
                  <a:gd name="connsiteX4" fmla="*/ 2299252 w 2299252"/>
                  <a:gd name="connsiteY4" fmla="*/ 6626 h 351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252" h="351182">
                    <a:moveTo>
                      <a:pt x="2299252" y="6626"/>
                    </a:moveTo>
                    <a:lnTo>
                      <a:pt x="1954695" y="351182"/>
                    </a:lnTo>
                    <a:lnTo>
                      <a:pt x="0" y="344556"/>
                    </a:lnTo>
                    <a:lnTo>
                      <a:pt x="351182" y="0"/>
                    </a:lnTo>
                    <a:lnTo>
                      <a:pt x="2299252" y="66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3606008" y="2951958"/>
                <a:ext cx="1961322" cy="0"/>
              </a:xfrm>
              <a:prstGeom prst="line">
                <a:avLst/>
              </a:prstGeom>
              <a:ln w="28575">
                <a:solidFill>
                  <a:srgbClr val="7030A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任意多边形 9"/>
              <p:cNvSpPr/>
              <p:nvPr/>
            </p:nvSpPr>
            <p:spPr>
              <a:xfrm>
                <a:off x="3268077" y="1886609"/>
                <a:ext cx="364435" cy="1417982"/>
              </a:xfrm>
              <a:custGeom>
                <a:avLst/>
                <a:gdLst>
                  <a:gd name="connsiteX0" fmla="*/ 0 w 364435"/>
                  <a:gd name="connsiteY0" fmla="*/ 357808 h 1417982"/>
                  <a:gd name="connsiteX1" fmla="*/ 351183 w 364435"/>
                  <a:gd name="connsiteY1" fmla="*/ 0 h 1417982"/>
                  <a:gd name="connsiteX2" fmla="*/ 364435 w 364435"/>
                  <a:gd name="connsiteY2" fmla="*/ 1053548 h 1417982"/>
                  <a:gd name="connsiteX3" fmla="*/ 6626 w 364435"/>
                  <a:gd name="connsiteY3" fmla="*/ 1417982 h 1417982"/>
                  <a:gd name="connsiteX4" fmla="*/ 0 w 364435"/>
                  <a:gd name="connsiteY4" fmla="*/ 357808 h 141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4435" h="1417982">
                    <a:moveTo>
                      <a:pt x="0" y="357808"/>
                    </a:moveTo>
                    <a:lnTo>
                      <a:pt x="351183" y="0"/>
                    </a:lnTo>
                    <a:lnTo>
                      <a:pt x="364435" y="1053548"/>
                    </a:lnTo>
                    <a:lnTo>
                      <a:pt x="6626" y="1417982"/>
                    </a:lnTo>
                    <a:cubicBezTo>
                      <a:pt x="8835" y="1062382"/>
                      <a:pt x="11043" y="706782"/>
                      <a:pt x="0" y="357808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3619261" y="1911572"/>
                <a:ext cx="0" cy="1060266"/>
              </a:xfrm>
              <a:prstGeom prst="line">
                <a:avLst/>
              </a:prstGeom>
              <a:ln w="28575">
                <a:solidFill>
                  <a:srgbClr val="7030A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H="1">
                <a:off x="3261451" y="2951958"/>
                <a:ext cx="357810" cy="360542"/>
              </a:xfrm>
              <a:prstGeom prst="line">
                <a:avLst/>
              </a:prstGeom>
              <a:ln w="28575">
                <a:solidFill>
                  <a:srgbClr val="7030A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任意多边形 12"/>
              <p:cNvSpPr/>
              <p:nvPr/>
            </p:nvSpPr>
            <p:spPr>
              <a:xfrm>
                <a:off x="3274703" y="1886609"/>
                <a:ext cx="2299252" cy="351182"/>
              </a:xfrm>
              <a:custGeom>
                <a:avLst/>
                <a:gdLst>
                  <a:gd name="connsiteX0" fmla="*/ 2299252 w 2299252"/>
                  <a:gd name="connsiteY0" fmla="*/ 6626 h 351182"/>
                  <a:gd name="connsiteX1" fmla="*/ 1954695 w 2299252"/>
                  <a:gd name="connsiteY1" fmla="*/ 351182 h 351182"/>
                  <a:gd name="connsiteX2" fmla="*/ 0 w 2299252"/>
                  <a:gd name="connsiteY2" fmla="*/ 344556 h 351182"/>
                  <a:gd name="connsiteX3" fmla="*/ 351182 w 2299252"/>
                  <a:gd name="connsiteY3" fmla="*/ 0 h 351182"/>
                  <a:gd name="connsiteX4" fmla="*/ 2299252 w 2299252"/>
                  <a:gd name="connsiteY4" fmla="*/ 6626 h 351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252" h="351182">
                    <a:moveTo>
                      <a:pt x="2299252" y="6626"/>
                    </a:moveTo>
                    <a:lnTo>
                      <a:pt x="1954695" y="351182"/>
                    </a:lnTo>
                    <a:lnTo>
                      <a:pt x="0" y="344556"/>
                    </a:lnTo>
                    <a:lnTo>
                      <a:pt x="351182" y="0"/>
                    </a:lnTo>
                    <a:lnTo>
                      <a:pt x="2299252" y="662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5222773" y="2252234"/>
                <a:ext cx="0" cy="1053555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任意多边形 14"/>
              <p:cNvSpPr/>
              <p:nvPr/>
            </p:nvSpPr>
            <p:spPr>
              <a:xfrm>
                <a:off x="5229398" y="1894433"/>
                <a:ext cx="364435" cy="1417982"/>
              </a:xfrm>
              <a:custGeom>
                <a:avLst/>
                <a:gdLst>
                  <a:gd name="connsiteX0" fmla="*/ 0 w 364435"/>
                  <a:gd name="connsiteY0" fmla="*/ 357808 h 1417982"/>
                  <a:gd name="connsiteX1" fmla="*/ 351183 w 364435"/>
                  <a:gd name="connsiteY1" fmla="*/ 0 h 1417982"/>
                  <a:gd name="connsiteX2" fmla="*/ 364435 w 364435"/>
                  <a:gd name="connsiteY2" fmla="*/ 1053548 h 1417982"/>
                  <a:gd name="connsiteX3" fmla="*/ 6626 w 364435"/>
                  <a:gd name="connsiteY3" fmla="*/ 1417982 h 1417982"/>
                  <a:gd name="connsiteX4" fmla="*/ 0 w 364435"/>
                  <a:gd name="connsiteY4" fmla="*/ 357808 h 141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4435" h="1417982">
                    <a:moveTo>
                      <a:pt x="0" y="357808"/>
                    </a:moveTo>
                    <a:lnTo>
                      <a:pt x="351183" y="0"/>
                    </a:lnTo>
                    <a:lnTo>
                      <a:pt x="364435" y="1053548"/>
                    </a:lnTo>
                    <a:lnTo>
                      <a:pt x="6626" y="1417982"/>
                    </a:lnTo>
                    <a:cubicBezTo>
                      <a:pt x="8835" y="1062382"/>
                      <a:pt x="11043" y="706782"/>
                      <a:pt x="0" y="357808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274703" y="2244325"/>
                <a:ext cx="1961322" cy="106026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文本框 10"/>
            <p:cNvSpPr txBox="1"/>
            <p:nvPr/>
          </p:nvSpPr>
          <p:spPr>
            <a:xfrm>
              <a:off x="3950845" y="2723453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itchFamily="49" charset="-122"/>
                  <a:ea typeface="黑体" pitchFamily="49" charset="-122"/>
                </a:rPr>
                <a:t>长</a:t>
              </a:r>
            </a:p>
          </p:txBody>
        </p:sp>
        <p:sp>
          <p:nvSpPr>
            <p:cNvPr id="18" name="文本框 10"/>
            <p:cNvSpPr txBox="1"/>
            <p:nvPr/>
          </p:nvSpPr>
          <p:spPr>
            <a:xfrm>
              <a:off x="5365233" y="2406615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itchFamily="49" charset="-122"/>
                  <a:ea typeface="黑体" pitchFamily="49" charset="-122"/>
                </a:rPr>
                <a:t>宽</a:t>
              </a:r>
            </a:p>
          </p:txBody>
        </p:sp>
        <p:sp>
          <p:nvSpPr>
            <p:cNvPr id="19" name="文本框 10"/>
            <p:cNvSpPr txBox="1"/>
            <p:nvPr/>
          </p:nvSpPr>
          <p:spPr>
            <a:xfrm>
              <a:off x="2343211" y="2088117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itchFamily="49" charset="-122"/>
                  <a:ea typeface="黑体" pitchFamily="49" charset="-122"/>
                </a:rPr>
                <a:t>高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2711363" y="2053066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h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306543" y="2660957"/>
              <a:ext cx="30984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a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788628" y="2392355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b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697" y="176581"/>
            <a:ext cx="7459582" cy="1212640"/>
            <a:chOff x="886697" y="176581"/>
            <a:chExt cx="7459582" cy="1212640"/>
          </a:xfrm>
        </p:grpSpPr>
        <p:sp>
          <p:nvSpPr>
            <p:cNvPr id="23" name="TextBox 22"/>
            <p:cNvSpPr txBox="1"/>
            <p:nvPr/>
          </p:nvSpPr>
          <p:spPr>
            <a:xfrm>
              <a:off x="886697" y="176581"/>
              <a:ext cx="7459582" cy="1212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800" b="1" dirty="0">
                  <a:latin typeface="黑体" pitchFamily="49" charset="-122"/>
                  <a:ea typeface="黑体" pitchFamily="49" charset="-122"/>
                </a:rPr>
                <a:t>设长方体的长为  ，宽为  ，高为  ，你能推导出长方体表面积的计算公式吗？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3450839" y="178247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i="1" dirty="0">
                  <a:solidFill>
                    <a:srgbClr val="FF0000"/>
                  </a:solidFill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a</a:t>
              </a:r>
              <a:endParaRPr lang="zh-CN" altLang="en-US" sz="2800" dirty="0"/>
            </a:p>
          </p:txBody>
        </p:sp>
        <p:sp>
          <p:nvSpPr>
            <p:cNvPr id="27" name="矩形 26"/>
            <p:cNvSpPr/>
            <p:nvPr/>
          </p:nvSpPr>
          <p:spPr>
            <a:xfrm>
              <a:off x="4877022" y="198126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i="1" dirty="0">
                  <a:solidFill>
                    <a:srgbClr val="FF0000"/>
                  </a:solidFill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b</a:t>
              </a:r>
              <a:endParaRPr lang="zh-CN" altLang="en-US" sz="2800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6297348" y="22463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i="1" dirty="0">
                  <a:solidFill>
                    <a:srgbClr val="FF0000"/>
                  </a:solidFill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h</a:t>
              </a:r>
              <a:endParaRPr lang="zh-CN" altLang="en-US" sz="2800" dirty="0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855578" y="3281872"/>
            <a:ext cx="7490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长方体上面（或下面）的面积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=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长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×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宽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=</a:t>
            </a:r>
            <a:r>
              <a:rPr lang="en-US" altLang="zh-CN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ab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45628" y="3828990"/>
            <a:ext cx="7490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长方体前面（或后面）的面积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=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长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×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高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=</a:t>
            </a:r>
            <a:r>
              <a:rPr lang="en-US" altLang="zh-CN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ah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01131" y="4389322"/>
            <a:ext cx="7490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长方体左面（或右面）的面积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=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宽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×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高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=</a:t>
            </a:r>
            <a:r>
              <a:rPr lang="en-US" altLang="zh-CN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bh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5"/>
          <p:cNvSpPr txBox="1">
            <a:spLocks noChangeArrowheads="1"/>
          </p:cNvSpPr>
          <p:nvPr/>
        </p:nvSpPr>
        <p:spPr bwMode="auto">
          <a:xfrm>
            <a:off x="2724150" y="16113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8" name="文本框 25"/>
          <p:cNvSpPr txBox="1">
            <a:spLocks noChangeArrowheads="1"/>
          </p:cNvSpPr>
          <p:nvPr/>
        </p:nvSpPr>
        <p:spPr bwMode="auto">
          <a:xfrm>
            <a:off x="1446213" y="11779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9" name="文本框 25"/>
          <p:cNvSpPr txBox="1">
            <a:spLocks noChangeArrowheads="1"/>
          </p:cNvSpPr>
          <p:nvPr/>
        </p:nvSpPr>
        <p:spPr bwMode="auto">
          <a:xfrm>
            <a:off x="3344863" y="9445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0" name="文本框 25"/>
          <p:cNvSpPr txBox="1">
            <a:spLocks noChangeArrowheads="1"/>
          </p:cNvSpPr>
          <p:nvPr/>
        </p:nvSpPr>
        <p:spPr bwMode="auto">
          <a:xfrm>
            <a:off x="2066925" y="51117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243638" y="10414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2" name="文本框 25"/>
          <p:cNvSpPr txBox="1">
            <a:spLocks noChangeArrowheads="1"/>
          </p:cNvSpPr>
          <p:nvPr/>
        </p:nvSpPr>
        <p:spPr bwMode="auto">
          <a:xfrm>
            <a:off x="4965700" y="6080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4206875" y="26908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4" name="文本框 25"/>
          <p:cNvSpPr txBox="1">
            <a:spLocks noChangeArrowheads="1"/>
          </p:cNvSpPr>
          <p:nvPr/>
        </p:nvSpPr>
        <p:spPr bwMode="auto">
          <a:xfrm>
            <a:off x="2928938" y="22574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" name="文本框 25"/>
          <p:cNvSpPr txBox="1">
            <a:spLocks noChangeArrowheads="1"/>
          </p:cNvSpPr>
          <p:nvPr/>
        </p:nvSpPr>
        <p:spPr bwMode="auto">
          <a:xfrm>
            <a:off x="4827588" y="20240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6" name="文本框 25"/>
          <p:cNvSpPr txBox="1">
            <a:spLocks noChangeArrowheads="1"/>
          </p:cNvSpPr>
          <p:nvPr/>
        </p:nvSpPr>
        <p:spPr bwMode="auto">
          <a:xfrm>
            <a:off x="3549650" y="159067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7726363" y="21209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8" name="文本框 25"/>
          <p:cNvSpPr txBox="1">
            <a:spLocks noChangeArrowheads="1"/>
          </p:cNvSpPr>
          <p:nvPr/>
        </p:nvSpPr>
        <p:spPr bwMode="auto">
          <a:xfrm>
            <a:off x="6448425" y="16875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9" name="文本框 25"/>
          <p:cNvSpPr txBox="1">
            <a:spLocks noChangeArrowheads="1"/>
          </p:cNvSpPr>
          <p:nvPr/>
        </p:nvSpPr>
        <p:spPr bwMode="auto">
          <a:xfrm>
            <a:off x="4206875" y="40894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0" name="文本框 25"/>
          <p:cNvSpPr txBox="1">
            <a:spLocks noChangeArrowheads="1"/>
          </p:cNvSpPr>
          <p:nvPr/>
        </p:nvSpPr>
        <p:spPr bwMode="auto">
          <a:xfrm>
            <a:off x="2928938" y="36560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1" name="文本框 25"/>
          <p:cNvSpPr txBox="1">
            <a:spLocks noChangeArrowheads="1"/>
          </p:cNvSpPr>
          <p:nvPr/>
        </p:nvSpPr>
        <p:spPr bwMode="auto">
          <a:xfrm>
            <a:off x="4827588" y="34226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" name="文本框 25"/>
          <p:cNvSpPr txBox="1">
            <a:spLocks noChangeArrowheads="1"/>
          </p:cNvSpPr>
          <p:nvPr/>
        </p:nvSpPr>
        <p:spPr bwMode="auto">
          <a:xfrm>
            <a:off x="3549650" y="29892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7726363" y="35194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6448425" y="30861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5" name="文本框 25"/>
          <p:cNvSpPr txBox="1">
            <a:spLocks noChangeArrowheads="1"/>
          </p:cNvSpPr>
          <p:nvPr/>
        </p:nvSpPr>
        <p:spPr bwMode="auto">
          <a:xfrm>
            <a:off x="4516438" y="19605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3238500" y="152717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7" name="文本框 25"/>
          <p:cNvSpPr txBox="1">
            <a:spLocks noChangeArrowheads="1"/>
          </p:cNvSpPr>
          <p:nvPr/>
        </p:nvSpPr>
        <p:spPr bwMode="auto">
          <a:xfrm>
            <a:off x="5137150" y="12938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8" name="文本框 25"/>
          <p:cNvSpPr txBox="1">
            <a:spLocks noChangeArrowheads="1"/>
          </p:cNvSpPr>
          <p:nvPr/>
        </p:nvSpPr>
        <p:spPr bwMode="auto">
          <a:xfrm>
            <a:off x="3859213" y="8604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8035925" y="13906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" name="文本框 25"/>
          <p:cNvSpPr txBox="1">
            <a:spLocks noChangeArrowheads="1"/>
          </p:cNvSpPr>
          <p:nvPr/>
        </p:nvSpPr>
        <p:spPr bwMode="auto">
          <a:xfrm>
            <a:off x="6757988" y="9572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" name="文本框 25"/>
          <p:cNvSpPr txBox="1">
            <a:spLocks noChangeArrowheads="1"/>
          </p:cNvSpPr>
          <p:nvPr/>
        </p:nvSpPr>
        <p:spPr bwMode="auto">
          <a:xfrm>
            <a:off x="1628775" y="149383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2" name="文本框 25"/>
          <p:cNvSpPr txBox="1">
            <a:spLocks noChangeArrowheads="1"/>
          </p:cNvSpPr>
          <p:nvPr/>
        </p:nvSpPr>
        <p:spPr bwMode="auto">
          <a:xfrm>
            <a:off x="350838" y="10604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3" name="文本框 25"/>
          <p:cNvSpPr txBox="1">
            <a:spLocks noChangeArrowheads="1"/>
          </p:cNvSpPr>
          <p:nvPr/>
        </p:nvSpPr>
        <p:spPr bwMode="auto">
          <a:xfrm>
            <a:off x="2249488" y="8270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4" name="文本框 25"/>
          <p:cNvSpPr txBox="1">
            <a:spLocks noChangeArrowheads="1"/>
          </p:cNvSpPr>
          <p:nvPr/>
        </p:nvSpPr>
        <p:spPr bwMode="auto">
          <a:xfrm>
            <a:off x="971550" y="3937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5148263" y="9239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6" name="文本框 25"/>
          <p:cNvSpPr txBox="1">
            <a:spLocks noChangeArrowheads="1"/>
          </p:cNvSpPr>
          <p:nvPr/>
        </p:nvSpPr>
        <p:spPr bwMode="auto">
          <a:xfrm>
            <a:off x="3870325" y="49053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819077" y="747962"/>
            <a:ext cx="7991475" cy="156966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长方体表面积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＝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长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×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宽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×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＋长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×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高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×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＋宽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×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高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×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810285" y="3336459"/>
            <a:ext cx="80002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＝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(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a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</a:rPr>
              <a:t>b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</a:rPr>
              <a:t>＋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</a:rPr>
              <a:t>a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</a:rPr>
              <a:t>h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</a:rPr>
              <a:t>＋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</a:rPr>
              <a:t>b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</a:rPr>
              <a:t>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</a:rPr>
              <a:t>)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×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0285" y="2445589"/>
            <a:ext cx="7184980" cy="683264"/>
          </a:xfrm>
          <a:prstGeom prst="rect">
            <a:avLst/>
          </a:prstGeom>
          <a:grp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＝(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长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×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宽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＋长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×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高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＋宽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×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高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×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608901" y="374650"/>
            <a:ext cx="6243638" cy="11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做一个微波炉的包装箱，至少要用多少平方米的硬纸板</a:t>
            </a:r>
            <a:r>
              <a:rPr lang="en-US" altLang="zh-CN" sz="3200" b="1" dirty="0">
                <a:latin typeface="黑体" pitchFamily="49" charset="-122"/>
                <a:ea typeface="黑体" pitchFamily="49" charset="-122"/>
              </a:rPr>
              <a:t>?</a:t>
            </a:r>
          </a:p>
        </p:txBody>
      </p:sp>
      <p:grpSp>
        <p:nvGrpSpPr>
          <p:cNvPr id="14" name="Group 22"/>
          <p:cNvGrpSpPr/>
          <p:nvPr/>
        </p:nvGrpSpPr>
        <p:grpSpPr bwMode="auto">
          <a:xfrm>
            <a:off x="758825" y="1858963"/>
            <a:ext cx="2906713" cy="2170112"/>
            <a:chOff x="3243" y="1253"/>
            <a:chExt cx="1994" cy="1489"/>
          </a:xfrm>
        </p:grpSpPr>
        <p:pic>
          <p:nvPicPr>
            <p:cNvPr id="15" name="Picture 18" descr="P-3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1253"/>
              <a:ext cx="1634" cy="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 rot="776240">
              <a:off x="3314" y="2296"/>
              <a:ext cx="711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3200" b="1">
                  <a:latin typeface="Times New Roman" pitchFamily="18" charset="0"/>
                  <a:cs typeface="Times New Roman" pitchFamily="18" charset="0"/>
                </a:rPr>
                <a:t>0.7m</a:t>
              </a: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 rot="-2771249">
              <a:off x="4368" y="2185"/>
              <a:ext cx="711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3200" b="1">
                  <a:latin typeface="Times New Roman" pitchFamily="18" charset="0"/>
                  <a:cs typeface="Times New Roman" pitchFamily="18" charset="0"/>
                </a:rPr>
                <a:t>0.5m</a:t>
              </a: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 rot="-5400000">
              <a:off x="4680" y="1550"/>
              <a:ext cx="711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3200" b="1">
                  <a:latin typeface="Times New Roman" pitchFamily="18" charset="0"/>
                  <a:cs typeface="Times New Roman" pitchFamily="18" charset="0"/>
                </a:rPr>
                <a:t>0.4m</a:t>
              </a:r>
            </a:p>
          </p:txBody>
        </p:sp>
      </p:grpSp>
      <p:grpSp>
        <p:nvGrpSpPr>
          <p:cNvPr id="19" name="Group 9"/>
          <p:cNvGrpSpPr/>
          <p:nvPr/>
        </p:nvGrpSpPr>
        <p:grpSpPr bwMode="auto">
          <a:xfrm>
            <a:off x="4110110" y="2067375"/>
            <a:ext cx="4614863" cy="1712913"/>
            <a:chOff x="2474" y="1306"/>
            <a:chExt cx="2907" cy="1079"/>
          </a:xfrm>
        </p:grpSpPr>
        <p:pic>
          <p:nvPicPr>
            <p:cNvPr id="20" name="Picture 19" descr="女天使副本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53" y="1336"/>
              <a:ext cx="828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AutoShape 27"/>
            <p:cNvSpPr>
              <a:spLocks noChangeArrowheads="1"/>
            </p:cNvSpPr>
            <p:nvPr/>
          </p:nvSpPr>
          <p:spPr bwMode="auto">
            <a:xfrm>
              <a:off x="2474" y="1306"/>
              <a:ext cx="2079" cy="1079"/>
            </a:xfrm>
            <a:prstGeom prst="wedgeRoundRectCallout">
              <a:avLst>
                <a:gd name="adj1" fmla="val 55873"/>
                <a:gd name="adj2" fmla="val 4697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just">
                <a:defRPr/>
              </a:pPr>
              <a:r>
                <a:rPr lang="zh-CN" altLang="zh-CN" sz="3200" b="1" dirty="0">
                  <a:latin typeface="+mn-lt"/>
                  <a:ea typeface="黑体" pitchFamily="2" charset="-122"/>
                </a:rPr>
                <a:t>这里要求的是这个长方体包装箱的表面积。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11311" y="442660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例</a:t>
            </a:r>
            <a:r>
              <a:rPr lang="en-US" altLang="zh-CN" sz="28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r>
              <a:rPr lang="zh-CN" altLang="en-US" sz="28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885825" y="815975"/>
            <a:ext cx="7427913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上、下每个面，长</a:t>
            </a:r>
            <a:r>
              <a:rPr lang="en-US" altLang="zh-CN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_____</a:t>
            </a:r>
            <a:r>
              <a:rPr lang="zh-CN" altLang="en-US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，宽</a:t>
            </a:r>
            <a:r>
              <a:rPr lang="en-US" altLang="zh-CN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_____</a:t>
            </a:r>
            <a:r>
              <a:rPr lang="zh-CN" altLang="en-US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，面积是</a:t>
            </a:r>
            <a:r>
              <a:rPr lang="en-US" altLang="zh-CN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_______</a:t>
            </a:r>
            <a:r>
              <a:rPr lang="zh-CN" altLang="en-US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前、后每个面，长</a:t>
            </a:r>
            <a:r>
              <a:rPr lang="en-US" altLang="zh-CN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_____</a:t>
            </a:r>
            <a:r>
              <a:rPr lang="zh-CN" altLang="en-US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，宽</a:t>
            </a:r>
            <a:r>
              <a:rPr lang="en-US" altLang="zh-CN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_____</a:t>
            </a:r>
            <a:r>
              <a:rPr lang="zh-CN" altLang="en-US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，面积是</a:t>
            </a:r>
            <a:r>
              <a:rPr lang="en-US" altLang="zh-CN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_______</a:t>
            </a:r>
            <a:r>
              <a:rPr lang="zh-CN" altLang="en-US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左、右每个面，长</a:t>
            </a:r>
            <a:r>
              <a:rPr lang="en-US" altLang="zh-CN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_____</a:t>
            </a:r>
            <a:r>
              <a:rPr lang="zh-CN" altLang="en-US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，宽</a:t>
            </a:r>
            <a:r>
              <a:rPr lang="en-US" altLang="zh-CN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_____</a:t>
            </a:r>
            <a:r>
              <a:rPr lang="zh-CN" altLang="en-US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，面积是</a:t>
            </a:r>
            <a:r>
              <a:rPr lang="en-US" altLang="zh-CN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_______</a:t>
            </a:r>
            <a:r>
              <a:rPr lang="zh-CN" altLang="en-US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5046663" y="835025"/>
            <a:ext cx="1039812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0.7m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854825" y="836613"/>
            <a:ext cx="10382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0.5m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2287588" y="1422400"/>
            <a:ext cx="14827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0.35m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2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5046663" y="2019300"/>
            <a:ext cx="10398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0.7m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6854825" y="2012950"/>
            <a:ext cx="10382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0.4m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2174875" y="2606675"/>
            <a:ext cx="14827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0.28m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2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5046663" y="3208338"/>
            <a:ext cx="10398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0.5m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6854825" y="3194050"/>
            <a:ext cx="10382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0.4m</a:t>
            </a: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2278063" y="3797300"/>
            <a:ext cx="12779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0.2m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2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1106488" y="808038"/>
            <a:ext cx="512762" cy="631825"/>
            <a:chOff x="1663337" y="201807"/>
            <a:chExt cx="513806" cy="631711"/>
          </a:xfrm>
        </p:grpSpPr>
        <p:sp>
          <p:nvSpPr>
            <p:cNvPr id="28" name="椭圆 27"/>
            <p:cNvSpPr/>
            <p:nvPr/>
          </p:nvSpPr>
          <p:spPr bwMode="auto">
            <a:xfrm>
              <a:off x="1663337" y="277993"/>
              <a:ext cx="513806" cy="538065"/>
            </a:xfrm>
            <a:prstGeom prst="ellipse">
              <a:avLst/>
            </a:prstGeom>
            <a:solidFill>
              <a:srgbClr val="00B050"/>
            </a:solidFill>
            <a:ln w="19050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zh-CN" altLang="en-US" sz="3200" b="1" dirty="0">
                <a:latin typeface="+mn-lt"/>
                <a:ea typeface="黑体" pitchFamily="2" charset="-12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07878" y="201807"/>
              <a:ext cx="389729" cy="6317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3200" b="1" dirty="0">
                  <a:solidFill>
                    <a:schemeClr val="bg1"/>
                  </a:solidFill>
                  <a:latin typeface="+mj-lt"/>
                  <a:ea typeface="黑体" pitchFamily="2" charset="-122"/>
                </a:rPr>
                <a:t>1</a:t>
              </a:r>
              <a:endParaRPr lang="zh-CN" altLang="en-US" sz="3200" b="1" dirty="0">
                <a:solidFill>
                  <a:schemeClr val="bg1"/>
                </a:solidFill>
                <a:latin typeface="+mj-lt"/>
                <a:ea typeface="黑体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1089025" y="1998663"/>
            <a:ext cx="512763" cy="631825"/>
            <a:chOff x="1663337" y="201807"/>
            <a:chExt cx="513806" cy="631711"/>
          </a:xfrm>
        </p:grpSpPr>
        <p:sp>
          <p:nvSpPr>
            <p:cNvPr id="31" name="椭圆 30"/>
            <p:cNvSpPr/>
            <p:nvPr/>
          </p:nvSpPr>
          <p:spPr bwMode="auto">
            <a:xfrm>
              <a:off x="1663337" y="277993"/>
              <a:ext cx="513806" cy="538065"/>
            </a:xfrm>
            <a:prstGeom prst="ellipse">
              <a:avLst/>
            </a:prstGeom>
            <a:solidFill>
              <a:srgbClr val="0066FF"/>
            </a:solidFill>
            <a:ln w="19050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zh-CN" altLang="en-US" sz="3200" b="1" dirty="0">
                <a:latin typeface="+mn-lt"/>
                <a:ea typeface="黑体" pitchFamily="2" charset="-12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07877" y="201807"/>
              <a:ext cx="389729" cy="6317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3200" b="1" dirty="0">
                  <a:solidFill>
                    <a:schemeClr val="bg1"/>
                  </a:solidFill>
                  <a:latin typeface="+mj-lt"/>
                  <a:ea typeface="黑体" pitchFamily="2" charset="-122"/>
                </a:rPr>
                <a:t>2</a:t>
              </a:r>
              <a:endParaRPr lang="zh-CN" altLang="en-US" sz="3200" b="1" dirty="0">
                <a:solidFill>
                  <a:schemeClr val="bg1"/>
                </a:solidFill>
                <a:latin typeface="+mj-lt"/>
                <a:ea typeface="黑体" pitchFamily="2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 bwMode="auto">
          <a:xfrm>
            <a:off x="1106488" y="3130550"/>
            <a:ext cx="514350" cy="631825"/>
            <a:chOff x="1663337" y="201807"/>
            <a:chExt cx="513806" cy="631711"/>
          </a:xfrm>
        </p:grpSpPr>
        <p:sp>
          <p:nvSpPr>
            <p:cNvPr id="34" name="椭圆 33"/>
            <p:cNvSpPr/>
            <p:nvPr/>
          </p:nvSpPr>
          <p:spPr bwMode="auto">
            <a:xfrm>
              <a:off x="1663337" y="277993"/>
              <a:ext cx="513806" cy="538066"/>
            </a:xfrm>
            <a:prstGeom prst="ellipse">
              <a:avLst/>
            </a:prstGeom>
            <a:solidFill>
              <a:srgbClr val="FF66CC"/>
            </a:solidFill>
            <a:ln w="19050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zh-CN" altLang="en-US" sz="3200" b="1" dirty="0">
                <a:latin typeface="+mn-lt"/>
                <a:ea typeface="黑体" pitchFamily="2" charset="-12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07740" y="201807"/>
              <a:ext cx="390112" cy="6317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3200" b="1" dirty="0">
                  <a:solidFill>
                    <a:schemeClr val="bg1"/>
                  </a:solidFill>
                  <a:latin typeface="+mj-lt"/>
                  <a:ea typeface="黑体" pitchFamily="2" charset="-122"/>
                </a:rPr>
                <a:t>3</a:t>
              </a:r>
              <a:endParaRPr lang="zh-CN" altLang="en-US" sz="3200" b="1" dirty="0">
                <a:solidFill>
                  <a:schemeClr val="bg1"/>
                </a:solidFill>
                <a:latin typeface="+mj-lt"/>
                <a:ea typeface="黑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49350" y="508000"/>
            <a:ext cx="6888163" cy="3049588"/>
          </a:xfrm>
          <a:prstGeom prst="rect">
            <a:avLst/>
          </a:prstGeom>
          <a:noFill/>
          <a:ln w="15875" algn="ctr">
            <a:noFill/>
            <a:miter lim="800000"/>
            <a:tailEnd type="none" w="lg" len="lg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这个包装箱的表面积是</a:t>
            </a:r>
            <a:r>
              <a:rPr lang="en-US" altLang="zh-CN" sz="32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: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</a:rPr>
              <a:t>       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0.35×2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＋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0.28×2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＋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0.2×2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0.7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＋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0.56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＋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0.4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1.66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m</a:t>
            </a:r>
            <a:r>
              <a:rPr lang="en-US" altLang="zh-CN" sz="3200" b="1" baseline="30000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）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答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: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至少要用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1.66m</a:t>
            </a:r>
            <a:r>
              <a:rPr lang="en-US" altLang="zh-CN" sz="3200" b="1" baseline="30000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硬纸板。</a:t>
            </a: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981402" y="3585858"/>
            <a:ext cx="6897015" cy="1274763"/>
          </a:xfrm>
          <a:prstGeom prst="rect">
            <a:avLst/>
          </a:prstGeom>
          <a:gradFill>
            <a:gsLst>
              <a:gs pos="0">
                <a:schemeClr val="accent5"/>
              </a:gs>
              <a:gs pos="53000">
                <a:schemeClr val="bg1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长方体表面积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＝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（长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×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宽＋长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×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高＋宽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×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高）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×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5"/>
          <p:cNvSpPr txBox="1">
            <a:spLocks noChangeArrowheads="1"/>
          </p:cNvSpPr>
          <p:nvPr/>
        </p:nvSpPr>
        <p:spPr bwMode="auto">
          <a:xfrm>
            <a:off x="2724150" y="16113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8" name="文本框 25"/>
          <p:cNvSpPr txBox="1">
            <a:spLocks noChangeArrowheads="1"/>
          </p:cNvSpPr>
          <p:nvPr/>
        </p:nvSpPr>
        <p:spPr bwMode="auto">
          <a:xfrm>
            <a:off x="1446213" y="11779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9" name="文本框 25"/>
          <p:cNvSpPr txBox="1">
            <a:spLocks noChangeArrowheads="1"/>
          </p:cNvSpPr>
          <p:nvPr/>
        </p:nvSpPr>
        <p:spPr bwMode="auto">
          <a:xfrm>
            <a:off x="3344863" y="9445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0" name="文本框 25"/>
          <p:cNvSpPr txBox="1">
            <a:spLocks noChangeArrowheads="1"/>
          </p:cNvSpPr>
          <p:nvPr/>
        </p:nvSpPr>
        <p:spPr bwMode="auto">
          <a:xfrm>
            <a:off x="2066925" y="51117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243638" y="10414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2" name="文本框 25"/>
          <p:cNvSpPr txBox="1">
            <a:spLocks noChangeArrowheads="1"/>
          </p:cNvSpPr>
          <p:nvPr/>
        </p:nvSpPr>
        <p:spPr bwMode="auto">
          <a:xfrm>
            <a:off x="4965700" y="6080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4206875" y="26908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4" name="文本框 25"/>
          <p:cNvSpPr txBox="1">
            <a:spLocks noChangeArrowheads="1"/>
          </p:cNvSpPr>
          <p:nvPr/>
        </p:nvSpPr>
        <p:spPr bwMode="auto">
          <a:xfrm>
            <a:off x="2928938" y="22574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" name="文本框 25"/>
          <p:cNvSpPr txBox="1">
            <a:spLocks noChangeArrowheads="1"/>
          </p:cNvSpPr>
          <p:nvPr/>
        </p:nvSpPr>
        <p:spPr bwMode="auto">
          <a:xfrm>
            <a:off x="4827588" y="20240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6" name="文本框 25"/>
          <p:cNvSpPr txBox="1">
            <a:spLocks noChangeArrowheads="1"/>
          </p:cNvSpPr>
          <p:nvPr/>
        </p:nvSpPr>
        <p:spPr bwMode="auto">
          <a:xfrm>
            <a:off x="3549650" y="159067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7726363" y="21209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8" name="文本框 25"/>
          <p:cNvSpPr txBox="1">
            <a:spLocks noChangeArrowheads="1"/>
          </p:cNvSpPr>
          <p:nvPr/>
        </p:nvSpPr>
        <p:spPr bwMode="auto">
          <a:xfrm>
            <a:off x="6448425" y="16875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9" name="文本框 25"/>
          <p:cNvSpPr txBox="1">
            <a:spLocks noChangeArrowheads="1"/>
          </p:cNvSpPr>
          <p:nvPr/>
        </p:nvSpPr>
        <p:spPr bwMode="auto">
          <a:xfrm>
            <a:off x="4206875" y="40894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1" name="文本框 25"/>
          <p:cNvSpPr txBox="1">
            <a:spLocks noChangeArrowheads="1"/>
          </p:cNvSpPr>
          <p:nvPr/>
        </p:nvSpPr>
        <p:spPr bwMode="auto">
          <a:xfrm>
            <a:off x="2928938" y="36560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3" name="文本框 25"/>
          <p:cNvSpPr txBox="1">
            <a:spLocks noChangeArrowheads="1"/>
          </p:cNvSpPr>
          <p:nvPr/>
        </p:nvSpPr>
        <p:spPr bwMode="auto">
          <a:xfrm>
            <a:off x="4827588" y="34226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3549650" y="29892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7726363" y="35194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6448425" y="30861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9" name="文本框 25"/>
          <p:cNvSpPr txBox="1">
            <a:spLocks noChangeArrowheads="1"/>
          </p:cNvSpPr>
          <p:nvPr/>
        </p:nvSpPr>
        <p:spPr bwMode="auto">
          <a:xfrm>
            <a:off x="4516438" y="19605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" name="文本框 25"/>
          <p:cNvSpPr txBox="1">
            <a:spLocks noChangeArrowheads="1"/>
          </p:cNvSpPr>
          <p:nvPr/>
        </p:nvSpPr>
        <p:spPr bwMode="auto">
          <a:xfrm>
            <a:off x="3238500" y="152717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" name="文本框 25"/>
          <p:cNvSpPr txBox="1">
            <a:spLocks noChangeArrowheads="1"/>
          </p:cNvSpPr>
          <p:nvPr/>
        </p:nvSpPr>
        <p:spPr bwMode="auto">
          <a:xfrm>
            <a:off x="5137150" y="12938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2" name="文本框 25"/>
          <p:cNvSpPr txBox="1">
            <a:spLocks noChangeArrowheads="1"/>
          </p:cNvSpPr>
          <p:nvPr/>
        </p:nvSpPr>
        <p:spPr bwMode="auto">
          <a:xfrm>
            <a:off x="3859213" y="8604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8035925" y="13906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4" name="文本框 25"/>
          <p:cNvSpPr txBox="1">
            <a:spLocks noChangeArrowheads="1"/>
          </p:cNvSpPr>
          <p:nvPr/>
        </p:nvSpPr>
        <p:spPr bwMode="auto">
          <a:xfrm>
            <a:off x="6757988" y="9572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5" name="文本框 25"/>
          <p:cNvSpPr txBox="1">
            <a:spLocks noChangeArrowheads="1"/>
          </p:cNvSpPr>
          <p:nvPr/>
        </p:nvSpPr>
        <p:spPr bwMode="auto">
          <a:xfrm>
            <a:off x="1628775" y="149383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6" name="文本框 25"/>
          <p:cNvSpPr txBox="1">
            <a:spLocks noChangeArrowheads="1"/>
          </p:cNvSpPr>
          <p:nvPr/>
        </p:nvSpPr>
        <p:spPr bwMode="auto">
          <a:xfrm>
            <a:off x="350838" y="10604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7" name="文本框 25"/>
          <p:cNvSpPr txBox="1">
            <a:spLocks noChangeArrowheads="1"/>
          </p:cNvSpPr>
          <p:nvPr/>
        </p:nvSpPr>
        <p:spPr bwMode="auto">
          <a:xfrm>
            <a:off x="2249488" y="8270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8" name="文本框 25"/>
          <p:cNvSpPr txBox="1">
            <a:spLocks noChangeArrowheads="1"/>
          </p:cNvSpPr>
          <p:nvPr/>
        </p:nvSpPr>
        <p:spPr bwMode="auto">
          <a:xfrm>
            <a:off x="971550" y="3937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5148263" y="9239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0" name="文本框 25"/>
          <p:cNvSpPr txBox="1">
            <a:spLocks noChangeArrowheads="1"/>
          </p:cNvSpPr>
          <p:nvPr/>
        </p:nvSpPr>
        <p:spPr bwMode="auto">
          <a:xfrm>
            <a:off x="3870325" y="49053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712" y="159267"/>
            <a:ext cx="1627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牛</a:t>
            </a:r>
            <a:r>
              <a:rPr lang="zh-CN" altLang="en-US" sz="28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刀</a:t>
            </a:r>
            <a:r>
              <a:rPr lang="zh-CN" altLang="en-US" sz="24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小</a:t>
            </a:r>
            <a:r>
              <a:rPr lang="zh-CN" altLang="en-US" sz="28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试</a:t>
            </a:r>
          </a:p>
        </p:txBody>
      </p:sp>
      <p:sp>
        <p:nvSpPr>
          <p:cNvPr id="20" name="矩形 19"/>
          <p:cNvSpPr/>
          <p:nvPr/>
        </p:nvSpPr>
        <p:spPr>
          <a:xfrm>
            <a:off x="519733" y="1048543"/>
            <a:ext cx="8210550" cy="1569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2" charset="-122"/>
              </a:rPr>
              <a:t>1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2" charset="-122"/>
              </a:rPr>
              <a:t>、</a:t>
            </a:r>
            <a:r>
              <a:rPr lang="zh-CN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2" charset="-122"/>
              </a:rPr>
              <a:t>一个长方体的长是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2" charset="-122"/>
              </a:rPr>
              <a:t>10dm</a:t>
            </a:r>
            <a:r>
              <a:rPr lang="zh-CN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2" charset="-122"/>
              </a:rPr>
              <a:t>，宽是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2" charset="-122"/>
              </a:rPr>
              <a:t>3dm</a:t>
            </a:r>
            <a:r>
              <a:rPr lang="zh-CN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2" charset="-122"/>
              </a:rPr>
              <a:t>，高是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2" charset="-122"/>
              </a:rPr>
              <a:t>5dm</a:t>
            </a:r>
            <a:r>
              <a:rPr lang="zh-CN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2" charset="-122"/>
              </a:rPr>
              <a:t>，它的表面积是（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2" charset="-122"/>
              </a:rPr>
              <a:t>        </a:t>
            </a:r>
            <a:r>
              <a:rPr lang="zh-CN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2" charset="-122"/>
              </a:rPr>
              <a:t>）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2" charset="-122"/>
              </a:rPr>
              <a:t>dm</a:t>
            </a:r>
            <a:r>
              <a:rPr lang="en-US" altLang="zh-CN" sz="32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2" charset="-122"/>
              </a:rPr>
              <a:t>2</a:t>
            </a:r>
            <a:r>
              <a:rPr lang="zh-CN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2" charset="-122"/>
              </a:rPr>
              <a:t>。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2" charset="-122"/>
              </a:rPr>
              <a:t>   </a:t>
            </a:r>
            <a:endParaRPr lang="zh-CN" alt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2" name="TextBox 3"/>
          <p:cNvSpPr txBox="1"/>
          <p:nvPr/>
        </p:nvSpPr>
        <p:spPr>
          <a:xfrm>
            <a:off x="5088085" y="1867224"/>
            <a:ext cx="800219" cy="63171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190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24675" y="2709223"/>
            <a:ext cx="7562850" cy="12741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 dirty="0">
                <a:latin typeface="Times New Roman" pitchFamily="18" charset="0"/>
                <a:ea typeface="黑体" pitchFamily="2" charset="-122"/>
              </a:rPr>
              <a:t>  2</a:t>
            </a:r>
            <a:r>
              <a:rPr lang="zh-CN" altLang="en-US" sz="3200" b="1" dirty="0">
                <a:latin typeface="Times New Roman" pitchFamily="18" charset="0"/>
                <a:ea typeface="黑体" pitchFamily="2" charset="-122"/>
              </a:rPr>
              <a:t>、</a:t>
            </a:r>
            <a:r>
              <a:rPr lang="zh-CN" altLang="zh-CN" sz="3200" b="1" dirty="0">
                <a:latin typeface="Times New Roman" pitchFamily="18" charset="0"/>
                <a:ea typeface="黑体" pitchFamily="2" charset="-122"/>
              </a:rPr>
              <a:t>给一个无盖的长方体铁桶的表面喷上油漆，需要喷（</a:t>
            </a:r>
            <a:r>
              <a:rPr lang="en-US" altLang="zh-CN" sz="3200" b="1" dirty="0">
                <a:latin typeface="Times New Roman" pitchFamily="18" charset="0"/>
                <a:ea typeface="黑体" pitchFamily="2" charset="-122"/>
              </a:rPr>
              <a:t>        </a:t>
            </a:r>
            <a:r>
              <a:rPr lang="zh-CN" altLang="zh-CN" sz="3200" b="1" dirty="0">
                <a:latin typeface="Times New Roman" pitchFamily="18" charset="0"/>
                <a:ea typeface="黑体" pitchFamily="2" charset="-122"/>
              </a:rPr>
              <a:t>）个面。</a:t>
            </a:r>
          </a:p>
        </p:txBody>
      </p:sp>
      <p:sp>
        <p:nvSpPr>
          <p:cNvPr id="25" name="TextBox 3"/>
          <p:cNvSpPr txBox="1"/>
          <p:nvPr/>
        </p:nvSpPr>
        <p:spPr>
          <a:xfrm>
            <a:off x="3523906" y="3263783"/>
            <a:ext cx="390525" cy="6318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5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803525"/>
            <a:ext cx="2795587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89503" y="191951"/>
            <a:ext cx="7412831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</a:t>
            </a:r>
            <a:r>
              <a:rPr lang="en-US" altLang="zh-CN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</a:t>
            </a:r>
            <a:r>
              <a:rPr lang="zh-CN" altLang="en-US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、亮亮家要给一个长</a:t>
            </a:r>
            <a:r>
              <a:rPr lang="en-US" altLang="zh-CN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0.75m</a:t>
            </a:r>
            <a:r>
              <a:rPr lang="zh-CN" altLang="en-US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，宽</a:t>
            </a:r>
            <a:r>
              <a:rPr lang="en-US" altLang="zh-CN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0.5m</a:t>
            </a:r>
            <a:r>
              <a:rPr lang="zh-CN" altLang="en-US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，高</a:t>
            </a:r>
            <a:r>
              <a:rPr lang="en-US" altLang="zh-CN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1.6m</a:t>
            </a:r>
            <a:r>
              <a:rPr lang="zh-CN" altLang="en-US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的简易衣柜换布罩</a:t>
            </a:r>
            <a:r>
              <a:rPr lang="en-US" altLang="zh-CN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</a:t>
            </a:r>
            <a:r>
              <a:rPr lang="zh-CN" altLang="en-US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如下图，没有底面</a:t>
            </a:r>
            <a:r>
              <a:rPr lang="en-US" altLang="zh-CN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</a:t>
            </a:r>
            <a:r>
              <a:rPr lang="zh-CN" altLang="en-US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。至少需要用布多少平方米</a:t>
            </a:r>
            <a:r>
              <a:rPr lang="en-US" altLang="zh-CN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?    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0.75×0.5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＋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0.5×1.6×2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＋ 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0.75×1.6×2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0.375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＋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1.6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＋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2.4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4.375(m</a:t>
            </a:r>
            <a:r>
              <a:rPr lang="en-US" altLang="zh-CN" sz="3200" b="1" baseline="300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答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: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至少需要用布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4.375m</a:t>
            </a:r>
            <a:r>
              <a:rPr lang="en-US" altLang="zh-CN" sz="3200" b="1" baseline="300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。</a:t>
            </a:r>
          </a:p>
        </p:txBody>
      </p:sp>
      <p:pic>
        <p:nvPicPr>
          <p:cNvPr id="7" name="Picture 17" descr="128副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2432050"/>
            <a:ext cx="175577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6197600" y="4208463"/>
            <a:ext cx="1111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0.75m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 rot="20463880">
            <a:off x="7180263" y="4168775"/>
            <a:ext cx="9318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0.5m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 rot="16200000">
            <a:off x="7447756" y="3096419"/>
            <a:ext cx="11080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1.6m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立方体 2"/>
          <p:cNvSpPr/>
          <p:nvPr/>
        </p:nvSpPr>
        <p:spPr>
          <a:xfrm>
            <a:off x="1273100" y="2004647"/>
            <a:ext cx="1415562" cy="141556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205046" y="2365132"/>
            <a:ext cx="1063870" cy="1055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205046" y="1310055"/>
            <a:ext cx="1063870" cy="1055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205046" y="3420209"/>
            <a:ext cx="1063870" cy="1055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205046" y="254978"/>
            <a:ext cx="1063870" cy="1055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268916" y="2365132"/>
            <a:ext cx="1063870" cy="1055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141176" y="2365132"/>
            <a:ext cx="1063870" cy="1055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558914" y="254977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/>
              <a:t>前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465111" y="367295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前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465111" y="263322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下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465111" y="1554003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后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465111" y="534094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上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585439" y="263322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右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401242" y="263322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左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288458" y="2545297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/>
              <a:t>右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620458" y="193870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上</a:t>
            </a:r>
          </a:p>
        </p:txBody>
      </p:sp>
      <p:sp>
        <p:nvSpPr>
          <p:cNvPr id="23" name="右箭头 22"/>
          <p:cNvSpPr/>
          <p:nvPr/>
        </p:nvSpPr>
        <p:spPr>
          <a:xfrm>
            <a:off x="2992872" y="2614595"/>
            <a:ext cx="527539" cy="384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1669049" y="463756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思考：正方体的表面积怎么求？</a:t>
            </a:r>
          </a:p>
        </p:txBody>
      </p:sp>
      <p:sp>
        <p:nvSpPr>
          <p:cNvPr id="23" name="立方体 22"/>
          <p:cNvSpPr/>
          <p:nvPr/>
        </p:nvSpPr>
        <p:spPr>
          <a:xfrm>
            <a:off x="3745524" y="1292470"/>
            <a:ext cx="1415562" cy="141556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4070838" y="1837593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/>
              <a:t>前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747630" y="183312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/>
              <a:t>右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114798" y="122652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上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602523" y="3093890"/>
            <a:ext cx="3089085" cy="629028"/>
            <a:chOff x="2602523" y="3093890"/>
            <a:chExt cx="3089085" cy="629028"/>
          </a:xfrm>
        </p:grpSpPr>
        <p:sp>
          <p:nvSpPr>
            <p:cNvPr id="2" name="文本框 1"/>
            <p:cNvSpPr txBox="1"/>
            <p:nvPr/>
          </p:nvSpPr>
          <p:spPr>
            <a:xfrm>
              <a:off x="2602523" y="3094180"/>
              <a:ext cx="10086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棱长</a:t>
              </a:r>
            </a:p>
          </p:txBody>
        </p:sp>
        <p:graphicFrame>
          <p:nvGraphicFramePr>
            <p:cNvPr id="27" name="对象 26"/>
            <p:cNvGraphicFramePr>
              <a:graphicFrameLocks noChangeAspect="1"/>
            </p:cNvGraphicFramePr>
            <p:nvPr/>
          </p:nvGraphicFramePr>
          <p:xfrm>
            <a:off x="3493971" y="3107704"/>
            <a:ext cx="559286" cy="615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Equation" r:id="rId4" imgW="3048000" imgH="3352800" progId="">
                    <p:embed/>
                  </p:oleObj>
                </mc:Choice>
                <mc:Fallback>
                  <p:oleObj name="Equation" r:id="rId4" imgW="3048000" imgH="3352800" progId="">
                    <p:embed/>
                    <p:pic>
                      <p:nvPicPr>
                        <p:cNvPr id="0" name="图片 10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493971" y="3107704"/>
                          <a:ext cx="559286" cy="61521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对象 27"/>
            <p:cNvGraphicFramePr>
              <a:graphicFrameLocks noChangeAspect="1"/>
            </p:cNvGraphicFramePr>
            <p:nvPr/>
          </p:nvGraphicFramePr>
          <p:xfrm>
            <a:off x="4742472" y="3107704"/>
            <a:ext cx="559286" cy="615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Equation" r:id="rId6" imgW="3048000" imgH="3352800" progId="">
                    <p:embed/>
                  </p:oleObj>
                </mc:Choice>
                <mc:Fallback>
                  <p:oleObj name="Equation" r:id="rId6" imgW="3048000" imgH="3352800" progId="">
                    <p:embed/>
                    <p:pic>
                      <p:nvPicPr>
                        <p:cNvPr id="0" name="图片 10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742472" y="3107704"/>
                          <a:ext cx="559286" cy="61521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文本框 28"/>
            <p:cNvSpPr txBox="1"/>
            <p:nvPr/>
          </p:nvSpPr>
          <p:spPr>
            <a:xfrm>
              <a:off x="3890418" y="3093890"/>
              <a:ext cx="10086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棱长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301758" y="310770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zh-C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5"/>
          <p:cNvSpPr txBox="1">
            <a:spLocks noChangeArrowheads="1"/>
          </p:cNvSpPr>
          <p:nvPr/>
        </p:nvSpPr>
        <p:spPr bwMode="auto">
          <a:xfrm>
            <a:off x="2724150" y="16113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9" name="文本框 25"/>
          <p:cNvSpPr txBox="1">
            <a:spLocks noChangeArrowheads="1"/>
          </p:cNvSpPr>
          <p:nvPr/>
        </p:nvSpPr>
        <p:spPr bwMode="auto">
          <a:xfrm>
            <a:off x="1446213" y="11779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0" name="文本框 25"/>
          <p:cNvSpPr txBox="1">
            <a:spLocks noChangeArrowheads="1"/>
          </p:cNvSpPr>
          <p:nvPr/>
        </p:nvSpPr>
        <p:spPr bwMode="auto">
          <a:xfrm>
            <a:off x="3344863" y="9445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1" name="文本框 25"/>
          <p:cNvSpPr txBox="1">
            <a:spLocks noChangeArrowheads="1"/>
          </p:cNvSpPr>
          <p:nvPr/>
        </p:nvSpPr>
        <p:spPr bwMode="auto">
          <a:xfrm>
            <a:off x="2066925" y="51117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243638" y="10414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" name="文本框 25"/>
          <p:cNvSpPr txBox="1">
            <a:spLocks noChangeArrowheads="1"/>
          </p:cNvSpPr>
          <p:nvPr/>
        </p:nvSpPr>
        <p:spPr bwMode="auto">
          <a:xfrm>
            <a:off x="4965700" y="6080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206875" y="26908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" name="文本框 25"/>
          <p:cNvSpPr txBox="1">
            <a:spLocks noChangeArrowheads="1"/>
          </p:cNvSpPr>
          <p:nvPr/>
        </p:nvSpPr>
        <p:spPr bwMode="auto">
          <a:xfrm>
            <a:off x="2928938" y="22574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6" name="文本框 25"/>
          <p:cNvSpPr txBox="1">
            <a:spLocks noChangeArrowheads="1"/>
          </p:cNvSpPr>
          <p:nvPr/>
        </p:nvSpPr>
        <p:spPr bwMode="auto">
          <a:xfrm>
            <a:off x="4827588" y="20240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7" name="文本框 25"/>
          <p:cNvSpPr txBox="1">
            <a:spLocks noChangeArrowheads="1"/>
          </p:cNvSpPr>
          <p:nvPr/>
        </p:nvSpPr>
        <p:spPr bwMode="auto">
          <a:xfrm>
            <a:off x="3549650" y="159067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7726363" y="21209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9" name="文本框 25"/>
          <p:cNvSpPr txBox="1">
            <a:spLocks noChangeArrowheads="1"/>
          </p:cNvSpPr>
          <p:nvPr/>
        </p:nvSpPr>
        <p:spPr bwMode="auto">
          <a:xfrm>
            <a:off x="6448425" y="16875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0" name="文本框 25"/>
          <p:cNvSpPr txBox="1">
            <a:spLocks noChangeArrowheads="1"/>
          </p:cNvSpPr>
          <p:nvPr/>
        </p:nvSpPr>
        <p:spPr bwMode="auto">
          <a:xfrm>
            <a:off x="4206875" y="40894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1" name="文本框 25"/>
          <p:cNvSpPr txBox="1">
            <a:spLocks noChangeArrowheads="1"/>
          </p:cNvSpPr>
          <p:nvPr/>
        </p:nvSpPr>
        <p:spPr bwMode="auto">
          <a:xfrm>
            <a:off x="2928938" y="36560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" name="文本框 25"/>
          <p:cNvSpPr txBox="1">
            <a:spLocks noChangeArrowheads="1"/>
          </p:cNvSpPr>
          <p:nvPr/>
        </p:nvSpPr>
        <p:spPr bwMode="auto">
          <a:xfrm>
            <a:off x="4827588" y="34226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3" name="文本框 25"/>
          <p:cNvSpPr txBox="1">
            <a:spLocks noChangeArrowheads="1"/>
          </p:cNvSpPr>
          <p:nvPr/>
        </p:nvSpPr>
        <p:spPr bwMode="auto">
          <a:xfrm>
            <a:off x="3549650" y="29892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7726363" y="35194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6448425" y="30861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4516438" y="19605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7" name="文本框 25"/>
          <p:cNvSpPr txBox="1">
            <a:spLocks noChangeArrowheads="1"/>
          </p:cNvSpPr>
          <p:nvPr/>
        </p:nvSpPr>
        <p:spPr bwMode="auto">
          <a:xfrm>
            <a:off x="3238500" y="152717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8" name="文本框 25"/>
          <p:cNvSpPr txBox="1">
            <a:spLocks noChangeArrowheads="1"/>
          </p:cNvSpPr>
          <p:nvPr/>
        </p:nvSpPr>
        <p:spPr bwMode="auto">
          <a:xfrm>
            <a:off x="5137150" y="12938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9" name="文本框 25"/>
          <p:cNvSpPr txBox="1">
            <a:spLocks noChangeArrowheads="1"/>
          </p:cNvSpPr>
          <p:nvPr/>
        </p:nvSpPr>
        <p:spPr bwMode="auto">
          <a:xfrm>
            <a:off x="3859213" y="8604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35925" y="13906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" name="文本框 25"/>
          <p:cNvSpPr txBox="1">
            <a:spLocks noChangeArrowheads="1"/>
          </p:cNvSpPr>
          <p:nvPr/>
        </p:nvSpPr>
        <p:spPr bwMode="auto">
          <a:xfrm>
            <a:off x="6757988" y="9572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2" name="文本框 25"/>
          <p:cNvSpPr txBox="1">
            <a:spLocks noChangeArrowheads="1"/>
          </p:cNvSpPr>
          <p:nvPr/>
        </p:nvSpPr>
        <p:spPr bwMode="auto">
          <a:xfrm>
            <a:off x="1628775" y="149383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3" name="文本框 25"/>
          <p:cNvSpPr txBox="1">
            <a:spLocks noChangeArrowheads="1"/>
          </p:cNvSpPr>
          <p:nvPr/>
        </p:nvSpPr>
        <p:spPr bwMode="auto">
          <a:xfrm>
            <a:off x="350838" y="10604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4" name="文本框 25"/>
          <p:cNvSpPr txBox="1">
            <a:spLocks noChangeArrowheads="1"/>
          </p:cNvSpPr>
          <p:nvPr/>
        </p:nvSpPr>
        <p:spPr bwMode="auto">
          <a:xfrm>
            <a:off x="2249488" y="8270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5" name="文本框 25"/>
          <p:cNvSpPr txBox="1">
            <a:spLocks noChangeArrowheads="1"/>
          </p:cNvSpPr>
          <p:nvPr/>
        </p:nvSpPr>
        <p:spPr bwMode="auto">
          <a:xfrm>
            <a:off x="971550" y="3937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5148263" y="9239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7" name="文本框 25"/>
          <p:cNvSpPr txBox="1">
            <a:spLocks noChangeArrowheads="1"/>
          </p:cNvSpPr>
          <p:nvPr/>
        </p:nvSpPr>
        <p:spPr bwMode="auto">
          <a:xfrm>
            <a:off x="3870325" y="49053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075290" y="308044"/>
            <a:ext cx="700191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例</a:t>
            </a:r>
            <a:r>
              <a:rPr lang="en-US" altLang="zh-CN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：一个正方体墨水盒，棱长</a:t>
            </a:r>
            <a:r>
              <a:rPr lang="en-US" altLang="zh-CN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6.5cm</a:t>
            </a:r>
            <a:r>
              <a:rPr lang="zh-CN" altLang="en-US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。制作这个墨水盒至少需要多少平方厘米的硬纸板？</a:t>
            </a:r>
          </a:p>
        </p:txBody>
      </p:sp>
      <p:grpSp>
        <p:nvGrpSpPr>
          <p:cNvPr id="4" name="Group 18"/>
          <p:cNvGrpSpPr/>
          <p:nvPr/>
        </p:nvGrpSpPr>
        <p:grpSpPr bwMode="auto">
          <a:xfrm>
            <a:off x="3018666" y="2347913"/>
            <a:ext cx="5230812" cy="1912937"/>
            <a:chOff x="2344" y="1775"/>
            <a:chExt cx="3295" cy="1205"/>
          </a:xfrm>
        </p:grpSpPr>
        <p:pic>
          <p:nvPicPr>
            <p:cNvPr id="5" name="Picture 15" descr="男天使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" y="1898"/>
              <a:ext cx="960" cy="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27"/>
            <p:cNvSpPr>
              <a:spLocks noChangeArrowheads="1"/>
            </p:cNvSpPr>
            <p:nvPr/>
          </p:nvSpPr>
          <p:spPr bwMode="auto">
            <a:xfrm>
              <a:off x="2344" y="1775"/>
              <a:ext cx="2087" cy="1205"/>
            </a:xfrm>
            <a:prstGeom prst="wedgeRoundRectCallout">
              <a:avLst>
                <a:gd name="adj1" fmla="val 56421"/>
                <a:gd name="adj2" fmla="val -5690"/>
                <a:gd name="adj3" fmla="val 16667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noFill/>
              <a:miter lim="800000"/>
            </a:ln>
          </p:spPr>
          <p:txBody>
            <a:bodyPr/>
            <a:lstStyle/>
            <a:p>
              <a:pPr eaLnBrk="1" hangingPunct="1"/>
              <a:r>
                <a:rPr lang="zh-CN" altLang="en-US" sz="2800" b="1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求至少用多少平方厘米的硬纸板，就是要求什么</a:t>
              </a:r>
              <a:r>
                <a:rPr lang="en-US" altLang="zh-CN" sz="2800" b="1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?</a:t>
              </a:r>
              <a:r>
                <a:rPr lang="zh-CN" altLang="en-US" sz="2800" b="1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自己试一试！</a:t>
              </a:r>
              <a:endParaRPr lang="en-US" altLang="zh-CN" sz="2800" b="1">
                <a:latin typeface="Times New Roman" pitchFamily="18" charset="0"/>
                <a:ea typeface="黑体" pitchFamily="49" charset="-122"/>
                <a:cs typeface="Times New Roman" pitchFamily="18" charset="0"/>
              </a:endParaRPr>
            </a:p>
          </p:txBody>
        </p:sp>
      </p:grpSp>
      <p:pic>
        <p:nvPicPr>
          <p:cNvPr id="7" name="Picture 17" descr="墨水盒副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4" y="2090736"/>
            <a:ext cx="2281238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7539" y="1116623"/>
            <a:ext cx="2043011" cy="1248508"/>
            <a:chOff x="386862" y="492368"/>
            <a:chExt cx="2373923" cy="1450732"/>
          </a:xfrm>
          <a:solidFill>
            <a:schemeClr val="accent1">
              <a:lumMod val="75000"/>
              <a:alpha val="79000"/>
            </a:schemeClr>
          </a:solidFill>
        </p:grpSpPr>
        <p:sp>
          <p:nvSpPr>
            <p:cNvPr id="3" name="立方体 2"/>
            <p:cNvSpPr/>
            <p:nvPr/>
          </p:nvSpPr>
          <p:spPr>
            <a:xfrm>
              <a:off x="386862" y="501161"/>
              <a:ext cx="2373923" cy="1441939"/>
            </a:xfrm>
            <a:prstGeom prst="cub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030A0"/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738554" y="1565030"/>
              <a:ext cx="2022231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prstDash val="sysDash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747347" y="492368"/>
              <a:ext cx="0" cy="107266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395654" y="1565030"/>
              <a:ext cx="334108" cy="37807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2347570" y="2100224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5cm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16280" y="1574313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4cm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6227" y="2963848"/>
            <a:ext cx="8114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）上、下两个面的长是（     ）、宽是（     ）。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16512" y="2296983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6cm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41820" y="3601902"/>
            <a:ext cx="7213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左、右两个面的长是（     ）、宽是（     ）。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351536" y="4229989"/>
            <a:ext cx="7303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前、后两个面的长是（      ）、宽是（     ）。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894687" y="2963848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6cm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179126" y="2958530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5cm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94687" y="3632679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5cm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05062" y="3625395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4cm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48737" y="4239956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6cm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247936" y="4239956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4cm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24169" y="302348"/>
            <a:ext cx="534676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       6.5×6.5×6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42.25×6</a:t>
            </a:r>
          </a:p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     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253.5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cm</a:t>
            </a:r>
            <a:r>
              <a:rPr lang="en-US" altLang="zh-CN" sz="3200" b="1" baseline="30000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1034" y="1379566"/>
            <a:ext cx="6352580" cy="10849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ea typeface="+mn-ea"/>
              </a:rPr>
              <a:t>       </a:t>
            </a:r>
            <a:r>
              <a:rPr lang="zh-CN" altLang="en-US" sz="2800" dirty="0">
                <a:solidFill>
                  <a:srgbClr val="FF0000"/>
                </a:solidFill>
                <a:latin typeface="+mn-lt"/>
                <a:ea typeface="+mn-ea"/>
              </a:rPr>
              <a:t>答：制作这个墨水盒至少需要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+mn-ea"/>
              </a:rPr>
              <a:t>253.5cm</a:t>
            </a:r>
            <a:r>
              <a:rPr lang="en-US" altLang="zh-CN" sz="2800" baseline="30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+mn-lt"/>
                <a:ea typeface="+mn-ea"/>
              </a:rPr>
              <a:t>的硬纸板。</a:t>
            </a:r>
            <a:endParaRPr lang="en-US" altLang="zh-CN" sz="28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59064" y="2837245"/>
            <a:ext cx="6264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正方体表面积＝棱长</a:t>
            </a:r>
            <a:r>
              <a:rPr lang="en-US" altLang="zh-CN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×</a:t>
            </a:r>
            <a:r>
              <a:rPr lang="zh-CN" altLang="en-US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棱长</a:t>
            </a:r>
            <a:r>
              <a:rPr lang="en-US" altLang="zh-CN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×6</a:t>
            </a:r>
            <a:endParaRPr lang="zh-CN" altLang="en-US" sz="3200" b="1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50078" y="3795734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sz="3600" b="1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＝</a:t>
            </a:r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sz="3600" b="1" i="1" dirty="0">
                <a:latin typeface="Times New Roman" pitchFamily="18" charset="0"/>
                <a:ea typeface="楷体_GB2312" pitchFamily="49" charset="-122"/>
              </a:rPr>
              <a:t>a</a:t>
            </a:r>
            <a:r>
              <a:rPr lang="en-US" altLang="zh-CN" sz="3600" b="1" i="1" baseline="30000" dirty="0">
                <a:latin typeface="Times New Roman" pitchFamily="18" charset="0"/>
                <a:ea typeface="楷体_GB2312" pitchFamily="49" charset="-122"/>
              </a:rPr>
              <a:t>2</a:t>
            </a:r>
            <a:endParaRPr lang="zh-CN" alt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立方体 12"/>
          <p:cNvSpPr/>
          <p:nvPr/>
        </p:nvSpPr>
        <p:spPr bwMode="auto">
          <a:xfrm>
            <a:off x="6666303" y="2953619"/>
            <a:ext cx="1447677" cy="1368202"/>
          </a:xfrm>
          <a:prstGeom prst="cube">
            <a:avLst/>
          </a:prstGeom>
          <a:solidFill>
            <a:schemeClr val="accent6">
              <a:lumMod val="50000"/>
            </a:schemeClr>
          </a:solidFill>
          <a:ln w="19050">
            <a:solidFill>
              <a:srgbClr val="002060"/>
            </a:solidFill>
            <a:miter lim="800000"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zh-CN" altLang="en-US" sz="3200" b="1" dirty="0">
              <a:latin typeface="+mn-lt"/>
              <a:ea typeface="黑体" pitchFamily="2" charset="-122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6305606" y="3443415"/>
            <a:ext cx="300252" cy="48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>
                <a:solidFill>
                  <a:srgbClr val="FF6699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</a:t>
            </a:r>
            <a:endParaRPr lang="zh-CN" altLang="en-US" sz="3200" b="1" i="1">
              <a:solidFill>
                <a:srgbClr val="FF6699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5"/>
          <p:cNvSpPr txBox="1">
            <a:spLocks noChangeArrowheads="1"/>
          </p:cNvSpPr>
          <p:nvPr/>
        </p:nvSpPr>
        <p:spPr bwMode="auto">
          <a:xfrm>
            <a:off x="2724150" y="16113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8" name="文本框 25"/>
          <p:cNvSpPr txBox="1">
            <a:spLocks noChangeArrowheads="1"/>
          </p:cNvSpPr>
          <p:nvPr/>
        </p:nvSpPr>
        <p:spPr bwMode="auto">
          <a:xfrm>
            <a:off x="1446213" y="11779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9" name="文本框 25"/>
          <p:cNvSpPr txBox="1">
            <a:spLocks noChangeArrowheads="1"/>
          </p:cNvSpPr>
          <p:nvPr/>
        </p:nvSpPr>
        <p:spPr bwMode="auto">
          <a:xfrm>
            <a:off x="3344863" y="9445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0" name="文本框 25"/>
          <p:cNvSpPr txBox="1">
            <a:spLocks noChangeArrowheads="1"/>
          </p:cNvSpPr>
          <p:nvPr/>
        </p:nvSpPr>
        <p:spPr bwMode="auto">
          <a:xfrm>
            <a:off x="2066925" y="51117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243638" y="10414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2" name="文本框 25"/>
          <p:cNvSpPr txBox="1">
            <a:spLocks noChangeArrowheads="1"/>
          </p:cNvSpPr>
          <p:nvPr/>
        </p:nvSpPr>
        <p:spPr bwMode="auto">
          <a:xfrm>
            <a:off x="4965700" y="6080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4206875" y="26908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4" name="文本框 25"/>
          <p:cNvSpPr txBox="1">
            <a:spLocks noChangeArrowheads="1"/>
          </p:cNvSpPr>
          <p:nvPr/>
        </p:nvSpPr>
        <p:spPr bwMode="auto">
          <a:xfrm>
            <a:off x="2928938" y="22574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" name="文本框 25"/>
          <p:cNvSpPr txBox="1">
            <a:spLocks noChangeArrowheads="1"/>
          </p:cNvSpPr>
          <p:nvPr/>
        </p:nvSpPr>
        <p:spPr bwMode="auto">
          <a:xfrm>
            <a:off x="4827588" y="20240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6" name="文本框 25"/>
          <p:cNvSpPr txBox="1">
            <a:spLocks noChangeArrowheads="1"/>
          </p:cNvSpPr>
          <p:nvPr/>
        </p:nvSpPr>
        <p:spPr bwMode="auto">
          <a:xfrm>
            <a:off x="3549650" y="159067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7726363" y="21209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8" name="文本框 25"/>
          <p:cNvSpPr txBox="1">
            <a:spLocks noChangeArrowheads="1"/>
          </p:cNvSpPr>
          <p:nvPr/>
        </p:nvSpPr>
        <p:spPr bwMode="auto">
          <a:xfrm>
            <a:off x="6448425" y="16875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9" name="文本框 25"/>
          <p:cNvSpPr txBox="1">
            <a:spLocks noChangeArrowheads="1"/>
          </p:cNvSpPr>
          <p:nvPr/>
        </p:nvSpPr>
        <p:spPr bwMode="auto">
          <a:xfrm>
            <a:off x="4206875" y="40894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0" name="文本框 25"/>
          <p:cNvSpPr txBox="1">
            <a:spLocks noChangeArrowheads="1"/>
          </p:cNvSpPr>
          <p:nvPr/>
        </p:nvSpPr>
        <p:spPr bwMode="auto">
          <a:xfrm>
            <a:off x="2928938" y="36560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1" name="文本框 25"/>
          <p:cNvSpPr txBox="1">
            <a:spLocks noChangeArrowheads="1"/>
          </p:cNvSpPr>
          <p:nvPr/>
        </p:nvSpPr>
        <p:spPr bwMode="auto">
          <a:xfrm>
            <a:off x="4827588" y="34226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" name="文本框 25"/>
          <p:cNvSpPr txBox="1">
            <a:spLocks noChangeArrowheads="1"/>
          </p:cNvSpPr>
          <p:nvPr/>
        </p:nvSpPr>
        <p:spPr bwMode="auto">
          <a:xfrm>
            <a:off x="3549650" y="29892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7726363" y="35194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6448425" y="30861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5" name="文本框 25"/>
          <p:cNvSpPr txBox="1">
            <a:spLocks noChangeArrowheads="1"/>
          </p:cNvSpPr>
          <p:nvPr/>
        </p:nvSpPr>
        <p:spPr bwMode="auto">
          <a:xfrm>
            <a:off x="4516438" y="19605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3238500" y="152717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7" name="文本框 25"/>
          <p:cNvSpPr txBox="1">
            <a:spLocks noChangeArrowheads="1"/>
          </p:cNvSpPr>
          <p:nvPr/>
        </p:nvSpPr>
        <p:spPr bwMode="auto">
          <a:xfrm>
            <a:off x="5137150" y="12938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8" name="文本框 25"/>
          <p:cNvSpPr txBox="1">
            <a:spLocks noChangeArrowheads="1"/>
          </p:cNvSpPr>
          <p:nvPr/>
        </p:nvSpPr>
        <p:spPr bwMode="auto">
          <a:xfrm>
            <a:off x="3859213" y="8604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8035925" y="13906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" name="文本框 25"/>
          <p:cNvSpPr txBox="1">
            <a:spLocks noChangeArrowheads="1"/>
          </p:cNvSpPr>
          <p:nvPr/>
        </p:nvSpPr>
        <p:spPr bwMode="auto">
          <a:xfrm>
            <a:off x="6757988" y="9572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" name="文本框 25"/>
          <p:cNvSpPr txBox="1">
            <a:spLocks noChangeArrowheads="1"/>
          </p:cNvSpPr>
          <p:nvPr/>
        </p:nvSpPr>
        <p:spPr bwMode="auto">
          <a:xfrm>
            <a:off x="1628775" y="149383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2" name="文本框 25"/>
          <p:cNvSpPr txBox="1">
            <a:spLocks noChangeArrowheads="1"/>
          </p:cNvSpPr>
          <p:nvPr/>
        </p:nvSpPr>
        <p:spPr bwMode="auto">
          <a:xfrm>
            <a:off x="350838" y="10604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3" name="文本框 25"/>
          <p:cNvSpPr txBox="1">
            <a:spLocks noChangeArrowheads="1"/>
          </p:cNvSpPr>
          <p:nvPr/>
        </p:nvSpPr>
        <p:spPr bwMode="auto">
          <a:xfrm>
            <a:off x="2249488" y="8270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4" name="文本框 25"/>
          <p:cNvSpPr txBox="1">
            <a:spLocks noChangeArrowheads="1"/>
          </p:cNvSpPr>
          <p:nvPr/>
        </p:nvSpPr>
        <p:spPr bwMode="auto">
          <a:xfrm>
            <a:off x="971550" y="3937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5148263" y="9239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6" name="文本框 25"/>
          <p:cNvSpPr txBox="1">
            <a:spLocks noChangeArrowheads="1"/>
          </p:cNvSpPr>
          <p:nvPr/>
        </p:nvSpPr>
        <p:spPr bwMode="auto">
          <a:xfrm>
            <a:off x="3870325" y="49053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" name="矩形 1"/>
          <p:cNvSpPr/>
          <p:nvPr/>
        </p:nvSpPr>
        <p:spPr>
          <a:xfrm>
            <a:off x="1769165" y="2205003"/>
            <a:ext cx="6062870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itchFamily="18" charset="0"/>
                <a:ea typeface="黑体" pitchFamily="2" charset="-122"/>
              </a:rPr>
              <a:t> 5</a:t>
            </a:r>
            <a:r>
              <a:rPr lang="zh-CN" altLang="en-US" sz="2800" b="1" dirty="0">
                <a:latin typeface="Times New Roman" pitchFamily="18" charset="0"/>
                <a:ea typeface="黑体" pitchFamily="2" charset="-122"/>
              </a:rPr>
              <a:t>、</a:t>
            </a:r>
            <a:r>
              <a:rPr lang="zh-CN" altLang="zh-CN" sz="2800" b="1" dirty="0">
                <a:latin typeface="Times New Roman" pitchFamily="18" charset="0"/>
                <a:ea typeface="黑体" pitchFamily="2" charset="-122"/>
              </a:rPr>
              <a:t>一个正方体的棱长之和是</a:t>
            </a:r>
            <a:r>
              <a:rPr lang="en-US" altLang="zh-CN" sz="2800" b="1" dirty="0">
                <a:latin typeface="Times New Roman" pitchFamily="18" charset="0"/>
                <a:ea typeface="黑体" pitchFamily="2" charset="-122"/>
              </a:rPr>
              <a:t>36dm</a:t>
            </a:r>
            <a:r>
              <a:rPr lang="zh-CN" altLang="zh-CN" sz="2800" b="1" dirty="0">
                <a:latin typeface="Times New Roman" pitchFamily="18" charset="0"/>
                <a:ea typeface="黑体" pitchFamily="2" charset="-122"/>
              </a:rPr>
              <a:t>，它的表面积是（</a:t>
            </a:r>
            <a:r>
              <a:rPr lang="en-US" altLang="zh-CN" sz="2800" b="1" dirty="0">
                <a:latin typeface="Times New Roman" pitchFamily="18" charset="0"/>
                <a:ea typeface="黑体" pitchFamily="2" charset="-122"/>
              </a:rPr>
              <a:t>        </a:t>
            </a:r>
            <a:r>
              <a:rPr lang="zh-CN" altLang="zh-CN" sz="2800" b="1" dirty="0">
                <a:latin typeface="Times New Roman" pitchFamily="18" charset="0"/>
                <a:ea typeface="黑体" pitchFamily="2" charset="-122"/>
              </a:rPr>
              <a:t>）</a:t>
            </a:r>
            <a:r>
              <a:rPr lang="en-US" altLang="zh-CN" sz="2800" b="1" dirty="0">
                <a:latin typeface="Times New Roman" pitchFamily="18" charset="0"/>
                <a:ea typeface="黑体" pitchFamily="2" charset="-122"/>
              </a:rPr>
              <a:t>dm</a:t>
            </a:r>
            <a:r>
              <a:rPr lang="en-US" altLang="zh-CN" sz="2800" b="1" baseline="30000" dirty="0">
                <a:latin typeface="Times New Roman" pitchFamily="18" charset="0"/>
                <a:ea typeface="黑体" pitchFamily="2" charset="-122"/>
              </a:rPr>
              <a:t>2</a:t>
            </a:r>
            <a:r>
              <a:rPr lang="zh-CN" altLang="zh-CN" sz="2800" b="1" dirty="0">
                <a:latin typeface="Times New Roman" pitchFamily="18" charset="0"/>
                <a:ea typeface="黑体" pitchFamily="2" charset="-122"/>
              </a:rPr>
              <a:t>。</a:t>
            </a: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1789042" y="925292"/>
            <a:ext cx="524786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4</a:t>
            </a:r>
            <a:r>
              <a:rPr lang="zh-CN" altLang="en-US" sz="28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lang="zh-CN" altLang="zh-CN" sz="28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一个正方体的棱长为</a:t>
            </a:r>
            <a:r>
              <a:rPr lang="en-US" altLang="zh-CN" sz="28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0.5dm</a:t>
            </a:r>
            <a:r>
              <a:rPr lang="zh-CN" altLang="zh-CN" sz="28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，它的表面积是（</a:t>
            </a:r>
            <a:r>
              <a:rPr lang="en-US" altLang="zh-CN" sz="28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</a:t>
            </a:r>
            <a:r>
              <a:rPr lang="zh-CN" altLang="zh-CN" sz="28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</a:t>
            </a:r>
            <a:r>
              <a:rPr lang="en-US" altLang="zh-CN" sz="28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dm</a:t>
            </a:r>
            <a:r>
              <a:rPr lang="en-US" altLang="zh-CN" sz="2800" b="1" baseline="300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zh-CN" sz="28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。</a:t>
            </a:r>
            <a:endParaRPr lang="zh-CN" altLang="en-US" sz="24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1146" y="79754"/>
            <a:ext cx="1627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牛</a:t>
            </a:r>
            <a:r>
              <a:rPr lang="zh-CN" altLang="en-US" sz="28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刀</a:t>
            </a:r>
            <a:r>
              <a:rPr lang="zh-CN" altLang="en-US" sz="24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小</a:t>
            </a:r>
            <a:r>
              <a:rPr lang="zh-CN" altLang="en-US" sz="28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346" y="1561703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1.5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6345" y="285466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35521" y="230930"/>
            <a:ext cx="721995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6</a:t>
            </a:r>
            <a:r>
              <a:rPr lang="zh-CN" altLang="en-US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lang="zh-CN" altLang="zh-CN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一个正方体的棱长是</a:t>
            </a:r>
            <a:r>
              <a:rPr lang="en-US" altLang="zh-CN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0.4dm</a:t>
            </a:r>
            <a:r>
              <a:rPr lang="zh-CN" altLang="zh-CN" sz="32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，它的表面积是多少平方分米？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544291" y="2313533"/>
            <a:ext cx="65151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0.4×0.4×6</a:t>
            </a:r>
            <a:endParaRPr lang="zh-CN" altLang="zh-CN" sz="3200" b="1" dirty="0">
              <a:solidFill>
                <a:srgbClr val="0070C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r>
              <a:rPr lang="zh-CN" altLang="zh-CN" sz="3200" b="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＝</a:t>
            </a: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0.16</a:t>
            </a:r>
            <a:r>
              <a:rPr lang="zh-CN" altLang="zh-CN" sz="3200" b="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×</a:t>
            </a: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6</a:t>
            </a:r>
            <a:endParaRPr lang="zh-CN" altLang="zh-CN" sz="3200" b="1" dirty="0">
              <a:solidFill>
                <a:srgbClr val="0070C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r>
              <a:rPr lang="zh-CN" altLang="zh-CN" sz="3200" b="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＝</a:t>
            </a: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0.96</a:t>
            </a:r>
            <a:r>
              <a:rPr lang="zh-CN" altLang="zh-CN" sz="3200" b="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</a:t>
            </a: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dm</a:t>
            </a:r>
            <a:r>
              <a:rPr lang="en-US" altLang="zh-CN" sz="3200" b="1" baseline="30000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zh-CN" sz="3200" b="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</a:t>
            </a:r>
          </a:p>
          <a:p>
            <a:r>
              <a:rPr lang="zh-CN" altLang="zh-CN" sz="3200" b="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答：它的表面积是</a:t>
            </a: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0.96dm</a:t>
            </a:r>
            <a:r>
              <a:rPr lang="en-US" altLang="zh-CN" sz="3200" b="1" baseline="30000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zh-CN" sz="3200" b="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451239" y="1617410"/>
            <a:ext cx="3185804" cy="640449"/>
            <a:chOff x="1345223" y="2140864"/>
            <a:chExt cx="3185804" cy="640449"/>
          </a:xfrm>
        </p:grpSpPr>
        <p:sp>
          <p:nvSpPr>
            <p:cNvPr id="4" name="文本框 3"/>
            <p:cNvSpPr txBox="1"/>
            <p:nvPr/>
          </p:nvSpPr>
          <p:spPr>
            <a:xfrm>
              <a:off x="1345223" y="2140864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rPr>
                <a:t>棱长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2226991" y="2196538"/>
              <a:ext cx="59663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0070C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×</a:t>
              </a:r>
              <a:endParaRPr lang="zh-CN" altLang="en-US" sz="2800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743200" y="2140864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rPr>
                <a:t>棱长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624968" y="2168622"/>
              <a:ext cx="59663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0070C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×</a:t>
              </a:r>
              <a:endParaRPr lang="zh-CN" altLang="en-US" sz="2800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141177" y="216862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zh-CN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930" y="319374"/>
            <a:ext cx="1729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拔</a:t>
            </a:r>
            <a:r>
              <a:rPr lang="zh-CN" altLang="en-US" sz="36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高</a:t>
            </a:r>
            <a:r>
              <a:rPr lang="zh-CN" altLang="en-US" sz="28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训练</a:t>
            </a:r>
            <a:endParaRPr lang="zh-CN" altLang="en-US" sz="2400" b="1" dirty="0">
              <a:solidFill>
                <a:srgbClr val="FF00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174" y="1825561"/>
            <a:ext cx="8307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</a:t>
            </a:r>
            <a:r>
              <a:rPr lang="en-US" altLang="zh-CN" sz="28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r>
              <a:rPr lang="zh-CN" altLang="en-US" sz="28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）正方体的棱长扩大</a:t>
            </a:r>
            <a:r>
              <a:rPr lang="en-US" altLang="zh-CN" sz="28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sz="28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倍，它的表面积扩大</a:t>
            </a:r>
            <a:r>
              <a:rPr lang="en-US" altLang="zh-CN" sz="28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</a:t>
            </a:r>
            <a:r>
              <a:rPr lang="zh-CN" altLang="en-US" sz="28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倍。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2" y="1159565"/>
            <a:ext cx="2167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</a:lstStyle>
          <a:p>
            <a:r>
              <a:rPr lang="en-US" altLang="zh-CN" dirty="0"/>
              <a:t>1</a:t>
            </a:r>
            <a:r>
              <a:rPr lang="zh-CN" altLang="en-US" dirty="0"/>
              <a:t>、判断正误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8964" y="2456953"/>
            <a:ext cx="6840771" cy="1152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）把一个无盖的长方体铁桶里外面都涂上油漆，需要喷</a:t>
            </a:r>
            <a:r>
              <a:rPr lang="en-US" altLang="zh-CN" dirty="0"/>
              <a:t>11</a:t>
            </a:r>
            <a:r>
              <a:rPr lang="zh-CN" altLang="en-US" dirty="0"/>
              <a:t>个面。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9044" y="308129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74941" y="1825561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6873" y="997722"/>
            <a:ext cx="62943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一个正方体和长方体的棱长总和相等，已知长方体的长宽高分别为</a:t>
            </a:r>
            <a:r>
              <a:rPr lang="en-US" altLang="zh-CN" sz="28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10</a:t>
            </a:r>
            <a:r>
              <a:rPr lang="zh-CN" altLang="en-US" sz="28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厘米、</a:t>
            </a:r>
            <a:r>
              <a:rPr lang="en-US" altLang="zh-CN" sz="28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5</a:t>
            </a:r>
            <a:r>
              <a:rPr lang="zh-CN" altLang="en-US" sz="28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厘米、</a:t>
            </a:r>
            <a:r>
              <a:rPr lang="en-US" altLang="zh-CN" sz="28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9</a:t>
            </a:r>
            <a:r>
              <a:rPr lang="zh-CN" altLang="en-US" sz="28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厘米，正方体的棱长是（    ）厘米。</a:t>
            </a:r>
          </a:p>
        </p:txBody>
      </p:sp>
      <p:sp>
        <p:nvSpPr>
          <p:cNvPr id="3" name="矩形 2"/>
          <p:cNvSpPr/>
          <p:nvPr/>
        </p:nvSpPr>
        <p:spPr>
          <a:xfrm>
            <a:off x="216963" y="441802"/>
            <a:ext cx="1446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sz="28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、填空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407426" y="241876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4289" y="185807"/>
            <a:ext cx="7658100" cy="2455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 dirty="0">
                <a:latin typeface="Times New Roman" pitchFamily="18" charset="0"/>
                <a:ea typeface="黑体" pitchFamily="2" charset="-122"/>
              </a:rPr>
              <a:t>3</a:t>
            </a:r>
            <a:r>
              <a:rPr lang="zh-CN" altLang="en-US" sz="3200" b="1" dirty="0">
                <a:latin typeface="Times New Roman" pitchFamily="18" charset="0"/>
                <a:ea typeface="黑体" pitchFamily="2" charset="-122"/>
              </a:rPr>
              <a:t>、</a:t>
            </a:r>
            <a:r>
              <a:rPr lang="zh-CN" altLang="zh-CN" sz="3200" b="1" dirty="0">
                <a:latin typeface="Times New Roman" pitchFamily="18" charset="0"/>
                <a:ea typeface="黑体" pitchFamily="2" charset="-122"/>
              </a:rPr>
              <a:t>一个长方体游泳池长</a:t>
            </a:r>
            <a:r>
              <a:rPr lang="en-US" altLang="zh-CN" sz="3200" b="1" dirty="0">
                <a:latin typeface="Times New Roman" pitchFamily="18" charset="0"/>
                <a:ea typeface="黑体" pitchFamily="2" charset="-122"/>
              </a:rPr>
              <a:t>25m</a:t>
            </a:r>
            <a:r>
              <a:rPr lang="zh-CN" altLang="zh-CN" sz="3200" b="1" dirty="0">
                <a:latin typeface="Times New Roman" pitchFamily="18" charset="0"/>
                <a:ea typeface="黑体" pitchFamily="2" charset="-122"/>
              </a:rPr>
              <a:t>，宽</a:t>
            </a:r>
            <a:r>
              <a:rPr lang="en-US" altLang="zh-CN" sz="3200" b="1" dirty="0">
                <a:latin typeface="Times New Roman" pitchFamily="18" charset="0"/>
                <a:ea typeface="黑体" pitchFamily="2" charset="-122"/>
              </a:rPr>
              <a:t>10m</a:t>
            </a:r>
            <a:r>
              <a:rPr lang="zh-CN" altLang="zh-CN" sz="3200" b="1" dirty="0">
                <a:latin typeface="Times New Roman" pitchFamily="18" charset="0"/>
                <a:ea typeface="黑体" pitchFamily="2" charset="-122"/>
              </a:rPr>
              <a:t>，深</a:t>
            </a:r>
            <a:r>
              <a:rPr lang="en-US" altLang="zh-CN" sz="3200" b="1" dirty="0">
                <a:latin typeface="Times New Roman" pitchFamily="18" charset="0"/>
                <a:ea typeface="黑体" pitchFamily="2" charset="-122"/>
              </a:rPr>
              <a:t>1.6m</a:t>
            </a:r>
            <a:r>
              <a:rPr lang="zh-CN" altLang="zh-CN" sz="3200" b="1" dirty="0">
                <a:latin typeface="Times New Roman" pitchFamily="18" charset="0"/>
                <a:ea typeface="黑体" pitchFamily="2" charset="-122"/>
              </a:rPr>
              <a:t>，在游泳池的四周和池底砌正方形瓷砖。如果瓷砖的边长是</a:t>
            </a:r>
            <a:r>
              <a:rPr lang="en-US" altLang="zh-CN" sz="3200" b="1" dirty="0">
                <a:latin typeface="Times New Roman" pitchFamily="18" charset="0"/>
                <a:ea typeface="黑体" pitchFamily="2" charset="-122"/>
              </a:rPr>
              <a:t>1dm</a:t>
            </a:r>
            <a:r>
              <a:rPr lang="zh-CN" altLang="zh-CN" sz="3200" b="1" dirty="0">
                <a:latin typeface="Times New Roman" pitchFamily="18" charset="0"/>
                <a:ea typeface="黑体" pitchFamily="2" charset="-122"/>
              </a:rPr>
              <a:t>，那么至少需要这种瓷砖多少块？</a:t>
            </a:r>
          </a:p>
        </p:txBody>
      </p:sp>
      <p:sp>
        <p:nvSpPr>
          <p:cNvPr id="3" name="矩形 2"/>
          <p:cNvSpPr/>
          <p:nvPr/>
        </p:nvSpPr>
        <p:spPr>
          <a:xfrm>
            <a:off x="742950" y="2743132"/>
            <a:ext cx="7658100" cy="2062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25</a:t>
            </a:r>
            <a:r>
              <a:rPr lang="zh-CN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×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10+25</a:t>
            </a:r>
            <a:r>
              <a:rPr lang="zh-CN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×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1.6</a:t>
            </a:r>
            <a:r>
              <a:rPr lang="zh-CN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×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2+10</a:t>
            </a:r>
            <a:r>
              <a:rPr lang="zh-CN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×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1.6</a:t>
            </a:r>
            <a:r>
              <a:rPr lang="zh-CN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×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2</a:t>
            </a:r>
            <a:endParaRPr lang="zh-CN" altLang="zh-CN" sz="3200" b="1" dirty="0">
              <a:solidFill>
                <a:srgbClr val="FF0000"/>
              </a:solidFill>
              <a:latin typeface="Times New Roman" pitchFamily="18" charset="0"/>
              <a:ea typeface="黑体" pitchFamily="2" charset="-122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=362</a:t>
            </a:r>
            <a:r>
              <a:rPr lang="zh-CN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m</a:t>
            </a:r>
            <a:r>
              <a:rPr lang="en-US" altLang="zh-CN" sz="3200" b="1" baseline="30000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2</a:t>
            </a:r>
            <a:r>
              <a:rPr lang="zh-CN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）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=36200</a:t>
            </a:r>
            <a:r>
              <a:rPr lang="zh-CN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dm</a:t>
            </a:r>
            <a:r>
              <a:rPr lang="en-US" altLang="zh-CN" sz="3200" b="1" baseline="30000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2</a:t>
            </a:r>
            <a:r>
              <a:rPr lang="zh-CN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）</a:t>
            </a:r>
          </a:p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        36200</a:t>
            </a:r>
            <a:r>
              <a:rPr lang="zh-CN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÷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1=36200</a:t>
            </a:r>
            <a:r>
              <a:rPr lang="zh-CN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（块）</a:t>
            </a:r>
          </a:p>
          <a:p>
            <a:r>
              <a:rPr lang="zh-CN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答：至少需要这种瓷砖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36200</a:t>
            </a:r>
            <a:r>
              <a:rPr lang="zh-CN" altLang="zh-CN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块。</a:t>
            </a:r>
          </a:p>
        </p:txBody>
      </p:sp>
      <p:sp>
        <p:nvSpPr>
          <p:cNvPr id="4" name="矩形 3"/>
          <p:cNvSpPr/>
          <p:nvPr/>
        </p:nvSpPr>
        <p:spPr>
          <a:xfrm>
            <a:off x="6519106" y="2776262"/>
            <a:ext cx="2160240" cy="1368152"/>
          </a:xfrm>
          <a:prstGeom prst="rect">
            <a:avLst/>
          </a:prstGeom>
          <a:solidFill>
            <a:srgbClr val="7030A0"/>
          </a:solidFill>
          <a:scene3d>
            <a:camera prst="perspectiveRelaxedModerately">
              <a:rot lat="17690635" lon="0" rev="0"/>
            </a:camera>
            <a:lightRig rig="threePt" dir="t"/>
          </a:scene3d>
          <a:sp3d>
            <a:bevelT w="184150" h="330200" prst="slope"/>
            <a:bevelB w="101600" h="571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5"/>
          <p:cNvSpPr txBox="1">
            <a:spLocks noChangeArrowheads="1"/>
          </p:cNvSpPr>
          <p:nvPr/>
        </p:nvSpPr>
        <p:spPr bwMode="auto">
          <a:xfrm>
            <a:off x="2724150" y="16113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7" name="文本框 25"/>
          <p:cNvSpPr txBox="1">
            <a:spLocks noChangeArrowheads="1"/>
          </p:cNvSpPr>
          <p:nvPr/>
        </p:nvSpPr>
        <p:spPr bwMode="auto">
          <a:xfrm>
            <a:off x="1446213" y="11779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9" name="文本框 25"/>
          <p:cNvSpPr txBox="1">
            <a:spLocks noChangeArrowheads="1"/>
          </p:cNvSpPr>
          <p:nvPr/>
        </p:nvSpPr>
        <p:spPr bwMode="auto">
          <a:xfrm>
            <a:off x="3344863" y="9445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0" name="文本框 25"/>
          <p:cNvSpPr txBox="1">
            <a:spLocks noChangeArrowheads="1"/>
          </p:cNvSpPr>
          <p:nvPr/>
        </p:nvSpPr>
        <p:spPr bwMode="auto">
          <a:xfrm>
            <a:off x="2066925" y="51117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243638" y="10414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2" name="文本框 25"/>
          <p:cNvSpPr txBox="1">
            <a:spLocks noChangeArrowheads="1"/>
          </p:cNvSpPr>
          <p:nvPr/>
        </p:nvSpPr>
        <p:spPr bwMode="auto">
          <a:xfrm>
            <a:off x="4965700" y="6080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4206875" y="26908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4" name="文本框 25"/>
          <p:cNvSpPr txBox="1">
            <a:spLocks noChangeArrowheads="1"/>
          </p:cNvSpPr>
          <p:nvPr/>
        </p:nvSpPr>
        <p:spPr bwMode="auto">
          <a:xfrm>
            <a:off x="2928938" y="22574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" name="文本框 25"/>
          <p:cNvSpPr txBox="1">
            <a:spLocks noChangeArrowheads="1"/>
          </p:cNvSpPr>
          <p:nvPr/>
        </p:nvSpPr>
        <p:spPr bwMode="auto">
          <a:xfrm>
            <a:off x="4827588" y="20240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6" name="文本框 25"/>
          <p:cNvSpPr txBox="1">
            <a:spLocks noChangeArrowheads="1"/>
          </p:cNvSpPr>
          <p:nvPr/>
        </p:nvSpPr>
        <p:spPr bwMode="auto">
          <a:xfrm>
            <a:off x="3549650" y="159067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7726363" y="21209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8" name="文本框 25"/>
          <p:cNvSpPr txBox="1">
            <a:spLocks noChangeArrowheads="1"/>
          </p:cNvSpPr>
          <p:nvPr/>
        </p:nvSpPr>
        <p:spPr bwMode="auto">
          <a:xfrm>
            <a:off x="6448425" y="16875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9" name="文本框 25"/>
          <p:cNvSpPr txBox="1">
            <a:spLocks noChangeArrowheads="1"/>
          </p:cNvSpPr>
          <p:nvPr/>
        </p:nvSpPr>
        <p:spPr bwMode="auto">
          <a:xfrm>
            <a:off x="4206875" y="40894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0" name="文本框 25"/>
          <p:cNvSpPr txBox="1">
            <a:spLocks noChangeArrowheads="1"/>
          </p:cNvSpPr>
          <p:nvPr/>
        </p:nvSpPr>
        <p:spPr bwMode="auto">
          <a:xfrm>
            <a:off x="2928938" y="36560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1" name="文本框 25"/>
          <p:cNvSpPr txBox="1">
            <a:spLocks noChangeArrowheads="1"/>
          </p:cNvSpPr>
          <p:nvPr/>
        </p:nvSpPr>
        <p:spPr bwMode="auto">
          <a:xfrm>
            <a:off x="4827588" y="34226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" name="文本框 25"/>
          <p:cNvSpPr txBox="1">
            <a:spLocks noChangeArrowheads="1"/>
          </p:cNvSpPr>
          <p:nvPr/>
        </p:nvSpPr>
        <p:spPr bwMode="auto">
          <a:xfrm>
            <a:off x="3549650" y="29892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7726363" y="35194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6448425" y="30861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5" name="文本框 25"/>
          <p:cNvSpPr txBox="1">
            <a:spLocks noChangeArrowheads="1"/>
          </p:cNvSpPr>
          <p:nvPr/>
        </p:nvSpPr>
        <p:spPr bwMode="auto">
          <a:xfrm>
            <a:off x="4516438" y="19605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3238500" y="152717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7" name="文本框 25"/>
          <p:cNvSpPr txBox="1">
            <a:spLocks noChangeArrowheads="1"/>
          </p:cNvSpPr>
          <p:nvPr/>
        </p:nvSpPr>
        <p:spPr bwMode="auto">
          <a:xfrm>
            <a:off x="5137150" y="12938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8" name="文本框 25"/>
          <p:cNvSpPr txBox="1">
            <a:spLocks noChangeArrowheads="1"/>
          </p:cNvSpPr>
          <p:nvPr/>
        </p:nvSpPr>
        <p:spPr bwMode="auto">
          <a:xfrm>
            <a:off x="3859213" y="8604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8035925" y="13906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" name="文本框 25"/>
          <p:cNvSpPr txBox="1">
            <a:spLocks noChangeArrowheads="1"/>
          </p:cNvSpPr>
          <p:nvPr/>
        </p:nvSpPr>
        <p:spPr bwMode="auto">
          <a:xfrm>
            <a:off x="6757988" y="9572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" name="文本框 25"/>
          <p:cNvSpPr txBox="1">
            <a:spLocks noChangeArrowheads="1"/>
          </p:cNvSpPr>
          <p:nvPr/>
        </p:nvSpPr>
        <p:spPr bwMode="auto">
          <a:xfrm>
            <a:off x="1628775" y="149383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2" name="文本框 25"/>
          <p:cNvSpPr txBox="1">
            <a:spLocks noChangeArrowheads="1"/>
          </p:cNvSpPr>
          <p:nvPr/>
        </p:nvSpPr>
        <p:spPr bwMode="auto">
          <a:xfrm>
            <a:off x="350838" y="10604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3" name="文本框 25"/>
          <p:cNvSpPr txBox="1">
            <a:spLocks noChangeArrowheads="1"/>
          </p:cNvSpPr>
          <p:nvPr/>
        </p:nvSpPr>
        <p:spPr bwMode="auto">
          <a:xfrm>
            <a:off x="2249488" y="8270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4" name="文本框 25"/>
          <p:cNvSpPr txBox="1">
            <a:spLocks noChangeArrowheads="1"/>
          </p:cNvSpPr>
          <p:nvPr/>
        </p:nvSpPr>
        <p:spPr bwMode="auto">
          <a:xfrm>
            <a:off x="971550" y="3937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5148263" y="9239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6" name="文本框 25"/>
          <p:cNvSpPr txBox="1">
            <a:spLocks noChangeArrowheads="1"/>
          </p:cNvSpPr>
          <p:nvPr/>
        </p:nvSpPr>
        <p:spPr bwMode="auto">
          <a:xfrm>
            <a:off x="3870325" y="49053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69988" y="1725613"/>
            <a:ext cx="68040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>
                <a:solidFill>
                  <a:srgbClr val="00206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1. </a:t>
            </a:r>
            <a:r>
              <a:rPr lang="zh-CN" altLang="en-US" sz="3200" b="1">
                <a:solidFill>
                  <a:srgbClr val="00206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课本练习六，第</a:t>
            </a:r>
            <a:r>
              <a:rPr lang="en-US" altLang="zh-CN" sz="3200" b="1">
                <a:solidFill>
                  <a:srgbClr val="00206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6</a:t>
            </a:r>
            <a:r>
              <a:rPr lang="zh-CN" altLang="en-US" sz="3200" b="1">
                <a:solidFill>
                  <a:srgbClr val="00206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题、第</a:t>
            </a:r>
            <a:r>
              <a:rPr lang="en-US" altLang="zh-CN" sz="3200" b="1">
                <a:solidFill>
                  <a:srgbClr val="00206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7</a:t>
            </a:r>
            <a:r>
              <a:rPr lang="zh-CN" altLang="en-US" sz="3200" b="1">
                <a:solidFill>
                  <a:srgbClr val="00206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题；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>
                <a:solidFill>
                  <a:srgbClr val="00206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</a:t>
            </a:r>
            <a:r>
              <a:rPr lang="zh-CN" altLang="en-US" sz="3200" b="1">
                <a:solidFill>
                  <a:srgbClr val="00206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完成练习册本课时的习题。</a:t>
            </a:r>
          </a:p>
        </p:txBody>
      </p:sp>
      <p:grpSp>
        <p:nvGrpSpPr>
          <p:cNvPr id="17411" name="组合 5"/>
          <p:cNvGrpSpPr/>
          <p:nvPr/>
        </p:nvGrpSpPr>
        <p:grpSpPr bwMode="auto">
          <a:xfrm>
            <a:off x="107950" y="36513"/>
            <a:ext cx="2808288" cy="806450"/>
            <a:chOff x="107950" y="37118"/>
            <a:chExt cx="2807700" cy="805845"/>
          </a:xfrm>
        </p:grpSpPr>
        <p:pic>
          <p:nvPicPr>
            <p:cNvPr id="17412" name="图片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101600"/>
              <a:ext cx="499408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467543" y="37118"/>
              <a:ext cx="2448107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隶书" pitchFamily="49" charset="-122"/>
                  <a:ea typeface="隶书" pitchFamily="49" charset="-122"/>
                </a:rPr>
                <a:t>课后作业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5"/>
          <p:cNvSpPr txBox="1">
            <a:spLocks noChangeArrowheads="1"/>
          </p:cNvSpPr>
          <p:nvPr/>
        </p:nvSpPr>
        <p:spPr bwMode="auto">
          <a:xfrm>
            <a:off x="2724150" y="16113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7" name="文本框 25"/>
          <p:cNvSpPr txBox="1">
            <a:spLocks noChangeArrowheads="1"/>
          </p:cNvSpPr>
          <p:nvPr/>
        </p:nvSpPr>
        <p:spPr bwMode="auto">
          <a:xfrm>
            <a:off x="1446213" y="11779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8" name="文本框 25"/>
          <p:cNvSpPr txBox="1">
            <a:spLocks noChangeArrowheads="1"/>
          </p:cNvSpPr>
          <p:nvPr/>
        </p:nvSpPr>
        <p:spPr bwMode="auto">
          <a:xfrm>
            <a:off x="3344863" y="9445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9" name="文本框 25"/>
          <p:cNvSpPr txBox="1">
            <a:spLocks noChangeArrowheads="1"/>
          </p:cNvSpPr>
          <p:nvPr/>
        </p:nvSpPr>
        <p:spPr bwMode="auto">
          <a:xfrm>
            <a:off x="2066925" y="51117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243638" y="10414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1" name="文本框 25"/>
          <p:cNvSpPr txBox="1">
            <a:spLocks noChangeArrowheads="1"/>
          </p:cNvSpPr>
          <p:nvPr/>
        </p:nvSpPr>
        <p:spPr bwMode="auto">
          <a:xfrm>
            <a:off x="4965700" y="6080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206875" y="26908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3" name="文本框 25"/>
          <p:cNvSpPr txBox="1">
            <a:spLocks noChangeArrowheads="1"/>
          </p:cNvSpPr>
          <p:nvPr/>
        </p:nvSpPr>
        <p:spPr bwMode="auto">
          <a:xfrm>
            <a:off x="2928938" y="22574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4" name="文本框 25"/>
          <p:cNvSpPr txBox="1">
            <a:spLocks noChangeArrowheads="1"/>
          </p:cNvSpPr>
          <p:nvPr/>
        </p:nvSpPr>
        <p:spPr bwMode="auto">
          <a:xfrm>
            <a:off x="4827588" y="20240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5" name="文本框 25"/>
          <p:cNvSpPr txBox="1">
            <a:spLocks noChangeArrowheads="1"/>
          </p:cNvSpPr>
          <p:nvPr/>
        </p:nvSpPr>
        <p:spPr bwMode="auto">
          <a:xfrm>
            <a:off x="3549650" y="159067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7726363" y="21209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7" name="文本框 25"/>
          <p:cNvSpPr txBox="1">
            <a:spLocks noChangeArrowheads="1"/>
          </p:cNvSpPr>
          <p:nvPr/>
        </p:nvSpPr>
        <p:spPr bwMode="auto">
          <a:xfrm>
            <a:off x="6448425" y="16875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8" name="文本框 25"/>
          <p:cNvSpPr txBox="1">
            <a:spLocks noChangeArrowheads="1"/>
          </p:cNvSpPr>
          <p:nvPr/>
        </p:nvSpPr>
        <p:spPr bwMode="auto">
          <a:xfrm>
            <a:off x="4206875" y="40894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19" name="文本框 25"/>
          <p:cNvSpPr txBox="1">
            <a:spLocks noChangeArrowheads="1"/>
          </p:cNvSpPr>
          <p:nvPr/>
        </p:nvSpPr>
        <p:spPr bwMode="auto">
          <a:xfrm>
            <a:off x="2928938" y="36560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0" name="文本框 25"/>
          <p:cNvSpPr txBox="1">
            <a:spLocks noChangeArrowheads="1"/>
          </p:cNvSpPr>
          <p:nvPr/>
        </p:nvSpPr>
        <p:spPr bwMode="auto">
          <a:xfrm>
            <a:off x="4827588" y="34226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1" name="文本框 25"/>
          <p:cNvSpPr txBox="1">
            <a:spLocks noChangeArrowheads="1"/>
          </p:cNvSpPr>
          <p:nvPr/>
        </p:nvSpPr>
        <p:spPr bwMode="auto">
          <a:xfrm>
            <a:off x="3549650" y="29892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7726363" y="35194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6448425" y="30861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4" name="文本框 25"/>
          <p:cNvSpPr txBox="1">
            <a:spLocks noChangeArrowheads="1"/>
          </p:cNvSpPr>
          <p:nvPr/>
        </p:nvSpPr>
        <p:spPr bwMode="auto">
          <a:xfrm>
            <a:off x="4516438" y="19605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5" name="文本框 25"/>
          <p:cNvSpPr txBox="1">
            <a:spLocks noChangeArrowheads="1"/>
          </p:cNvSpPr>
          <p:nvPr/>
        </p:nvSpPr>
        <p:spPr bwMode="auto">
          <a:xfrm>
            <a:off x="3238500" y="152717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5137150" y="12938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7" name="文本框 25"/>
          <p:cNvSpPr txBox="1">
            <a:spLocks noChangeArrowheads="1"/>
          </p:cNvSpPr>
          <p:nvPr/>
        </p:nvSpPr>
        <p:spPr bwMode="auto">
          <a:xfrm>
            <a:off x="3859213" y="8604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8035925" y="13906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9" name="文本框 25"/>
          <p:cNvSpPr txBox="1">
            <a:spLocks noChangeArrowheads="1"/>
          </p:cNvSpPr>
          <p:nvPr/>
        </p:nvSpPr>
        <p:spPr bwMode="auto">
          <a:xfrm>
            <a:off x="6757988" y="9572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" name="文本框 25"/>
          <p:cNvSpPr txBox="1">
            <a:spLocks noChangeArrowheads="1"/>
          </p:cNvSpPr>
          <p:nvPr/>
        </p:nvSpPr>
        <p:spPr bwMode="auto">
          <a:xfrm>
            <a:off x="1628775" y="149383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" name="文本框 25"/>
          <p:cNvSpPr txBox="1">
            <a:spLocks noChangeArrowheads="1"/>
          </p:cNvSpPr>
          <p:nvPr/>
        </p:nvSpPr>
        <p:spPr bwMode="auto">
          <a:xfrm>
            <a:off x="350838" y="10604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2" name="文本框 25"/>
          <p:cNvSpPr txBox="1">
            <a:spLocks noChangeArrowheads="1"/>
          </p:cNvSpPr>
          <p:nvPr/>
        </p:nvSpPr>
        <p:spPr bwMode="auto">
          <a:xfrm>
            <a:off x="2249488" y="8270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3" name="文本框 25"/>
          <p:cNvSpPr txBox="1">
            <a:spLocks noChangeArrowheads="1"/>
          </p:cNvSpPr>
          <p:nvPr/>
        </p:nvSpPr>
        <p:spPr bwMode="auto">
          <a:xfrm>
            <a:off x="971550" y="3937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5148263" y="9239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5" name="文本框 25"/>
          <p:cNvSpPr txBox="1">
            <a:spLocks noChangeArrowheads="1"/>
          </p:cNvSpPr>
          <p:nvPr/>
        </p:nvSpPr>
        <p:spPr bwMode="auto">
          <a:xfrm>
            <a:off x="3870325" y="49053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" name="立方体 1"/>
          <p:cNvSpPr/>
          <p:nvPr/>
        </p:nvSpPr>
        <p:spPr>
          <a:xfrm>
            <a:off x="492369" y="694592"/>
            <a:ext cx="1855177" cy="1855177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64169" y="694592"/>
            <a:ext cx="3480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正方体有几个面？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0738" y="1964994"/>
            <a:ext cx="5128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这几个面之间有什么关系？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58"/>
          <p:cNvSpPr txBox="1"/>
          <p:nvPr/>
        </p:nvSpPr>
        <p:spPr>
          <a:xfrm>
            <a:off x="871127" y="3601851"/>
            <a:ext cx="744855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黑体" pitchFamily="2" charset="-122"/>
              </a:rPr>
              <a:t>        把一个长方体或正方体的纸盒展开是什么形状呢？</a:t>
            </a:r>
          </a:p>
        </p:txBody>
      </p:sp>
      <p:pic>
        <p:nvPicPr>
          <p:cNvPr id="22" name="Picture 58" descr="F:\外部文件\图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535" y="643041"/>
            <a:ext cx="5870575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6"/>
          <p:cNvGrpSpPr/>
          <p:nvPr/>
        </p:nvGrpSpPr>
        <p:grpSpPr>
          <a:xfrm>
            <a:off x="107950" y="37118"/>
            <a:ext cx="2807701" cy="805845"/>
            <a:chOff x="107950" y="37118"/>
            <a:chExt cx="2807701" cy="805845"/>
          </a:xfrm>
        </p:grpSpPr>
        <p:pic>
          <p:nvPicPr>
            <p:cNvPr id="8" name="图片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101600"/>
              <a:ext cx="499408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467544" y="37118"/>
              <a:ext cx="244810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隶书" pitchFamily="49" charset="-122"/>
                  <a:ea typeface="隶书" pitchFamily="49" charset="-122"/>
                </a:rPr>
                <a:t>探究新知</a:t>
              </a:r>
              <a:endParaRPr lang="zh-CN" alt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隶书" pitchFamily="49" charset="-122"/>
                <a:ea typeface="隶书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4038218" y="1378665"/>
            <a:ext cx="1961322" cy="10602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立方体 18"/>
          <p:cNvSpPr/>
          <p:nvPr/>
        </p:nvSpPr>
        <p:spPr>
          <a:xfrm>
            <a:off x="3687035" y="1374864"/>
            <a:ext cx="2325757" cy="1424609"/>
          </a:xfrm>
          <a:prstGeom prst="cub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>
            <a:off x="3700287" y="2441580"/>
            <a:ext cx="2299252" cy="351182"/>
          </a:xfrm>
          <a:custGeom>
            <a:avLst/>
            <a:gdLst>
              <a:gd name="connsiteX0" fmla="*/ 2299252 w 2299252"/>
              <a:gd name="connsiteY0" fmla="*/ 6626 h 351182"/>
              <a:gd name="connsiteX1" fmla="*/ 1954695 w 2299252"/>
              <a:gd name="connsiteY1" fmla="*/ 351182 h 351182"/>
              <a:gd name="connsiteX2" fmla="*/ 0 w 2299252"/>
              <a:gd name="connsiteY2" fmla="*/ 344556 h 351182"/>
              <a:gd name="connsiteX3" fmla="*/ 351182 w 2299252"/>
              <a:gd name="connsiteY3" fmla="*/ 0 h 351182"/>
              <a:gd name="connsiteX4" fmla="*/ 2299252 w 2299252"/>
              <a:gd name="connsiteY4" fmla="*/ 6626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9252" h="351182">
                <a:moveTo>
                  <a:pt x="2299252" y="6626"/>
                </a:moveTo>
                <a:lnTo>
                  <a:pt x="1954695" y="351182"/>
                </a:lnTo>
                <a:lnTo>
                  <a:pt x="0" y="344556"/>
                </a:lnTo>
                <a:lnTo>
                  <a:pt x="351182" y="0"/>
                </a:lnTo>
                <a:lnTo>
                  <a:pt x="2299252" y="66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4031592" y="2438931"/>
            <a:ext cx="1961322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任意多边形 39"/>
          <p:cNvSpPr/>
          <p:nvPr/>
        </p:nvSpPr>
        <p:spPr>
          <a:xfrm>
            <a:off x="3693661" y="1373582"/>
            <a:ext cx="364435" cy="1417982"/>
          </a:xfrm>
          <a:custGeom>
            <a:avLst/>
            <a:gdLst>
              <a:gd name="connsiteX0" fmla="*/ 0 w 364435"/>
              <a:gd name="connsiteY0" fmla="*/ 357808 h 1417982"/>
              <a:gd name="connsiteX1" fmla="*/ 351183 w 364435"/>
              <a:gd name="connsiteY1" fmla="*/ 0 h 1417982"/>
              <a:gd name="connsiteX2" fmla="*/ 364435 w 364435"/>
              <a:gd name="connsiteY2" fmla="*/ 1053548 h 1417982"/>
              <a:gd name="connsiteX3" fmla="*/ 6626 w 364435"/>
              <a:gd name="connsiteY3" fmla="*/ 1417982 h 1417982"/>
              <a:gd name="connsiteX4" fmla="*/ 0 w 364435"/>
              <a:gd name="connsiteY4" fmla="*/ 357808 h 141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35" h="1417982">
                <a:moveTo>
                  <a:pt x="0" y="357808"/>
                </a:moveTo>
                <a:lnTo>
                  <a:pt x="351183" y="0"/>
                </a:lnTo>
                <a:lnTo>
                  <a:pt x="364435" y="1053548"/>
                </a:lnTo>
                <a:lnTo>
                  <a:pt x="6626" y="1417982"/>
                </a:lnTo>
                <a:cubicBezTo>
                  <a:pt x="8835" y="1062382"/>
                  <a:pt x="11043" y="706782"/>
                  <a:pt x="0" y="357808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4044845" y="1398545"/>
            <a:ext cx="0" cy="1060266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3687035" y="2438931"/>
            <a:ext cx="357810" cy="360542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任意多边形 35"/>
          <p:cNvSpPr/>
          <p:nvPr/>
        </p:nvSpPr>
        <p:spPr>
          <a:xfrm>
            <a:off x="3700287" y="1373582"/>
            <a:ext cx="2299252" cy="351182"/>
          </a:xfrm>
          <a:custGeom>
            <a:avLst/>
            <a:gdLst>
              <a:gd name="connsiteX0" fmla="*/ 2299252 w 2299252"/>
              <a:gd name="connsiteY0" fmla="*/ 6626 h 351182"/>
              <a:gd name="connsiteX1" fmla="*/ 1954695 w 2299252"/>
              <a:gd name="connsiteY1" fmla="*/ 351182 h 351182"/>
              <a:gd name="connsiteX2" fmla="*/ 0 w 2299252"/>
              <a:gd name="connsiteY2" fmla="*/ 344556 h 351182"/>
              <a:gd name="connsiteX3" fmla="*/ 351182 w 2299252"/>
              <a:gd name="connsiteY3" fmla="*/ 0 h 351182"/>
              <a:gd name="connsiteX4" fmla="*/ 2299252 w 2299252"/>
              <a:gd name="connsiteY4" fmla="*/ 6626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9252" h="351182">
                <a:moveTo>
                  <a:pt x="2299252" y="6626"/>
                </a:moveTo>
                <a:lnTo>
                  <a:pt x="1954695" y="351182"/>
                </a:lnTo>
                <a:lnTo>
                  <a:pt x="0" y="344556"/>
                </a:lnTo>
                <a:lnTo>
                  <a:pt x="351182" y="0"/>
                </a:lnTo>
                <a:lnTo>
                  <a:pt x="2299252" y="662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/>
          <p:cNvCxnSpPr/>
          <p:nvPr/>
        </p:nvCxnSpPr>
        <p:spPr>
          <a:xfrm>
            <a:off x="5648357" y="1739207"/>
            <a:ext cx="0" cy="105355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任意多边形 38"/>
          <p:cNvSpPr/>
          <p:nvPr/>
        </p:nvSpPr>
        <p:spPr>
          <a:xfrm>
            <a:off x="5654982" y="1381406"/>
            <a:ext cx="364435" cy="1417982"/>
          </a:xfrm>
          <a:custGeom>
            <a:avLst/>
            <a:gdLst>
              <a:gd name="connsiteX0" fmla="*/ 0 w 364435"/>
              <a:gd name="connsiteY0" fmla="*/ 357808 h 1417982"/>
              <a:gd name="connsiteX1" fmla="*/ 351183 w 364435"/>
              <a:gd name="connsiteY1" fmla="*/ 0 h 1417982"/>
              <a:gd name="connsiteX2" fmla="*/ 364435 w 364435"/>
              <a:gd name="connsiteY2" fmla="*/ 1053548 h 1417982"/>
              <a:gd name="connsiteX3" fmla="*/ 6626 w 364435"/>
              <a:gd name="connsiteY3" fmla="*/ 1417982 h 1417982"/>
              <a:gd name="connsiteX4" fmla="*/ 0 w 364435"/>
              <a:gd name="connsiteY4" fmla="*/ 357808 h 141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35" h="1417982">
                <a:moveTo>
                  <a:pt x="0" y="357808"/>
                </a:moveTo>
                <a:lnTo>
                  <a:pt x="351183" y="0"/>
                </a:lnTo>
                <a:lnTo>
                  <a:pt x="364435" y="1053548"/>
                </a:lnTo>
                <a:lnTo>
                  <a:pt x="6626" y="1417982"/>
                </a:lnTo>
                <a:cubicBezTo>
                  <a:pt x="8835" y="1062382"/>
                  <a:pt x="11043" y="706782"/>
                  <a:pt x="0" y="357808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706911" y="1733556"/>
            <a:ext cx="1961322" cy="10602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440881" y="2032559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前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567842" y="183433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右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466911" y="1272235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25"/>
          <p:cNvSpPr txBox="1">
            <a:spLocks noChangeArrowheads="1"/>
          </p:cNvSpPr>
          <p:nvPr/>
        </p:nvSpPr>
        <p:spPr bwMode="auto">
          <a:xfrm>
            <a:off x="2724150" y="16113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0" name="文本框 25"/>
          <p:cNvSpPr txBox="1">
            <a:spLocks noChangeArrowheads="1"/>
          </p:cNvSpPr>
          <p:nvPr/>
        </p:nvSpPr>
        <p:spPr bwMode="auto">
          <a:xfrm>
            <a:off x="1446213" y="11779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1" name="文本框 25"/>
          <p:cNvSpPr txBox="1">
            <a:spLocks noChangeArrowheads="1"/>
          </p:cNvSpPr>
          <p:nvPr/>
        </p:nvSpPr>
        <p:spPr bwMode="auto">
          <a:xfrm>
            <a:off x="3344863" y="9445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2" name="文本框 25"/>
          <p:cNvSpPr txBox="1">
            <a:spLocks noChangeArrowheads="1"/>
          </p:cNvSpPr>
          <p:nvPr/>
        </p:nvSpPr>
        <p:spPr bwMode="auto">
          <a:xfrm>
            <a:off x="2066925" y="51117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6243638" y="10414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4" name="文本框 25"/>
          <p:cNvSpPr txBox="1">
            <a:spLocks noChangeArrowheads="1"/>
          </p:cNvSpPr>
          <p:nvPr/>
        </p:nvSpPr>
        <p:spPr bwMode="auto">
          <a:xfrm>
            <a:off x="4965700" y="6080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4206875" y="26908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2928938" y="22574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7" name="文本框 25"/>
          <p:cNvSpPr txBox="1">
            <a:spLocks noChangeArrowheads="1"/>
          </p:cNvSpPr>
          <p:nvPr/>
        </p:nvSpPr>
        <p:spPr bwMode="auto">
          <a:xfrm>
            <a:off x="4827588" y="20240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8" name="文本框 25"/>
          <p:cNvSpPr txBox="1">
            <a:spLocks noChangeArrowheads="1"/>
          </p:cNvSpPr>
          <p:nvPr/>
        </p:nvSpPr>
        <p:spPr bwMode="auto">
          <a:xfrm>
            <a:off x="3549650" y="159067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7726363" y="21209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0" name="文本框 25"/>
          <p:cNvSpPr txBox="1">
            <a:spLocks noChangeArrowheads="1"/>
          </p:cNvSpPr>
          <p:nvPr/>
        </p:nvSpPr>
        <p:spPr bwMode="auto">
          <a:xfrm>
            <a:off x="6448425" y="16875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" name="文本框 25"/>
          <p:cNvSpPr txBox="1">
            <a:spLocks noChangeArrowheads="1"/>
          </p:cNvSpPr>
          <p:nvPr/>
        </p:nvSpPr>
        <p:spPr bwMode="auto">
          <a:xfrm>
            <a:off x="4206875" y="40894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2" name="文本框 25"/>
          <p:cNvSpPr txBox="1">
            <a:spLocks noChangeArrowheads="1"/>
          </p:cNvSpPr>
          <p:nvPr/>
        </p:nvSpPr>
        <p:spPr bwMode="auto">
          <a:xfrm>
            <a:off x="2928938" y="36560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3" name="文本框 25"/>
          <p:cNvSpPr txBox="1">
            <a:spLocks noChangeArrowheads="1"/>
          </p:cNvSpPr>
          <p:nvPr/>
        </p:nvSpPr>
        <p:spPr bwMode="auto">
          <a:xfrm>
            <a:off x="4827588" y="34226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7" name="文本框 25"/>
          <p:cNvSpPr txBox="1">
            <a:spLocks noChangeArrowheads="1"/>
          </p:cNvSpPr>
          <p:nvPr/>
        </p:nvSpPr>
        <p:spPr bwMode="auto">
          <a:xfrm>
            <a:off x="3549650" y="29892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7726363" y="35194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6448425" y="30861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3" name="文本框 25"/>
          <p:cNvSpPr txBox="1">
            <a:spLocks noChangeArrowheads="1"/>
          </p:cNvSpPr>
          <p:nvPr/>
        </p:nvSpPr>
        <p:spPr bwMode="auto">
          <a:xfrm>
            <a:off x="4516438" y="19605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4" name="文本框 25"/>
          <p:cNvSpPr txBox="1">
            <a:spLocks noChangeArrowheads="1"/>
          </p:cNvSpPr>
          <p:nvPr/>
        </p:nvSpPr>
        <p:spPr bwMode="auto">
          <a:xfrm>
            <a:off x="3238500" y="152717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5" name="文本框 25"/>
          <p:cNvSpPr txBox="1">
            <a:spLocks noChangeArrowheads="1"/>
          </p:cNvSpPr>
          <p:nvPr/>
        </p:nvSpPr>
        <p:spPr bwMode="auto">
          <a:xfrm>
            <a:off x="5137150" y="12938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6" name="文本框 25"/>
          <p:cNvSpPr txBox="1">
            <a:spLocks noChangeArrowheads="1"/>
          </p:cNvSpPr>
          <p:nvPr/>
        </p:nvSpPr>
        <p:spPr bwMode="auto">
          <a:xfrm>
            <a:off x="3859213" y="8604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8035925" y="13906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8" name="文本框 25"/>
          <p:cNvSpPr txBox="1">
            <a:spLocks noChangeArrowheads="1"/>
          </p:cNvSpPr>
          <p:nvPr/>
        </p:nvSpPr>
        <p:spPr bwMode="auto">
          <a:xfrm>
            <a:off x="6757988" y="9572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9" name="文本框 25"/>
          <p:cNvSpPr txBox="1">
            <a:spLocks noChangeArrowheads="1"/>
          </p:cNvSpPr>
          <p:nvPr/>
        </p:nvSpPr>
        <p:spPr bwMode="auto">
          <a:xfrm>
            <a:off x="1628775" y="149383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50" name="文本框 25"/>
          <p:cNvSpPr txBox="1">
            <a:spLocks noChangeArrowheads="1"/>
          </p:cNvSpPr>
          <p:nvPr/>
        </p:nvSpPr>
        <p:spPr bwMode="auto">
          <a:xfrm>
            <a:off x="350838" y="10604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51" name="文本框 25"/>
          <p:cNvSpPr txBox="1">
            <a:spLocks noChangeArrowheads="1"/>
          </p:cNvSpPr>
          <p:nvPr/>
        </p:nvSpPr>
        <p:spPr bwMode="auto">
          <a:xfrm>
            <a:off x="2249488" y="8270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52" name="文本框 25"/>
          <p:cNvSpPr txBox="1">
            <a:spLocks noChangeArrowheads="1"/>
          </p:cNvSpPr>
          <p:nvPr/>
        </p:nvSpPr>
        <p:spPr bwMode="auto">
          <a:xfrm>
            <a:off x="971550" y="39370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53" name="文本框 52"/>
          <p:cNvSpPr txBox="1">
            <a:spLocks noChangeArrowheads="1"/>
          </p:cNvSpPr>
          <p:nvPr/>
        </p:nvSpPr>
        <p:spPr bwMode="auto">
          <a:xfrm>
            <a:off x="5148263" y="923925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54" name="文本框 25"/>
          <p:cNvSpPr txBox="1">
            <a:spLocks noChangeArrowheads="1"/>
          </p:cNvSpPr>
          <p:nvPr/>
        </p:nvSpPr>
        <p:spPr bwMode="auto">
          <a:xfrm>
            <a:off x="3870325" y="49053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rgbClr val="EBEFD8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4" name="矩形 33"/>
          <p:cNvSpPr/>
          <p:nvPr/>
        </p:nvSpPr>
        <p:spPr>
          <a:xfrm>
            <a:off x="4038218" y="1378665"/>
            <a:ext cx="1961322" cy="10602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立方体 18"/>
          <p:cNvSpPr/>
          <p:nvPr/>
        </p:nvSpPr>
        <p:spPr>
          <a:xfrm>
            <a:off x="3687035" y="1374864"/>
            <a:ext cx="2325757" cy="1424609"/>
          </a:xfrm>
          <a:prstGeom prst="cub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>
            <a:off x="3700287" y="2441580"/>
            <a:ext cx="2299252" cy="351182"/>
          </a:xfrm>
          <a:custGeom>
            <a:avLst/>
            <a:gdLst>
              <a:gd name="connsiteX0" fmla="*/ 2299252 w 2299252"/>
              <a:gd name="connsiteY0" fmla="*/ 6626 h 351182"/>
              <a:gd name="connsiteX1" fmla="*/ 1954695 w 2299252"/>
              <a:gd name="connsiteY1" fmla="*/ 351182 h 351182"/>
              <a:gd name="connsiteX2" fmla="*/ 0 w 2299252"/>
              <a:gd name="connsiteY2" fmla="*/ 344556 h 351182"/>
              <a:gd name="connsiteX3" fmla="*/ 351182 w 2299252"/>
              <a:gd name="connsiteY3" fmla="*/ 0 h 351182"/>
              <a:gd name="connsiteX4" fmla="*/ 2299252 w 2299252"/>
              <a:gd name="connsiteY4" fmla="*/ 6626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9252" h="351182">
                <a:moveTo>
                  <a:pt x="2299252" y="6626"/>
                </a:moveTo>
                <a:lnTo>
                  <a:pt x="1954695" y="351182"/>
                </a:lnTo>
                <a:lnTo>
                  <a:pt x="0" y="344556"/>
                </a:lnTo>
                <a:lnTo>
                  <a:pt x="351182" y="0"/>
                </a:lnTo>
                <a:lnTo>
                  <a:pt x="2299252" y="66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4031592" y="2438931"/>
            <a:ext cx="1961322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任意多边形 39"/>
          <p:cNvSpPr/>
          <p:nvPr/>
        </p:nvSpPr>
        <p:spPr>
          <a:xfrm>
            <a:off x="3693661" y="1373582"/>
            <a:ext cx="364435" cy="1417982"/>
          </a:xfrm>
          <a:custGeom>
            <a:avLst/>
            <a:gdLst>
              <a:gd name="connsiteX0" fmla="*/ 0 w 364435"/>
              <a:gd name="connsiteY0" fmla="*/ 357808 h 1417982"/>
              <a:gd name="connsiteX1" fmla="*/ 351183 w 364435"/>
              <a:gd name="connsiteY1" fmla="*/ 0 h 1417982"/>
              <a:gd name="connsiteX2" fmla="*/ 364435 w 364435"/>
              <a:gd name="connsiteY2" fmla="*/ 1053548 h 1417982"/>
              <a:gd name="connsiteX3" fmla="*/ 6626 w 364435"/>
              <a:gd name="connsiteY3" fmla="*/ 1417982 h 1417982"/>
              <a:gd name="connsiteX4" fmla="*/ 0 w 364435"/>
              <a:gd name="connsiteY4" fmla="*/ 357808 h 141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35" h="1417982">
                <a:moveTo>
                  <a:pt x="0" y="357808"/>
                </a:moveTo>
                <a:lnTo>
                  <a:pt x="351183" y="0"/>
                </a:lnTo>
                <a:lnTo>
                  <a:pt x="364435" y="1053548"/>
                </a:lnTo>
                <a:lnTo>
                  <a:pt x="6626" y="1417982"/>
                </a:lnTo>
                <a:cubicBezTo>
                  <a:pt x="8835" y="1062382"/>
                  <a:pt x="11043" y="706782"/>
                  <a:pt x="0" y="357808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4044845" y="1398545"/>
            <a:ext cx="0" cy="1060266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3687035" y="2438931"/>
            <a:ext cx="357810" cy="360542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任意多边形 35"/>
          <p:cNvSpPr/>
          <p:nvPr/>
        </p:nvSpPr>
        <p:spPr>
          <a:xfrm>
            <a:off x="3700287" y="1373582"/>
            <a:ext cx="2299252" cy="351182"/>
          </a:xfrm>
          <a:custGeom>
            <a:avLst/>
            <a:gdLst>
              <a:gd name="connsiteX0" fmla="*/ 2299252 w 2299252"/>
              <a:gd name="connsiteY0" fmla="*/ 6626 h 351182"/>
              <a:gd name="connsiteX1" fmla="*/ 1954695 w 2299252"/>
              <a:gd name="connsiteY1" fmla="*/ 351182 h 351182"/>
              <a:gd name="connsiteX2" fmla="*/ 0 w 2299252"/>
              <a:gd name="connsiteY2" fmla="*/ 344556 h 351182"/>
              <a:gd name="connsiteX3" fmla="*/ 351182 w 2299252"/>
              <a:gd name="connsiteY3" fmla="*/ 0 h 351182"/>
              <a:gd name="connsiteX4" fmla="*/ 2299252 w 2299252"/>
              <a:gd name="connsiteY4" fmla="*/ 6626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9252" h="351182">
                <a:moveTo>
                  <a:pt x="2299252" y="6626"/>
                </a:moveTo>
                <a:lnTo>
                  <a:pt x="1954695" y="351182"/>
                </a:lnTo>
                <a:lnTo>
                  <a:pt x="0" y="344556"/>
                </a:lnTo>
                <a:lnTo>
                  <a:pt x="351182" y="0"/>
                </a:lnTo>
                <a:lnTo>
                  <a:pt x="2299252" y="662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/>
          <p:cNvCxnSpPr/>
          <p:nvPr/>
        </p:nvCxnSpPr>
        <p:spPr>
          <a:xfrm>
            <a:off x="5648357" y="1739207"/>
            <a:ext cx="0" cy="105355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任意多边形 38"/>
          <p:cNvSpPr/>
          <p:nvPr/>
        </p:nvSpPr>
        <p:spPr>
          <a:xfrm>
            <a:off x="5654982" y="1381406"/>
            <a:ext cx="364435" cy="1417982"/>
          </a:xfrm>
          <a:custGeom>
            <a:avLst/>
            <a:gdLst>
              <a:gd name="connsiteX0" fmla="*/ 0 w 364435"/>
              <a:gd name="connsiteY0" fmla="*/ 357808 h 1417982"/>
              <a:gd name="connsiteX1" fmla="*/ 351183 w 364435"/>
              <a:gd name="connsiteY1" fmla="*/ 0 h 1417982"/>
              <a:gd name="connsiteX2" fmla="*/ 364435 w 364435"/>
              <a:gd name="connsiteY2" fmla="*/ 1053548 h 1417982"/>
              <a:gd name="connsiteX3" fmla="*/ 6626 w 364435"/>
              <a:gd name="connsiteY3" fmla="*/ 1417982 h 1417982"/>
              <a:gd name="connsiteX4" fmla="*/ 0 w 364435"/>
              <a:gd name="connsiteY4" fmla="*/ 357808 h 141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35" h="1417982">
                <a:moveTo>
                  <a:pt x="0" y="357808"/>
                </a:moveTo>
                <a:lnTo>
                  <a:pt x="351183" y="0"/>
                </a:lnTo>
                <a:lnTo>
                  <a:pt x="364435" y="1053548"/>
                </a:lnTo>
                <a:lnTo>
                  <a:pt x="6626" y="1417982"/>
                </a:lnTo>
                <a:cubicBezTo>
                  <a:pt x="8835" y="1062382"/>
                  <a:pt x="11043" y="706782"/>
                  <a:pt x="0" y="357808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680410" y="2795365"/>
            <a:ext cx="1961322" cy="10602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388400" y="3111915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前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66911" y="1272235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上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567842" y="183433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4038218" y="1378665"/>
            <a:ext cx="1961322" cy="10602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>
            <a:off x="3700287" y="2441580"/>
            <a:ext cx="2299252" cy="351182"/>
          </a:xfrm>
          <a:custGeom>
            <a:avLst/>
            <a:gdLst>
              <a:gd name="connsiteX0" fmla="*/ 2299252 w 2299252"/>
              <a:gd name="connsiteY0" fmla="*/ 6626 h 351182"/>
              <a:gd name="connsiteX1" fmla="*/ 1954695 w 2299252"/>
              <a:gd name="connsiteY1" fmla="*/ 351182 h 351182"/>
              <a:gd name="connsiteX2" fmla="*/ 0 w 2299252"/>
              <a:gd name="connsiteY2" fmla="*/ 344556 h 351182"/>
              <a:gd name="connsiteX3" fmla="*/ 351182 w 2299252"/>
              <a:gd name="connsiteY3" fmla="*/ 0 h 351182"/>
              <a:gd name="connsiteX4" fmla="*/ 2299252 w 2299252"/>
              <a:gd name="connsiteY4" fmla="*/ 6626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9252" h="351182">
                <a:moveTo>
                  <a:pt x="2299252" y="6626"/>
                </a:moveTo>
                <a:lnTo>
                  <a:pt x="1954695" y="351182"/>
                </a:lnTo>
                <a:lnTo>
                  <a:pt x="0" y="344556"/>
                </a:lnTo>
                <a:lnTo>
                  <a:pt x="351182" y="0"/>
                </a:lnTo>
                <a:lnTo>
                  <a:pt x="2299252" y="66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4031592" y="2438931"/>
            <a:ext cx="1961322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任意多边形 39"/>
          <p:cNvSpPr/>
          <p:nvPr/>
        </p:nvSpPr>
        <p:spPr>
          <a:xfrm>
            <a:off x="3680410" y="1357746"/>
            <a:ext cx="364435" cy="1417982"/>
          </a:xfrm>
          <a:custGeom>
            <a:avLst/>
            <a:gdLst>
              <a:gd name="connsiteX0" fmla="*/ 0 w 364435"/>
              <a:gd name="connsiteY0" fmla="*/ 357808 h 1417982"/>
              <a:gd name="connsiteX1" fmla="*/ 351183 w 364435"/>
              <a:gd name="connsiteY1" fmla="*/ 0 h 1417982"/>
              <a:gd name="connsiteX2" fmla="*/ 364435 w 364435"/>
              <a:gd name="connsiteY2" fmla="*/ 1053548 h 1417982"/>
              <a:gd name="connsiteX3" fmla="*/ 6626 w 364435"/>
              <a:gd name="connsiteY3" fmla="*/ 1417982 h 1417982"/>
              <a:gd name="connsiteX4" fmla="*/ 0 w 364435"/>
              <a:gd name="connsiteY4" fmla="*/ 357808 h 141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35" h="1417982">
                <a:moveTo>
                  <a:pt x="0" y="357808"/>
                </a:moveTo>
                <a:lnTo>
                  <a:pt x="351183" y="0"/>
                </a:lnTo>
                <a:lnTo>
                  <a:pt x="364435" y="1053548"/>
                </a:lnTo>
                <a:lnTo>
                  <a:pt x="6626" y="1417982"/>
                </a:lnTo>
                <a:cubicBezTo>
                  <a:pt x="8835" y="1062382"/>
                  <a:pt x="11043" y="706782"/>
                  <a:pt x="0" y="357808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4044845" y="1398545"/>
            <a:ext cx="0" cy="1060266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3687035" y="2438931"/>
            <a:ext cx="357810" cy="360542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5648357" y="1739207"/>
            <a:ext cx="0" cy="105355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任意多边形 38"/>
          <p:cNvSpPr/>
          <p:nvPr/>
        </p:nvSpPr>
        <p:spPr>
          <a:xfrm>
            <a:off x="5654982" y="1381406"/>
            <a:ext cx="364435" cy="1417982"/>
          </a:xfrm>
          <a:custGeom>
            <a:avLst/>
            <a:gdLst>
              <a:gd name="connsiteX0" fmla="*/ 0 w 364435"/>
              <a:gd name="connsiteY0" fmla="*/ 357808 h 1417982"/>
              <a:gd name="connsiteX1" fmla="*/ 351183 w 364435"/>
              <a:gd name="connsiteY1" fmla="*/ 0 h 1417982"/>
              <a:gd name="connsiteX2" fmla="*/ 364435 w 364435"/>
              <a:gd name="connsiteY2" fmla="*/ 1053548 h 1417982"/>
              <a:gd name="connsiteX3" fmla="*/ 6626 w 364435"/>
              <a:gd name="connsiteY3" fmla="*/ 1417982 h 1417982"/>
              <a:gd name="connsiteX4" fmla="*/ 0 w 364435"/>
              <a:gd name="connsiteY4" fmla="*/ 357808 h 141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35" h="1417982">
                <a:moveTo>
                  <a:pt x="0" y="357808"/>
                </a:moveTo>
                <a:lnTo>
                  <a:pt x="351183" y="0"/>
                </a:lnTo>
                <a:lnTo>
                  <a:pt x="364435" y="1053548"/>
                </a:lnTo>
                <a:lnTo>
                  <a:pt x="6626" y="1417982"/>
                </a:lnTo>
                <a:cubicBezTo>
                  <a:pt x="8835" y="1062382"/>
                  <a:pt x="11043" y="706782"/>
                  <a:pt x="0" y="357808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680410" y="2795365"/>
            <a:ext cx="1961322" cy="10602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388400" y="3111915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前</a:t>
            </a:r>
          </a:p>
        </p:txBody>
      </p:sp>
      <p:sp>
        <p:nvSpPr>
          <p:cNvPr id="14" name="矩形 13"/>
          <p:cNvSpPr/>
          <p:nvPr/>
        </p:nvSpPr>
        <p:spPr>
          <a:xfrm>
            <a:off x="4031592" y="425922"/>
            <a:ext cx="1961322" cy="95151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75215" y="605685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4038218" y="1378665"/>
            <a:ext cx="1961322" cy="10602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>
            <a:off x="3700287" y="2441580"/>
            <a:ext cx="2299252" cy="351182"/>
          </a:xfrm>
          <a:custGeom>
            <a:avLst/>
            <a:gdLst>
              <a:gd name="connsiteX0" fmla="*/ 2299252 w 2299252"/>
              <a:gd name="connsiteY0" fmla="*/ 6626 h 351182"/>
              <a:gd name="connsiteX1" fmla="*/ 1954695 w 2299252"/>
              <a:gd name="connsiteY1" fmla="*/ 351182 h 351182"/>
              <a:gd name="connsiteX2" fmla="*/ 0 w 2299252"/>
              <a:gd name="connsiteY2" fmla="*/ 344556 h 351182"/>
              <a:gd name="connsiteX3" fmla="*/ 351182 w 2299252"/>
              <a:gd name="connsiteY3" fmla="*/ 0 h 351182"/>
              <a:gd name="connsiteX4" fmla="*/ 2299252 w 2299252"/>
              <a:gd name="connsiteY4" fmla="*/ 6626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9252" h="351182">
                <a:moveTo>
                  <a:pt x="2299252" y="6626"/>
                </a:moveTo>
                <a:lnTo>
                  <a:pt x="1954695" y="351182"/>
                </a:lnTo>
                <a:lnTo>
                  <a:pt x="0" y="344556"/>
                </a:lnTo>
                <a:lnTo>
                  <a:pt x="351182" y="0"/>
                </a:lnTo>
                <a:lnTo>
                  <a:pt x="2299252" y="66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4031592" y="2438931"/>
            <a:ext cx="1961322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044845" y="1398545"/>
            <a:ext cx="0" cy="1060266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3687035" y="2438931"/>
            <a:ext cx="357810" cy="360542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5648357" y="1739207"/>
            <a:ext cx="0" cy="105355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任意多边形 38"/>
          <p:cNvSpPr/>
          <p:nvPr/>
        </p:nvSpPr>
        <p:spPr>
          <a:xfrm>
            <a:off x="5654982" y="1381406"/>
            <a:ext cx="364435" cy="1417982"/>
          </a:xfrm>
          <a:custGeom>
            <a:avLst/>
            <a:gdLst>
              <a:gd name="connsiteX0" fmla="*/ 0 w 364435"/>
              <a:gd name="connsiteY0" fmla="*/ 357808 h 1417982"/>
              <a:gd name="connsiteX1" fmla="*/ 351183 w 364435"/>
              <a:gd name="connsiteY1" fmla="*/ 0 h 1417982"/>
              <a:gd name="connsiteX2" fmla="*/ 364435 w 364435"/>
              <a:gd name="connsiteY2" fmla="*/ 1053548 h 1417982"/>
              <a:gd name="connsiteX3" fmla="*/ 6626 w 364435"/>
              <a:gd name="connsiteY3" fmla="*/ 1417982 h 1417982"/>
              <a:gd name="connsiteX4" fmla="*/ 0 w 364435"/>
              <a:gd name="connsiteY4" fmla="*/ 357808 h 141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35" h="1417982">
                <a:moveTo>
                  <a:pt x="0" y="357808"/>
                </a:moveTo>
                <a:lnTo>
                  <a:pt x="351183" y="0"/>
                </a:lnTo>
                <a:lnTo>
                  <a:pt x="364435" y="1053548"/>
                </a:lnTo>
                <a:lnTo>
                  <a:pt x="6626" y="1417982"/>
                </a:lnTo>
                <a:cubicBezTo>
                  <a:pt x="8835" y="1062382"/>
                  <a:pt x="11043" y="706782"/>
                  <a:pt x="0" y="357808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680410" y="2795365"/>
            <a:ext cx="1961322" cy="10602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388400" y="3111915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前</a:t>
            </a:r>
          </a:p>
        </p:txBody>
      </p:sp>
      <p:sp>
        <p:nvSpPr>
          <p:cNvPr id="14" name="矩形 13"/>
          <p:cNvSpPr/>
          <p:nvPr/>
        </p:nvSpPr>
        <p:spPr>
          <a:xfrm>
            <a:off x="4031592" y="425922"/>
            <a:ext cx="1961322" cy="95151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75215" y="605685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上</a:t>
            </a:r>
          </a:p>
        </p:txBody>
      </p:sp>
      <p:sp>
        <p:nvSpPr>
          <p:cNvPr id="18" name="矩形 17"/>
          <p:cNvSpPr/>
          <p:nvPr/>
        </p:nvSpPr>
        <p:spPr>
          <a:xfrm>
            <a:off x="3012707" y="1398545"/>
            <a:ext cx="1025511" cy="1025511"/>
          </a:xfrm>
          <a:prstGeom prst="rect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252792" y="1639227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1977</Words>
  <Application>Microsoft Office PowerPoint</Application>
  <PresentationFormat>全屏显示(16:9)</PresentationFormat>
  <Paragraphs>501</Paragraphs>
  <Slides>36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1" baseType="lpstr">
      <vt:lpstr>等线</vt:lpstr>
      <vt:lpstr>等线 Light</vt:lpstr>
      <vt:lpstr>黑体</vt:lpstr>
      <vt:lpstr>华文彩云</vt:lpstr>
      <vt:lpstr>楷体_GB2312</vt:lpstr>
      <vt:lpstr>隶书</vt:lpstr>
      <vt:lpstr>宋体</vt:lpstr>
      <vt:lpstr>幼圆</vt:lpstr>
      <vt:lpstr>Arial</vt:lpstr>
      <vt:lpstr>Calibri</vt:lpstr>
      <vt:lpstr>Calibri Light</vt:lpstr>
      <vt:lpstr>Times New Roman</vt:lpstr>
      <vt:lpstr>Office 主题</vt:lpstr>
      <vt:lpstr>自定义设计方案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长方体和正方体的表面积第1课时第2课时</dc:title>
  <dc:creator>111</dc:creator>
  <cp:lastModifiedBy>User</cp:lastModifiedBy>
  <cp:revision>89</cp:revision>
  <dcterms:created xsi:type="dcterms:W3CDTF">2017-09-12T00:51:00Z</dcterms:created>
  <dcterms:modified xsi:type="dcterms:W3CDTF">2019-06-04T08:50:34Z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2052-10.1.0.5457</vt:lpwstr>
  </property>
</Properties>
</file>