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311" r:id="rId3"/>
    <p:sldId id="301" r:id="rId4"/>
    <p:sldId id="302" r:id="rId5"/>
    <p:sldId id="324" r:id="rId6"/>
    <p:sldId id="330" r:id="rId7"/>
    <p:sldId id="327" r:id="rId8"/>
    <p:sldId id="331" r:id="rId9"/>
    <p:sldId id="320" r:id="rId10"/>
    <p:sldId id="335" r:id="rId11"/>
    <p:sldId id="333" r:id="rId12"/>
  </p:sldIdLst>
  <p:sldSz cx="9144000" cy="6858000" type="screen4x3"/>
  <p:notesSz cx="6797675" cy="9872663"/>
  <p:defaultTextStyle>
    <a:defPPr>
      <a:defRPr lang="zh-CN"/>
    </a:defPPr>
    <a:lvl1pPr algn="l" rtl="0" fontAlgn="base">
      <a:lnSpc>
        <a:spcPct val="120000"/>
      </a:lnSpc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algn="l" rtl="0" fontAlgn="base">
      <a:lnSpc>
        <a:spcPct val="120000"/>
      </a:lnSpc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algn="l" rtl="0" fontAlgn="base">
      <a:lnSpc>
        <a:spcPct val="120000"/>
      </a:lnSpc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algn="l" rtl="0" fontAlgn="base">
      <a:lnSpc>
        <a:spcPct val="120000"/>
      </a:lnSpc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algn="l" rtl="0" fontAlgn="base">
      <a:lnSpc>
        <a:spcPct val="120000"/>
      </a:lnSpc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FF"/>
    <a:srgbClr val="FF99CC"/>
    <a:srgbClr val="FF00FF"/>
    <a:srgbClr val="CCECFF"/>
    <a:srgbClr val="FFFFCC"/>
    <a:srgbClr val="FF0000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1" autoAdjust="0"/>
    <p:restoredTop sz="94286" autoAdjust="0"/>
  </p:normalViewPr>
  <p:slideViewPr>
    <p:cSldViewPr>
      <p:cViewPr varScale="1">
        <p:scale>
          <a:sx n="89" d="100"/>
          <a:sy n="89" d="100"/>
        </p:scale>
        <p:origin x="-1278" y="-9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A040C84-641D-47D9-8ACC-41F7A86C41B6}" type="datetime1">
              <a:rPr lang="zh-CN" altLang="en-US"/>
              <a:pPr>
                <a:defRPr/>
              </a:pPr>
              <a:t>2019/4/11 Thursday</a:t>
            </a:fld>
            <a:endParaRPr lang="en-US" altLang="zh-CN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08E834C-5A04-4FC8-8AC5-FBBD2E88C9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621836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_GB2312" pitchFamily="49" charset="-122"/>
                <a:ea typeface="楷体_GB2312" pitchFamily="49" charset="-122"/>
              </a:defRPr>
            </a:lvl1pPr>
          </a:lstStyle>
          <a:p>
            <a:pPr>
              <a:defRPr/>
            </a:pPr>
            <a:fld id="{2ADAFCC2-D752-4638-8EC3-7B45E02B5823}" type="datetime1">
              <a:rPr lang="zh-CN" altLang="en-US"/>
              <a:pPr>
                <a:defRPr/>
              </a:pPr>
              <a:t>2019/4/11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_GB2312" pitchFamily="49" charset="-122"/>
                <a:ea typeface="楷体_GB2312" pitchFamily="49" charset="-122"/>
              </a:defRPr>
            </a:lvl1pPr>
          </a:lstStyle>
          <a:p>
            <a:pPr>
              <a:defRPr/>
            </a:pPr>
            <a:fld id="{7359D8E2-A8EB-4333-9BDF-4C99A1431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63832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7" name="页脚占位符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 smtClean="0"/>
          </a:p>
        </p:txBody>
      </p:sp>
      <p:sp>
        <p:nvSpPr>
          <p:cNvPr id="4198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charset="0"/>
          <a:ea typeface="楷体_GB2312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charset="0"/>
          <a:ea typeface="楷体_GB2312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charset="0"/>
          <a:ea typeface="楷体_GB2312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charset="0"/>
          <a:ea typeface="楷体_GB2312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158875" y="2238375"/>
            <a:ext cx="68421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zh-CN" sz="5400" b="0" dirty="0"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endParaRPr lang="en-US" altLang="zh-CN" sz="3200" dirty="0">
              <a:latin typeface="+mn-ea"/>
              <a:ea typeface="+mn-ea"/>
            </a:endParaRPr>
          </a:p>
        </p:txBody>
      </p:sp>
      <p:sp>
        <p:nvSpPr>
          <p:cNvPr id="26628" name="Rectangle 7"/>
          <p:cNvSpPr txBox="1">
            <a:spLocks noChangeArrowheads="1"/>
          </p:cNvSpPr>
          <p:nvPr/>
        </p:nvSpPr>
        <p:spPr bwMode="auto">
          <a:xfrm>
            <a:off x="500034" y="2214554"/>
            <a:ext cx="8001056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CN" altLang="en-US" sz="4800" b="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5000" dirty="0" smtClean="0">
                <a:solidFill>
                  <a:srgbClr val="0066FF"/>
                </a:solidFill>
                <a:latin typeface="楷体" pitchFamily="49" charset="-122"/>
                <a:ea typeface="楷体" pitchFamily="49" charset="-122"/>
              </a:rPr>
              <a:t>两</a:t>
            </a:r>
            <a:r>
              <a:rPr lang="zh-CN" altLang="en-US" sz="5000" dirty="0">
                <a:solidFill>
                  <a:srgbClr val="0066FF"/>
                </a:solidFill>
                <a:latin typeface="楷体" pitchFamily="49" charset="-122"/>
                <a:ea typeface="楷体" pitchFamily="49" charset="-122"/>
              </a:rPr>
              <a:t>位数乘两位</a:t>
            </a:r>
            <a:r>
              <a:rPr lang="zh-CN" altLang="en-US" sz="5000" dirty="0" smtClean="0">
                <a:solidFill>
                  <a:srgbClr val="0066FF"/>
                </a:solidFill>
                <a:latin typeface="楷体" pitchFamily="49" charset="-122"/>
                <a:ea typeface="楷体" pitchFamily="49" charset="-122"/>
              </a:rPr>
              <a:t>数笔算乘法</a:t>
            </a:r>
            <a:endParaRPr lang="en-US" altLang="zh-CN" sz="5000" dirty="0" smtClean="0">
              <a:solidFill>
                <a:srgbClr val="0066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ct val="100000"/>
              </a:lnSpc>
            </a:pPr>
            <a:endParaRPr lang="en-US" altLang="zh-CN" sz="4400" b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350987" y="4365104"/>
            <a:ext cx="6457900" cy="14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河池市罗城仫佬族自治县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   第二小学：吴佩霞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78579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人教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版小学数学三年级下册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8478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本节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课你有什么收获呢？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8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64607" y="2000240"/>
            <a:ext cx="4525472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楷体" pitchFamily="49" charset="-122"/>
                <a:ea typeface="楷体" pitchFamily="49" charset="-122"/>
              </a:rPr>
              <a:t>谢  谢</a:t>
            </a:r>
            <a:endParaRPr lang="zh-CN" altLang="en-US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4"/>
          <p:cNvSpPr>
            <a:spLocks noGrp="1"/>
          </p:cNvSpPr>
          <p:nvPr>
            <p:ph type="ftr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>
                <a:solidFill>
                  <a:srgbClr val="FFFFFF"/>
                </a:solidFill>
              </a:rPr>
              <a:t>绿色圃中小学教育网http://www.lspjy.com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286494" y="4929244"/>
            <a:ext cx="3643338" cy="1598611"/>
            <a:chOff x="2985" y="1336"/>
            <a:chExt cx="2495" cy="1142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grpSpPr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2985" y="1336"/>
              <a:ext cx="2495" cy="1142"/>
            </a:xfrm>
            <a:custGeom>
              <a:avLst/>
              <a:gdLst>
                <a:gd name="T0" fmla="*/ 0 w 2077"/>
                <a:gd name="T1" fmla="*/ 708 h 972"/>
                <a:gd name="T2" fmla="*/ 36 w 2077"/>
                <a:gd name="T3" fmla="*/ 432 h 972"/>
                <a:gd name="T4" fmla="*/ 48 w 2077"/>
                <a:gd name="T5" fmla="*/ 384 h 972"/>
                <a:gd name="T6" fmla="*/ 84 w 2077"/>
                <a:gd name="T7" fmla="*/ 360 h 972"/>
                <a:gd name="T8" fmla="*/ 240 w 2077"/>
                <a:gd name="T9" fmla="*/ 264 h 972"/>
                <a:gd name="T10" fmla="*/ 420 w 2077"/>
                <a:gd name="T11" fmla="*/ 96 h 972"/>
                <a:gd name="T12" fmla="*/ 552 w 2077"/>
                <a:gd name="T13" fmla="*/ 60 h 972"/>
                <a:gd name="T14" fmla="*/ 708 w 2077"/>
                <a:gd name="T15" fmla="*/ 0 h 972"/>
                <a:gd name="T16" fmla="*/ 1428 w 2077"/>
                <a:gd name="T17" fmla="*/ 36 h 972"/>
                <a:gd name="T18" fmla="*/ 1464 w 2077"/>
                <a:gd name="T19" fmla="*/ 60 h 972"/>
                <a:gd name="T20" fmla="*/ 1536 w 2077"/>
                <a:gd name="T21" fmla="*/ 84 h 972"/>
                <a:gd name="T22" fmla="*/ 1872 w 2077"/>
                <a:gd name="T23" fmla="*/ 156 h 972"/>
                <a:gd name="T24" fmla="*/ 1908 w 2077"/>
                <a:gd name="T25" fmla="*/ 192 h 972"/>
                <a:gd name="T26" fmla="*/ 1956 w 2077"/>
                <a:gd name="T27" fmla="*/ 264 h 972"/>
                <a:gd name="T28" fmla="*/ 2004 w 2077"/>
                <a:gd name="T29" fmla="*/ 396 h 972"/>
                <a:gd name="T30" fmla="*/ 2040 w 2077"/>
                <a:gd name="T31" fmla="*/ 636 h 972"/>
                <a:gd name="T32" fmla="*/ 2064 w 2077"/>
                <a:gd name="T33" fmla="*/ 708 h 972"/>
                <a:gd name="T34" fmla="*/ 2052 w 2077"/>
                <a:gd name="T35" fmla="*/ 912 h 972"/>
                <a:gd name="T36" fmla="*/ 1980 w 2077"/>
                <a:gd name="T37" fmla="*/ 924 h 972"/>
                <a:gd name="T38" fmla="*/ 1824 w 2077"/>
                <a:gd name="T39" fmla="*/ 972 h 972"/>
                <a:gd name="T40" fmla="*/ 1584 w 2077"/>
                <a:gd name="T41" fmla="*/ 960 h 972"/>
                <a:gd name="T42" fmla="*/ 1260 w 2077"/>
                <a:gd name="T43" fmla="*/ 864 h 972"/>
                <a:gd name="T44" fmla="*/ 372 w 2077"/>
                <a:gd name="T45" fmla="*/ 852 h 972"/>
                <a:gd name="T46" fmla="*/ 240 w 2077"/>
                <a:gd name="T47" fmla="*/ 816 h 972"/>
                <a:gd name="T48" fmla="*/ 144 w 2077"/>
                <a:gd name="T49" fmla="*/ 792 h 972"/>
                <a:gd name="T50" fmla="*/ 72 w 2077"/>
                <a:gd name="T51" fmla="*/ 756 h 972"/>
                <a:gd name="T52" fmla="*/ 0 w 2077"/>
                <a:gd name="T53" fmla="*/ 708 h 9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77"/>
                <a:gd name="T82" fmla="*/ 0 h 972"/>
                <a:gd name="T83" fmla="*/ 2077 w 2077"/>
                <a:gd name="T84" fmla="*/ 972 h 9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77" h="972">
                  <a:moveTo>
                    <a:pt x="0" y="708"/>
                  </a:moveTo>
                  <a:cubicBezTo>
                    <a:pt x="11" y="616"/>
                    <a:pt x="11" y="521"/>
                    <a:pt x="36" y="432"/>
                  </a:cubicBezTo>
                  <a:cubicBezTo>
                    <a:pt x="41" y="416"/>
                    <a:pt x="39" y="398"/>
                    <a:pt x="48" y="384"/>
                  </a:cubicBezTo>
                  <a:cubicBezTo>
                    <a:pt x="56" y="372"/>
                    <a:pt x="72" y="368"/>
                    <a:pt x="84" y="360"/>
                  </a:cubicBezTo>
                  <a:cubicBezTo>
                    <a:pt x="136" y="323"/>
                    <a:pt x="188" y="299"/>
                    <a:pt x="240" y="264"/>
                  </a:cubicBezTo>
                  <a:cubicBezTo>
                    <a:pt x="270" y="173"/>
                    <a:pt x="340" y="136"/>
                    <a:pt x="420" y="96"/>
                  </a:cubicBezTo>
                  <a:cubicBezTo>
                    <a:pt x="461" y="76"/>
                    <a:pt x="552" y="60"/>
                    <a:pt x="552" y="60"/>
                  </a:cubicBezTo>
                  <a:cubicBezTo>
                    <a:pt x="601" y="27"/>
                    <a:pt x="652" y="19"/>
                    <a:pt x="708" y="0"/>
                  </a:cubicBezTo>
                  <a:cubicBezTo>
                    <a:pt x="945" y="7"/>
                    <a:pt x="1192" y="2"/>
                    <a:pt x="1428" y="36"/>
                  </a:cubicBezTo>
                  <a:cubicBezTo>
                    <a:pt x="1440" y="44"/>
                    <a:pt x="1451" y="54"/>
                    <a:pt x="1464" y="60"/>
                  </a:cubicBezTo>
                  <a:cubicBezTo>
                    <a:pt x="1487" y="70"/>
                    <a:pt x="1536" y="84"/>
                    <a:pt x="1536" y="84"/>
                  </a:cubicBezTo>
                  <a:cubicBezTo>
                    <a:pt x="1637" y="159"/>
                    <a:pt x="1758" y="110"/>
                    <a:pt x="1872" y="156"/>
                  </a:cubicBezTo>
                  <a:cubicBezTo>
                    <a:pt x="1884" y="168"/>
                    <a:pt x="1898" y="179"/>
                    <a:pt x="1908" y="192"/>
                  </a:cubicBezTo>
                  <a:cubicBezTo>
                    <a:pt x="1926" y="215"/>
                    <a:pt x="1956" y="264"/>
                    <a:pt x="1956" y="264"/>
                  </a:cubicBezTo>
                  <a:cubicBezTo>
                    <a:pt x="1983" y="374"/>
                    <a:pt x="1962" y="333"/>
                    <a:pt x="2004" y="396"/>
                  </a:cubicBezTo>
                  <a:cubicBezTo>
                    <a:pt x="2018" y="589"/>
                    <a:pt x="1998" y="511"/>
                    <a:pt x="2040" y="636"/>
                  </a:cubicBezTo>
                  <a:cubicBezTo>
                    <a:pt x="2048" y="660"/>
                    <a:pt x="2064" y="708"/>
                    <a:pt x="2064" y="708"/>
                  </a:cubicBezTo>
                  <a:cubicBezTo>
                    <a:pt x="2060" y="776"/>
                    <a:pt x="2077" y="849"/>
                    <a:pt x="2052" y="912"/>
                  </a:cubicBezTo>
                  <a:cubicBezTo>
                    <a:pt x="2043" y="935"/>
                    <a:pt x="2004" y="918"/>
                    <a:pt x="1980" y="924"/>
                  </a:cubicBezTo>
                  <a:cubicBezTo>
                    <a:pt x="1927" y="937"/>
                    <a:pt x="1877" y="959"/>
                    <a:pt x="1824" y="972"/>
                  </a:cubicBezTo>
                  <a:cubicBezTo>
                    <a:pt x="1744" y="968"/>
                    <a:pt x="1664" y="967"/>
                    <a:pt x="1584" y="960"/>
                  </a:cubicBezTo>
                  <a:cubicBezTo>
                    <a:pt x="1474" y="950"/>
                    <a:pt x="1369" y="867"/>
                    <a:pt x="1260" y="864"/>
                  </a:cubicBezTo>
                  <a:cubicBezTo>
                    <a:pt x="964" y="856"/>
                    <a:pt x="668" y="856"/>
                    <a:pt x="372" y="852"/>
                  </a:cubicBezTo>
                  <a:cubicBezTo>
                    <a:pt x="328" y="841"/>
                    <a:pt x="285" y="826"/>
                    <a:pt x="240" y="816"/>
                  </a:cubicBezTo>
                  <a:cubicBezTo>
                    <a:pt x="215" y="811"/>
                    <a:pt x="170" y="805"/>
                    <a:pt x="144" y="792"/>
                  </a:cubicBezTo>
                  <a:cubicBezTo>
                    <a:pt x="51" y="745"/>
                    <a:pt x="162" y="786"/>
                    <a:pt x="72" y="756"/>
                  </a:cubicBezTo>
                  <a:cubicBezTo>
                    <a:pt x="70" y="754"/>
                    <a:pt x="0" y="667"/>
                    <a:pt x="0" y="708"/>
                  </a:cubicBezTo>
                  <a:close/>
                </a:path>
              </a:pathLst>
            </a:custGeom>
            <a:grpFill/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34" name="Text Box 5"/>
            <p:cNvSpPr txBox="1">
              <a:spLocks noChangeArrowheads="1"/>
            </p:cNvSpPr>
            <p:nvPr/>
          </p:nvSpPr>
          <p:spPr bwMode="auto">
            <a:xfrm>
              <a:off x="3032" y="1791"/>
              <a:ext cx="1396" cy="40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zh-CN" sz="3600" dirty="0">
                  <a:latin typeface="Comic Sans MS" pitchFamily="66" charset="0"/>
                </a:rPr>
                <a:t>15</a:t>
              </a:r>
              <a:r>
                <a:rPr lang="en-US" altLang="en-US" sz="3600" dirty="0"/>
                <a:t>×</a:t>
              </a:r>
              <a:r>
                <a:rPr lang="en-US" altLang="zh-CN" sz="3600" dirty="0">
                  <a:latin typeface="Comic Sans MS" pitchFamily="66" charset="0"/>
                </a:rPr>
                <a:t>10</a:t>
              </a:r>
              <a:r>
                <a:rPr lang="zh-CN" altLang="en-US" sz="3600" dirty="0">
                  <a:latin typeface="Comic Sans MS" pitchFamily="66" charset="0"/>
                </a:rPr>
                <a:t>＝</a:t>
              </a:r>
            </a:p>
          </p:txBody>
        </p:sp>
      </p:grp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429500" y="5572125"/>
            <a:ext cx="1028700" cy="70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Comic Sans MS" pitchFamily="66" charset="0"/>
              </a:rPr>
              <a:t>150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286248" y="2285992"/>
            <a:ext cx="3960812" cy="1428760"/>
            <a:chOff x="1202" y="2336"/>
            <a:chExt cx="2540" cy="931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grpSpPr>
        <p:sp>
          <p:nvSpPr>
            <p:cNvPr id="9231" name="Freeform 10"/>
            <p:cNvSpPr>
              <a:spLocks/>
            </p:cNvSpPr>
            <p:nvPr/>
          </p:nvSpPr>
          <p:spPr bwMode="auto">
            <a:xfrm>
              <a:off x="1202" y="2336"/>
              <a:ext cx="2540" cy="931"/>
            </a:xfrm>
            <a:custGeom>
              <a:avLst/>
              <a:gdLst>
                <a:gd name="T0" fmla="*/ 24 w 2352"/>
                <a:gd name="T1" fmla="*/ 816 h 1055"/>
                <a:gd name="T2" fmla="*/ 204 w 2352"/>
                <a:gd name="T3" fmla="*/ 348 h 1055"/>
                <a:gd name="T4" fmla="*/ 276 w 2352"/>
                <a:gd name="T5" fmla="*/ 264 h 1055"/>
                <a:gd name="T6" fmla="*/ 324 w 2352"/>
                <a:gd name="T7" fmla="*/ 192 h 1055"/>
                <a:gd name="T8" fmla="*/ 348 w 2352"/>
                <a:gd name="T9" fmla="*/ 156 h 1055"/>
                <a:gd name="T10" fmla="*/ 648 w 2352"/>
                <a:gd name="T11" fmla="*/ 72 h 1055"/>
                <a:gd name="T12" fmla="*/ 960 w 2352"/>
                <a:gd name="T13" fmla="*/ 0 h 1055"/>
                <a:gd name="T14" fmla="*/ 1656 w 2352"/>
                <a:gd name="T15" fmla="*/ 12 h 1055"/>
                <a:gd name="T16" fmla="*/ 1872 w 2352"/>
                <a:gd name="T17" fmla="*/ 36 h 1055"/>
                <a:gd name="T18" fmla="*/ 1992 w 2352"/>
                <a:gd name="T19" fmla="*/ 96 h 1055"/>
                <a:gd name="T20" fmla="*/ 2124 w 2352"/>
                <a:gd name="T21" fmla="*/ 204 h 1055"/>
                <a:gd name="T22" fmla="*/ 2304 w 2352"/>
                <a:gd name="T23" fmla="*/ 288 h 1055"/>
                <a:gd name="T24" fmla="*/ 2352 w 2352"/>
                <a:gd name="T25" fmla="*/ 468 h 1055"/>
                <a:gd name="T26" fmla="*/ 2340 w 2352"/>
                <a:gd name="T27" fmla="*/ 828 h 1055"/>
                <a:gd name="T28" fmla="*/ 2316 w 2352"/>
                <a:gd name="T29" fmla="*/ 864 h 1055"/>
                <a:gd name="T30" fmla="*/ 2304 w 2352"/>
                <a:gd name="T31" fmla="*/ 900 h 1055"/>
                <a:gd name="T32" fmla="*/ 2112 w 2352"/>
                <a:gd name="T33" fmla="*/ 912 h 1055"/>
                <a:gd name="T34" fmla="*/ 1104 w 2352"/>
                <a:gd name="T35" fmla="*/ 1020 h 1055"/>
                <a:gd name="T36" fmla="*/ 468 w 2352"/>
                <a:gd name="T37" fmla="*/ 984 h 1055"/>
                <a:gd name="T38" fmla="*/ 72 w 2352"/>
                <a:gd name="T39" fmla="*/ 936 h 1055"/>
                <a:gd name="T40" fmla="*/ 24 w 2352"/>
                <a:gd name="T41" fmla="*/ 816 h 10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2"/>
                <a:gd name="T64" fmla="*/ 0 h 1055"/>
                <a:gd name="T65" fmla="*/ 2352 w 2352"/>
                <a:gd name="T66" fmla="*/ 1055 h 10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2" h="1055">
                  <a:moveTo>
                    <a:pt x="24" y="816"/>
                  </a:moveTo>
                  <a:cubicBezTo>
                    <a:pt x="42" y="640"/>
                    <a:pt x="44" y="455"/>
                    <a:pt x="204" y="348"/>
                  </a:cubicBezTo>
                  <a:cubicBezTo>
                    <a:pt x="238" y="297"/>
                    <a:pt x="218" y="283"/>
                    <a:pt x="276" y="264"/>
                  </a:cubicBezTo>
                  <a:cubicBezTo>
                    <a:pt x="292" y="240"/>
                    <a:pt x="308" y="216"/>
                    <a:pt x="324" y="192"/>
                  </a:cubicBezTo>
                  <a:cubicBezTo>
                    <a:pt x="332" y="180"/>
                    <a:pt x="334" y="161"/>
                    <a:pt x="348" y="156"/>
                  </a:cubicBezTo>
                  <a:cubicBezTo>
                    <a:pt x="447" y="123"/>
                    <a:pt x="547" y="95"/>
                    <a:pt x="648" y="72"/>
                  </a:cubicBezTo>
                  <a:cubicBezTo>
                    <a:pt x="752" y="48"/>
                    <a:pt x="858" y="34"/>
                    <a:pt x="960" y="0"/>
                  </a:cubicBezTo>
                  <a:cubicBezTo>
                    <a:pt x="1192" y="4"/>
                    <a:pt x="1424" y="3"/>
                    <a:pt x="1656" y="12"/>
                  </a:cubicBezTo>
                  <a:cubicBezTo>
                    <a:pt x="1728" y="15"/>
                    <a:pt x="1872" y="36"/>
                    <a:pt x="1872" y="36"/>
                  </a:cubicBezTo>
                  <a:cubicBezTo>
                    <a:pt x="1911" y="62"/>
                    <a:pt x="1948" y="81"/>
                    <a:pt x="1992" y="96"/>
                  </a:cubicBezTo>
                  <a:cubicBezTo>
                    <a:pt x="2039" y="143"/>
                    <a:pt x="2059" y="182"/>
                    <a:pt x="2124" y="204"/>
                  </a:cubicBezTo>
                  <a:cubicBezTo>
                    <a:pt x="2183" y="248"/>
                    <a:pt x="2234" y="270"/>
                    <a:pt x="2304" y="288"/>
                  </a:cubicBezTo>
                  <a:cubicBezTo>
                    <a:pt x="2326" y="354"/>
                    <a:pt x="2341" y="401"/>
                    <a:pt x="2352" y="468"/>
                  </a:cubicBezTo>
                  <a:cubicBezTo>
                    <a:pt x="2348" y="588"/>
                    <a:pt x="2351" y="708"/>
                    <a:pt x="2340" y="828"/>
                  </a:cubicBezTo>
                  <a:cubicBezTo>
                    <a:pt x="2339" y="842"/>
                    <a:pt x="2322" y="851"/>
                    <a:pt x="2316" y="864"/>
                  </a:cubicBezTo>
                  <a:cubicBezTo>
                    <a:pt x="2310" y="875"/>
                    <a:pt x="2316" y="897"/>
                    <a:pt x="2304" y="900"/>
                  </a:cubicBezTo>
                  <a:cubicBezTo>
                    <a:pt x="2242" y="915"/>
                    <a:pt x="2176" y="908"/>
                    <a:pt x="2112" y="912"/>
                  </a:cubicBezTo>
                  <a:cubicBezTo>
                    <a:pt x="1790" y="1019"/>
                    <a:pt x="1439" y="1008"/>
                    <a:pt x="1104" y="1020"/>
                  </a:cubicBezTo>
                  <a:cubicBezTo>
                    <a:pt x="825" y="1014"/>
                    <a:pt x="680" y="1055"/>
                    <a:pt x="468" y="984"/>
                  </a:cubicBezTo>
                  <a:cubicBezTo>
                    <a:pt x="336" y="852"/>
                    <a:pt x="531" y="1030"/>
                    <a:pt x="72" y="936"/>
                  </a:cubicBezTo>
                  <a:cubicBezTo>
                    <a:pt x="49" y="931"/>
                    <a:pt x="0" y="840"/>
                    <a:pt x="24" y="816"/>
                  </a:cubicBezTo>
                  <a:close/>
                </a:path>
              </a:pathLst>
            </a:custGeom>
            <a:grpFill/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32" name="Text Box 11"/>
            <p:cNvSpPr txBox="1">
              <a:spLocks noChangeArrowheads="1"/>
            </p:cNvSpPr>
            <p:nvPr/>
          </p:nvSpPr>
          <p:spPr bwMode="auto">
            <a:xfrm>
              <a:off x="1463" y="2589"/>
              <a:ext cx="1380" cy="40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zh-CN" sz="3600" dirty="0">
                  <a:latin typeface="Comic Sans MS" pitchFamily="66" charset="0"/>
                </a:rPr>
                <a:t>24</a:t>
              </a:r>
              <a:r>
                <a:rPr lang="en-US" altLang="en-US" sz="3600" dirty="0"/>
                <a:t>×</a:t>
              </a:r>
              <a:r>
                <a:rPr lang="en-US" altLang="zh-CN" sz="3600" dirty="0"/>
                <a:t>1</a:t>
              </a:r>
              <a:r>
                <a:rPr lang="en-US" altLang="zh-CN" sz="3600" dirty="0">
                  <a:latin typeface="Comic Sans MS" pitchFamily="66" charset="0"/>
                </a:rPr>
                <a:t>0</a:t>
              </a:r>
              <a:r>
                <a:rPr lang="zh-CN" altLang="en-US" sz="3600" dirty="0">
                  <a:latin typeface="Comic Sans MS" pitchFamily="66" charset="0"/>
                </a:rPr>
                <a:t>＝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857500" y="3571875"/>
            <a:ext cx="3654425" cy="1511300"/>
            <a:chOff x="1751" y="3113"/>
            <a:chExt cx="2302" cy="952"/>
          </a:xfrm>
        </p:grpSpPr>
        <p:sp>
          <p:nvSpPr>
            <p:cNvPr id="27660" name="Freeform 14"/>
            <p:cNvSpPr>
              <a:spLocks/>
            </p:cNvSpPr>
            <p:nvPr/>
          </p:nvSpPr>
          <p:spPr bwMode="auto">
            <a:xfrm>
              <a:off x="1751" y="3113"/>
              <a:ext cx="2302" cy="952"/>
            </a:xfrm>
            <a:custGeom>
              <a:avLst/>
              <a:gdLst>
                <a:gd name="T0" fmla="*/ 2589 w 1893"/>
                <a:gd name="T1" fmla="*/ 714 h 987"/>
                <a:gd name="T2" fmla="*/ 914 w 1893"/>
                <a:gd name="T3" fmla="*/ 651 h 987"/>
                <a:gd name="T4" fmla="*/ 506 w 1893"/>
                <a:gd name="T5" fmla="*/ 624 h 987"/>
                <a:gd name="T6" fmla="*/ 221 w 1893"/>
                <a:gd name="T7" fmla="*/ 575 h 987"/>
                <a:gd name="T8" fmla="*/ 292 w 1893"/>
                <a:gd name="T9" fmla="*/ 427 h 987"/>
                <a:gd name="T10" fmla="*/ 990 w 1893"/>
                <a:gd name="T11" fmla="*/ 280 h 987"/>
                <a:gd name="T12" fmla="*/ 1616 w 1893"/>
                <a:gd name="T13" fmla="*/ 228 h 987"/>
                <a:gd name="T14" fmla="*/ 2038 w 1893"/>
                <a:gd name="T15" fmla="*/ 184 h 987"/>
                <a:gd name="T16" fmla="*/ 2174 w 1893"/>
                <a:gd name="T17" fmla="*/ 159 h 987"/>
                <a:gd name="T18" fmla="*/ 4546 w 1893"/>
                <a:gd name="T19" fmla="*/ 123 h 987"/>
                <a:gd name="T20" fmla="*/ 5386 w 1893"/>
                <a:gd name="T21" fmla="*/ 89 h 987"/>
                <a:gd name="T22" fmla="*/ 8591 w 1893"/>
                <a:gd name="T23" fmla="*/ 106 h 987"/>
                <a:gd name="T24" fmla="*/ 9362 w 1893"/>
                <a:gd name="T25" fmla="*/ 159 h 987"/>
                <a:gd name="T26" fmla="*/ 10687 w 1893"/>
                <a:gd name="T27" fmla="*/ 254 h 987"/>
                <a:gd name="T28" fmla="*/ 10963 w 1893"/>
                <a:gd name="T29" fmla="*/ 427 h 987"/>
                <a:gd name="T30" fmla="*/ 10828 w 1893"/>
                <a:gd name="T31" fmla="*/ 558 h 987"/>
                <a:gd name="T32" fmla="*/ 9643 w 1893"/>
                <a:gd name="T33" fmla="*/ 688 h 987"/>
                <a:gd name="T34" fmla="*/ 2589 w 1893"/>
                <a:gd name="T35" fmla="*/ 695 h 987"/>
                <a:gd name="T36" fmla="*/ 2589 w 1893"/>
                <a:gd name="T37" fmla="*/ 714 h 9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3"/>
                <a:gd name="T58" fmla="*/ 0 h 987"/>
                <a:gd name="T59" fmla="*/ 1893 w 1893"/>
                <a:gd name="T60" fmla="*/ 987 h 9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3" h="987">
                  <a:moveTo>
                    <a:pt x="446" y="987"/>
                  </a:moveTo>
                  <a:cubicBezTo>
                    <a:pt x="304" y="974"/>
                    <a:pt x="271" y="978"/>
                    <a:pt x="158" y="903"/>
                  </a:cubicBezTo>
                  <a:cubicBezTo>
                    <a:pt x="136" y="888"/>
                    <a:pt x="108" y="882"/>
                    <a:pt x="86" y="867"/>
                  </a:cubicBezTo>
                  <a:cubicBezTo>
                    <a:pt x="70" y="843"/>
                    <a:pt x="54" y="819"/>
                    <a:pt x="38" y="795"/>
                  </a:cubicBezTo>
                  <a:cubicBezTo>
                    <a:pt x="0" y="738"/>
                    <a:pt x="43" y="659"/>
                    <a:pt x="50" y="591"/>
                  </a:cubicBezTo>
                  <a:cubicBezTo>
                    <a:pt x="58" y="509"/>
                    <a:pt x="89" y="414"/>
                    <a:pt x="170" y="387"/>
                  </a:cubicBezTo>
                  <a:cubicBezTo>
                    <a:pt x="206" y="351"/>
                    <a:pt x="230" y="331"/>
                    <a:pt x="278" y="315"/>
                  </a:cubicBezTo>
                  <a:cubicBezTo>
                    <a:pt x="300" y="293"/>
                    <a:pt x="328" y="277"/>
                    <a:pt x="350" y="255"/>
                  </a:cubicBezTo>
                  <a:cubicBezTo>
                    <a:pt x="360" y="245"/>
                    <a:pt x="362" y="227"/>
                    <a:pt x="374" y="219"/>
                  </a:cubicBezTo>
                  <a:cubicBezTo>
                    <a:pt x="475" y="156"/>
                    <a:pt x="719" y="174"/>
                    <a:pt x="782" y="171"/>
                  </a:cubicBezTo>
                  <a:cubicBezTo>
                    <a:pt x="836" y="157"/>
                    <a:pt x="870" y="134"/>
                    <a:pt x="926" y="123"/>
                  </a:cubicBezTo>
                  <a:cubicBezTo>
                    <a:pt x="1110" y="0"/>
                    <a:pt x="1303" y="89"/>
                    <a:pt x="1478" y="147"/>
                  </a:cubicBezTo>
                  <a:cubicBezTo>
                    <a:pt x="1522" y="180"/>
                    <a:pt x="1564" y="193"/>
                    <a:pt x="1610" y="219"/>
                  </a:cubicBezTo>
                  <a:cubicBezTo>
                    <a:pt x="1689" y="263"/>
                    <a:pt x="1751" y="322"/>
                    <a:pt x="1838" y="351"/>
                  </a:cubicBezTo>
                  <a:cubicBezTo>
                    <a:pt x="1893" y="433"/>
                    <a:pt x="1878" y="473"/>
                    <a:pt x="1886" y="591"/>
                  </a:cubicBezTo>
                  <a:cubicBezTo>
                    <a:pt x="1874" y="650"/>
                    <a:pt x="1880" y="713"/>
                    <a:pt x="1862" y="771"/>
                  </a:cubicBezTo>
                  <a:cubicBezTo>
                    <a:pt x="1836" y="854"/>
                    <a:pt x="1751" y="950"/>
                    <a:pt x="1658" y="951"/>
                  </a:cubicBezTo>
                  <a:cubicBezTo>
                    <a:pt x="1254" y="955"/>
                    <a:pt x="850" y="959"/>
                    <a:pt x="446" y="963"/>
                  </a:cubicBezTo>
                  <a:cubicBezTo>
                    <a:pt x="382" y="979"/>
                    <a:pt x="382" y="971"/>
                    <a:pt x="446" y="987"/>
                  </a:cubicBezTo>
                  <a:close/>
                </a:path>
              </a:pathLst>
            </a:cu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/>
            </a:gra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7661" name="Text Box 15"/>
            <p:cNvSpPr txBox="1">
              <a:spLocks noChangeArrowheads="1"/>
            </p:cNvSpPr>
            <p:nvPr/>
          </p:nvSpPr>
          <p:spPr bwMode="auto">
            <a:xfrm>
              <a:off x="2021" y="3473"/>
              <a:ext cx="1396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3600">
                  <a:latin typeface="Comic Sans MS" pitchFamily="66" charset="0"/>
                </a:rPr>
                <a:t>25</a:t>
              </a:r>
              <a:r>
                <a:rPr lang="en-US" altLang="en-US" sz="3600"/>
                <a:t>×</a:t>
              </a:r>
              <a:r>
                <a:rPr lang="en-US" altLang="zh-CN" sz="3600">
                  <a:latin typeface="Comic Sans MS" pitchFamily="66" charset="0"/>
                </a:rPr>
                <a:t>20</a:t>
              </a:r>
              <a:r>
                <a:rPr lang="zh-CN" altLang="en-US" sz="3600">
                  <a:latin typeface="Comic Sans MS" pitchFamily="66" charset="0"/>
                </a:rPr>
                <a:t>＝</a:t>
              </a:r>
            </a:p>
          </p:txBody>
        </p:sp>
      </p:grpSp>
      <p:pic>
        <p:nvPicPr>
          <p:cNvPr id="27655" name="Picture 17" descr="BUILD023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78">
            <a:off x="7149064" y="-139501"/>
            <a:ext cx="16605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476375" y="839788"/>
            <a:ext cx="5167313" cy="1122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6000">
                <a:solidFill>
                  <a:srgbClr val="FF3399"/>
                </a:solidFill>
                <a:ea typeface="华文新魏" pitchFamily="2" charset="-122"/>
              </a:rPr>
              <a:t>我能口算</a:t>
            </a:r>
          </a:p>
        </p:txBody>
      </p:sp>
      <p:pic>
        <p:nvPicPr>
          <p:cNvPr id="26643" name="Picture 19" descr="rabbit007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" y="781042"/>
            <a:ext cx="11620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5214938" y="4071938"/>
            <a:ext cx="1368425" cy="709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Comic Sans MS" pitchFamily="66" charset="0"/>
              </a:rPr>
              <a:t>500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858000" y="2714625"/>
            <a:ext cx="1028700" cy="70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Comic Sans MS" pitchFamily="66" charset="0"/>
              </a:rPr>
              <a:t>240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42" grpId="0"/>
      <p:bldP spid="26644" grpId="0"/>
      <p:bldP spid="266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69945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   我会笔算</a:t>
            </a:r>
            <a:endParaRPr lang="zh-CN" altLang="en-US" sz="5400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</a:endParaRPr>
          </a:p>
        </p:txBody>
      </p:sp>
      <p:sp>
        <p:nvSpPr>
          <p:cNvPr id="28675" name="Text Box 273"/>
          <p:cNvSpPr txBox="1">
            <a:spLocks noChangeArrowheads="1"/>
          </p:cNvSpPr>
          <p:nvPr/>
        </p:nvSpPr>
        <p:spPr bwMode="auto">
          <a:xfrm>
            <a:off x="2351088" y="2362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charset="0"/>
                <a:ea typeface="宋体" pitchFamily="2" charset="-122"/>
              </a:rPr>
              <a:t>  </a:t>
            </a:r>
            <a:r>
              <a:rPr lang="en-US" altLang="zh-CN" sz="3000">
                <a:latin typeface="Arial" charset="0"/>
                <a:ea typeface="宋体" pitchFamily="2" charset="-122"/>
              </a:rPr>
              <a:t>1</a:t>
            </a:r>
            <a:r>
              <a:rPr lang="zh-CN" altLang="en-US" sz="3000">
                <a:latin typeface="Arial" charset="0"/>
                <a:ea typeface="宋体" pitchFamily="2" charset="-122"/>
              </a:rPr>
              <a:t>  </a:t>
            </a:r>
            <a:r>
              <a:rPr lang="en-US" altLang="zh-CN" sz="3000">
                <a:latin typeface="Arial" charset="0"/>
                <a:ea typeface="宋体" pitchFamily="2" charset="-122"/>
              </a:rPr>
              <a:t>4</a:t>
            </a:r>
          </a:p>
        </p:txBody>
      </p:sp>
      <p:sp>
        <p:nvSpPr>
          <p:cNvPr id="28676" name="Text Box 274"/>
          <p:cNvSpPr txBox="1">
            <a:spLocks noChangeArrowheads="1"/>
          </p:cNvSpPr>
          <p:nvPr/>
        </p:nvSpPr>
        <p:spPr bwMode="auto">
          <a:xfrm>
            <a:off x="2951163" y="3087688"/>
            <a:ext cx="531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>
                <a:latin typeface="Arial" charset="0"/>
                <a:ea typeface="宋体" pitchFamily="2" charset="-122"/>
              </a:rPr>
              <a:t>2</a:t>
            </a:r>
          </a:p>
        </p:txBody>
      </p:sp>
      <p:sp>
        <p:nvSpPr>
          <p:cNvPr id="43" name="Text Box 280"/>
          <p:cNvSpPr txBox="1">
            <a:spLocks noChangeArrowheads="1"/>
          </p:cNvSpPr>
          <p:nvPr/>
        </p:nvSpPr>
        <p:spPr bwMode="auto">
          <a:xfrm>
            <a:off x="2951163" y="3605213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>
                <a:latin typeface="Arial" charset="0"/>
                <a:ea typeface="宋体" pitchFamily="2" charset="-122"/>
              </a:rPr>
              <a:t>8</a:t>
            </a:r>
          </a:p>
        </p:txBody>
      </p:sp>
      <p:sp>
        <p:nvSpPr>
          <p:cNvPr id="44" name="Text Box 284"/>
          <p:cNvSpPr txBox="1">
            <a:spLocks noChangeArrowheads="1"/>
          </p:cNvSpPr>
          <p:nvPr/>
        </p:nvSpPr>
        <p:spPr bwMode="auto">
          <a:xfrm>
            <a:off x="2438400" y="3605213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Arial" charset="0"/>
                <a:ea typeface="宋体" pitchFamily="2" charset="-122"/>
              </a:rPr>
              <a:t> </a:t>
            </a:r>
            <a:r>
              <a:rPr lang="en-US" altLang="zh-CN" sz="3000">
                <a:latin typeface="Arial" charset="0"/>
                <a:ea typeface="宋体" pitchFamily="2" charset="-122"/>
              </a:rPr>
              <a:t>2</a:t>
            </a:r>
          </a:p>
        </p:txBody>
      </p:sp>
      <p:sp>
        <p:nvSpPr>
          <p:cNvPr id="45" name="Line 289"/>
          <p:cNvSpPr>
            <a:spLocks noChangeShapeType="1"/>
          </p:cNvSpPr>
          <p:nvPr/>
        </p:nvSpPr>
        <p:spPr bwMode="auto">
          <a:xfrm flipV="1">
            <a:off x="3170238" y="288607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 lIns="90000" tIns="46800" rIns="90000" bIns="46800" anchor="ctr"/>
          <a:lstStyle/>
          <a:p>
            <a:pPr>
              <a:defRPr/>
            </a:pPr>
            <a:endParaRPr lang="zh-CN" altLang="en-US" sz="2800">
              <a:latin typeface="+mn-lt"/>
              <a:ea typeface="楷体_GB2312" pitchFamily="1" charset="-122"/>
            </a:endParaRPr>
          </a:p>
        </p:txBody>
      </p:sp>
      <p:sp>
        <p:nvSpPr>
          <p:cNvPr id="46" name="Line 290"/>
          <p:cNvSpPr>
            <a:spLocks noChangeShapeType="1"/>
          </p:cNvSpPr>
          <p:nvPr/>
        </p:nvSpPr>
        <p:spPr bwMode="auto">
          <a:xfrm flipH="1" flipV="1">
            <a:off x="2767013" y="2900363"/>
            <a:ext cx="403225" cy="349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 lIns="90000" tIns="46800" rIns="90000" bIns="46800" anchor="ctr"/>
          <a:lstStyle/>
          <a:p>
            <a:pPr>
              <a:defRPr/>
            </a:pPr>
            <a:endParaRPr lang="zh-CN" altLang="en-US" sz="2800">
              <a:latin typeface="+mn-lt"/>
              <a:ea typeface="楷体_GB2312" pitchFamily="1" charset="-122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2008188" y="3659188"/>
            <a:ext cx="14763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2" name="Text Box 273"/>
          <p:cNvSpPr txBox="1">
            <a:spLocks noChangeArrowheads="1"/>
          </p:cNvSpPr>
          <p:nvPr/>
        </p:nvSpPr>
        <p:spPr bwMode="auto">
          <a:xfrm>
            <a:off x="4641850" y="2362200"/>
            <a:ext cx="178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charset="0"/>
                <a:ea typeface="宋体" pitchFamily="2" charset="-122"/>
              </a:rPr>
              <a:t> </a:t>
            </a:r>
            <a:r>
              <a:rPr lang="en-US" altLang="zh-CN" sz="3000">
                <a:latin typeface="Arial" charset="0"/>
                <a:ea typeface="宋体" pitchFamily="2" charset="-122"/>
              </a:rPr>
              <a:t>2</a:t>
            </a:r>
            <a:r>
              <a:rPr lang="zh-CN" altLang="en-US" sz="3000">
                <a:latin typeface="Arial" charset="0"/>
                <a:ea typeface="宋体" pitchFamily="2" charset="-122"/>
              </a:rPr>
              <a:t>   </a:t>
            </a:r>
            <a:r>
              <a:rPr lang="en-US" altLang="zh-CN" sz="3000">
                <a:latin typeface="Arial" charset="0"/>
                <a:ea typeface="宋体" pitchFamily="2" charset="-122"/>
              </a:rPr>
              <a:t>3</a:t>
            </a:r>
            <a:r>
              <a:rPr lang="zh-CN" altLang="en-US" sz="3000">
                <a:latin typeface="Arial" charset="0"/>
                <a:ea typeface="宋体" pitchFamily="2" charset="-122"/>
              </a:rPr>
              <a:t>  </a:t>
            </a:r>
            <a:r>
              <a:rPr lang="en-US" altLang="zh-CN" sz="3000">
                <a:latin typeface="Arial" charset="0"/>
                <a:ea typeface="宋体" pitchFamily="2" charset="-122"/>
              </a:rPr>
              <a:t>1</a:t>
            </a:r>
          </a:p>
        </p:txBody>
      </p:sp>
      <p:sp>
        <p:nvSpPr>
          <p:cNvPr id="28683" name="Text Box 274"/>
          <p:cNvSpPr txBox="1">
            <a:spLocks noChangeArrowheads="1"/>
          </p:cNvSpPr>
          <p:nvPr/>
        </p:nvSpPr>
        <p:spPr bwMode="auto">
          <a:xfrm>
            <a:off x="5722938" y="3087688"/>
            <a:ext cx="49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>
                <a:latin typeface="Arial" charset="0"/>
                <a:ea typeface="宋体" pitchFamily="2" charset="-122"/>
              </a:rPr>
              <a:t>3</a:t>
            </a:r>
          </a:p>
        </p:txBody>
      </p:sp>
      <p:sp>
        <p:nvSpPr>
          <p:cNvPr id="53" name="Text Box 280"/>
          <p:cNvSpPr txBox="1">
            <a:spLocks noChangeArrowheads="1"/>
          </p:cNvSpPr>
          <p:nvPr/>
        </p:nvSpPr>
        <p:spPr bwMode="auto">
          <a:xfrm>
            <a:off x="5722938" y="3605213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>
                <a:latin typeface="Arial" charset="0"/>
                <a:ea typeface="宋体" pitchFamily="2" charset="-122"/>
              </a:rPr>
              <a:t>3</a:t>
            </a:r>
          </a:p>
        </p:txBody>
      </p:sp>
      <p:sp>
        <p:nvSpPr>
          <p:cNvPr id="54" name="Text Box 284"/>
          <p:cNvSpPr txBox="1">
            <a:spLocks noChangeArrowheads="1"/>
          </p:cNvSpPr>
          <p:nvPr/>
        </p:nvSpPr>
        <p:spPr bwMode="auto">
          <a:xfrm>
            <a:off x="5170488" y="3605213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Arial" charset="0"/>
                <a:ea typeface="宋体" pitchFamily="2" charset="-122"/>
              </a:rPr>
              <a:t> </a:t>
            </a:r>
            <a:r>
              <a:rPr lang="en-US" altLang="zh-CN" sz="3000">
                <a:latin typeface="Arial" charset="0"/>
                <a:ea typeface="宋体" pitchFamily="2" charset="-122"/>
              </a:rPr>
              <a:t>9</a:t>
            </a:r>
          </a:p>
        </p:txBody>
      </p:sp>
      <p:sp>
        <p:nvSpPr>
          <p:cNvPr id="55" name="Line 289"/>
          <p:cNvSpPr>
            <a:spLocks noChangeShapeType="1"/>
          </p:cNvSpPr>
          <p:nvPr/>
        </p:nvSpPr>
        <p:spPr bwMode="auto">
          <a:xfrm flipV="1">
            <a:off x="5889625" y="288607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 lIns="90000" tIns="46800" rIns="90000" bIns="46800" anchor="ctr"/>
          <a:lstStyle/>
          <a:p>
            <a:pPr>
              <a:defRPr/>
            </a:pPr>
            <a:endParaRPr lang="zh-CN" altLang="en-US" sz="2800">
              <a:latin typeface="+mn-lt"/>
              <a:ea typeface="楷体_GB2312" pitchFamily="1" charset="-122"/>
            </a:endParaRPr>
          </a:p>
        </p:txBody>
      </p:sp>
      <p:sp>
        <p:nvSpPr>
          <p:cNvPr id="56" name="Line 290"/>
          <p:cNvSpPr>
            <a:spLocks noChangeShapeType="1"/>
          </p:cNvSpPr>
          <p:nvPr/>
        </p:nvSpPr>
        <p:spPr bwMode="auto">
          <a:xfrm flipH="1" flipV="1">
            <a:off x="5457825" y="2890838"/>
            <a:ext cx="431800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 lIns="90000" tIns="46800" rIns="90000" bIns="46800" anchor="ctr"/>
          <a:lstStyle/>
          <a:p>
            <a:pPr>
              <a:defRPr/>
            </a:pPr>
            <a:endParaRPr lang="zh-CN" altLang="en-US" sz="2800">
              <a:latin typeface="+mn-lt"/>
              <a:ea typeface="楷体_GB2312" pitchFamily="1" charset="-122"/>
            </a:endParaRPr>
          </a:p>
        </p:txBody>
      </p:sp>
      <p:cxnSp>
        <p:nvCxnSpPr>
          <p:cNvPr id="57" name="直接连接符 56"/>
          <p:cNvCxnSpPr/>
          <p:nvPr/>
        </p:nvCxnSpPr>
        <p:spPr bwMode="auto">
          <a:xfrm>
            <a:off x="4279900" y="3648075"/>
            <a:ext cx="19208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Line 290"/>
          <p:cNvSpPr>
            <a:spLocks noChangeShapeType="1"/>
          </p:cNvSpPr>
          <p:nvPr/>
        </p:nvSpPr>
        <p:spPr bwMode="auto">
          <a:xfrm flipH="1" flipV="1">
            <a:off x="4932363" y="2900363"/>
            <a:ext cx="957262" cy="349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 lIns="90000" tIns="46800" rIns="90000" bIns="46800" anchor="ctr"/>
          <a:lstStyle/>
          <a:p>
            <a:pPr>
              <a:defRPr/>
            </a:pPr>
            <a:endParaRPr lang="zh-CN" altLang="en-US" sz="2800">
              <a:latin typeface="+mn-lt"/>
              <a:ea typeface="楷体_GB2312" pitchFamily="1" charset="-122"/>
            </a:endParaRPr>
          </a:p>
        </p:txBody>
      </p:sp>
      <p:sp>
        <p:nvSpPr>
          <p:cNvPr id="60" name="Text Box 284"/>
          <p:cNvSpPr txBox="1">
            <a:spLocks noChangeArrowheads="1"/>
          </p:cNvSpPr>
          <p:nvPr/>
        </p:nvSpPr>
        <p:spPr bwMode="auto">
          <a:xfrm>
            <a:off x="4641850" y="3605213"/>
            <a:ext cx="500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Arial" charset="0"/>
                <a:ea typeface="宋体" pitchFamily="2" charset="-122"/>
              </a:rPr>
              <a:t> </a:t>
            </a:r>
            <a:r>
              <a:rPr lang="en-US" altLang="zh-CN" sz="3000">
                <a:latin typeface="Arial" charset="0"/>
                <a:ea typeface="宋体" pitchFamily="2" charset="-122"/>
              </a:rPr>
              <a:t>6</a:t>
            </a:r>
          </a:p>
        </p:txBody>
      </p:sp>
      <p:pic>
        <p:nvPicPr>
          <p:cNvPr id="28700" name="Picture 15" descr="男天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28788"/>
            <a:ext cx="13684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Rectangle 52"/>
          <p:cNvSpPr>
            <a:spLocks noChangeArrowheads="1"/>
          </p:cNvSpPr>
          <p:nvPr/>
        </p:nvSpPr>
        <p:spPr bwMode="auto">
          <a:xfrm>
            <a:off x="1979613" y="3068638"/>
            <a:ext cx="566737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000"/>
              <a:t>×</a:t>
            </a:r>
            <a:endParaRPr lang="zh-CN" altLang="en-US" sz="3000"/>
          </a:p>
        </p:txBody>
      </p:sp>
      <p:sp>
        <p:nvSpPr>
          <p:cNvPr id="28695" name="Rectangle 53"/>
          <p:cNvSpPr>
            <a:spLocks noChangeArrowheads="1"/>
          </p:cNvSpPr>
          <p:nvPr/>
        </p:nvSpPr>
        <p:spPr bwMode="auto">
          <a:xfrm>
            <a:off x="4230688" y="3068638"/>
            <a:ext cx="566737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000"/>
              <a:t>×</a:t>
            </a:r>
            <a:endParaRPr lang="zh-CN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3" grpId="0"/>
      <p:bldP spid="54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27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99"/>
          <a:stretch/>
        </p:blipFill>
        <p:spPr bwMode="auto">
          <a:xfrm>
            <a:off x="1214438" y="2000251"/>
            <a:ext cx="6381898" cy="32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417513"/>
            <a:ext cx="6419850" cy="850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zh-CN" altLang="en-US" sz="4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875" y="714375"/>
            <a:ext cx="7286625" cy="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每套书有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14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本，王老师买了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套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1430" y="5281284"/>
            <a:ext cx="253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14×12=</a:t>
            </a:r>
            <a:endParaRPr lang="zh-CN" altLang="en-US" sz="4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5844" y="1239726"/>
            <a:ext cx="5591175" cy="10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一共买了多少本？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705" y="5281284"/>
            <a:ext cx="2159446" cy="66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4" cstate="print"/>
          <a:srcRect r="41463" b="17358"/>
          <a:stretch>
            <a:fillRect/>
          </a:stretch>
        </p:blipFill>
        <p:spPr bwMode="auto">
          <a:xfrm>
            <a:off x="1476375" y="1844675"/>
            <a:ext cx="44862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5738" y="1385888"/>
            <a:ext cx="4187825" cy="450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760413"/>
            <a:ext cx="3005138" cy="8588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" name="左大括号 2"/>
          <p:cNvSpPr/>
          <p:nvPr/>
        </p:nvSpPr>
        <p:spPr>
          <a:xfrm>
            <a:off x="863600" y="1916113"/>
            <a:ext cx="504825" cy="259238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0" y="2908300"/>
            <a:ext cx="1455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10</a:t>
            </a:r>
            <a:r>
              <a:rPr lang="zh-CN" altLang="en-US" sz="2800">
                <a:solidFill>
                  <a:srgbClr val="FF0000"/>
                </a:solidFill>
              </a:rPr>
              <a:t>套</a:t>
            </a: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4868863"/>
            <a:ext cx="4486275" cy="5857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525463" y="4868863"/>
            <a:ext cx="1179512" cy="771525"/>
            <a:chOff x="525463" y="4868863"/>
            <a:chExt cx="1179512" cy="771525"/>
          </a:xfrm>
        </p:grpSpPr>
        <p:sp>
          <p:nvSpPr>
            <p:cNvPr id="5" name="左大括号 4"/>
            <p:cNvSpPr/>
            <p:nvPr/>
          </p:nvSpPr>
          <p:spPr>
            <a:xfrm>
              <a:off x="1368425" y="4868863"/>
              <a:ext cx="133350" cy="585787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781" name="TextBox 5"/>
            <p:cNvSpPr txBox="1">
              <a:spLocks noChangeArrowheads="1"/>
            </p:cNvSpPr>
            <p:nvPr/>
          </p:nvSpPr>
          <p:spPr bwMode="auto">
            <a:xfrm>
              <a:off x="525463" y="4956175"/>
              <a:ext cx="1179512" cy="68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</a:rPr>
                <a:t>2</a:t>
              </a:r>
              <a:r>
                <a:rPr lang="zh-CN" altLang="en-US" sz="3200">
                  <a:solidFill>
                    <a:srgbClr val="FF0000"/>
                  </a:solidFill>
                </a:rPr>
                <a:t>套</a:t>
              </a:r>
            </a:p>
          </p:txBody>
        </p:sp>
      </p:grpSp>
      <p:sp>
        <p:nvSpPr>
          <p:cNvPr id="32778" name="TextBox 6"/>
          <p:cNvSpPr txBox="1">
            <a:spLocks noChangeArrowheads="1"/>
          </p:cNvSpPr>
          <p:nvPr/>
        </p:nvSpPr>
        <p:spPr bwMode="auto">
          <a:xfrm>
            <a:off x="6516688" y="2566988"/>
            <a:ext cx="40179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14×10=140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2779" name="TextBox 7"/>
          <p:cNvSpPr txBox="1">
            <a:spLocks noChangeArrowheads="1"/>
          </p:cNvSpPr>
          <p:nvPr/>
        </p:nvSpPr>
        <p:spPr bwMode="auto">
          <a:xfrm>
            <a:off x="6518276" y="4849813"/>
            <a:ext cx="262731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14×2=28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2780" name="TextBox 8"/>
          <p:cNvSpPr txBox="1">
            <a:spLocks noChangeArrowheads="1"/>
          </p:cNvSpPr>
          <p:nvPr/>
        </p:nvSpPr>
        <p:spPr bwMode="auto">
          <a:xfrm>
            <a:off x="6516688" y="5640387"/>
            <a:ext cx="29289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140+28=168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774" grpId="0"/>
      <p:bldP spid="32778" grpId="0"/>
      <p:bldP spid="32779" grpId="0"/>
      <p:bldP spid="32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849688" y="5165725"/>
            <a:ext cx="4851400" cy="1463675"/>
            <a:chOff x="2180" y="3430"/>
            <a:chExt cx="3056" cy="922"/>
          </a:xfrm>
        </p:grpSpPr>
        <p:pic>
          <p:nvPicPr>
            <p:cNvPr id="34847" name="Picture 55" descr="8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4" y="3430"/>
              <a:ext cx="632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8" name="AutoShape 27"/>
            <p:cNvSpPr>
              <a:spLocks noChangeArrowheads="1"/>
            </p:cNvSpPr>
            <p:nvPr/>
          </p:nvSpPr>
          <p:spPr bwMode="auto">
            <a:xfrm>
              <a:off x="2180" y="3755"/>
              <a:ext cx="2088" cy="579"/>
            </a:xfrm>
            <a:prstGeom prst="wedgeRoundRectCallout">
              <a:avLst>
                <a:gd name="adj1" fmla="val 54694"/>
                <a:gd name="adj2" fmla="val -3162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000000"/>
                  </a:solidFill>
                </a:rPr>
                <a:t>乘得的积要分别</a:t>
              </a:r>
              <a:r>
                <a:rPr lang="zh-CN" altLang="en-US" smtClean="0">
                  <a:solidFill>
                    <a:srgbClr val="000000"/>
                  </a:solidFill>
                </a:rPr>
                <a:t>和因数</a:t>
              </a:r>
              <a:r>
                <a:rPr lang="zh-CN" altLang="en-US">
                  <a:solidFill>
                    <a:srgbClr val="000000"/>
                  </a:solidFill>
                </a:rPr>
                <a:t>的</a:t>
              </a:r>
            </a:p>
            <a:p>
              <a:r>
                <a:rPr lang="zh-CN" altLang="en-US">
                  <a:solidFill>
                    <a:srgbClr val="000000"/>
                  </a:solidFill>
                </a:rPr>
                <a:t>个位、十位对齐。</a:t>
              </a:r>
              <a:endParaRPr lang="en-US" altLang="zh-CN">
                <a:solidFill>
                  <a:srgbClr val="000000"/>
                </a:solidFill>
              </a:endParaRPr>
            </a:p>
          </p:txBody>
        </p:sp>
      </p:grp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428596" y="500042"/>
            <a:ext cx="4071937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Arial" charset="0"/>
              </a:rPr>
              <a:t>观</a:t>
            </a:r>
            <a:r>
              <a:rPr lang="zh-CN" altLang="en-US" sz="4000" dirty="0" smtClean="0">
                <a:solidFill>
                  <a:srgbClr val="FF0000"/>
                </a:solidFill>
                <a:latin typeface="Arial" charset="0"/>
              </a:rPr>
              <a:t>察</a:t>
            </a:r>
            <a:endParaRPr lang="zh-CN" altLang="en-US" sz="40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357422" y="5643578"/>
            <a:ext cx="4822825" cy="3497262"/>
            <a:chOff x="2742" y="1979"/>
            <a:chExt cx="3038" cy="2203"/>
          </a:xfrm>
        </p:grpSpPr>
        <p:sp>
          <p:nvSpPr>
            <p:cNvPr id="34845" name="AutoShape 27"/>
            <p:cNvSpPr>
              <a:spLocks noChangeArrowheads="1"/>
            </p:cNvSpPr>
            <p:nvPr/>
          </p:nvSpPr>
          <p:spPr bwMode="auto">
            <a:xfrm>
              <a:off x="2742" y="1979"/>
              <a:ext cx="3038" cy="590"/>
            </a:xfrm>
            <a:prstGeom prst="wedgeRoundRectCallout">
              <a:avLst>
                <a:gd name="adj1" fmla="val 53819"/>
                <a:gd name="adj2" fmla="val -3017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zh-CN" altLang="en-US" dirty="0">
                  <a:solidFill>
                    <a:srgbClr val="000000"/>
                  </a:solidFill>
                </a:rPr>
                <a:t>都是用第二</a:t>
              </a:r>
              <a:r>
                <a:rPr kumimoji="1" lang="zh-CN" altLang="en-US" dirty="0" smtClean="0">
                  <a:solidFill>
                    <a:srgbClr val="000000"/>
                  </a:solidFill>
                </a:rPr>
                <a:t>个因数</a:t>
              </a:r>
              <a:r>
                <a:rPr kumimoji="1" lang="zh-CN" altLang="en-US" dirty="0">
                  <a:solidFill>
                    <a:srgbClr val="000000"/>
                  </a:solidFill>
                </a:rPr>
                <a:t>每一位上的数分别</a:t>
              </a:r>
            </a:p>
            <a:p>
              <a:r>
                <a:rPr kumimoji="1" lang="zh-CN" altLang="en-US" dirty="0">
                  <a:solidFill>
                    <a:srgbClr val="000000"/>
                  </a:solidFill>
                </a:rPr>
                <a:t>去乘第一</a:t>
              </a:r>
              <a:r>
                <a:rPr kumimoji="1" lang="zh-CN" altLang="en-US" dirty="0" smtClean="0">
                  <a:solidFill>
                    <a:srgbClr val="000000"/>
                  </a:solidFill>
                </a:rPr>
                <a:t>个因数</a:t>
              </a:r>
              <a:r>
                <a:rPr kumimoji="1" lang="zh-CN" altLang="en-US" dirty="0">
                  <a:solidFill>
                    <a:srgbClr val="000000"/>
                  </a:solidFill>
                </a:rPr>
                <a:t>每一位上的数。</a:t>
              </a:r>
              <a:endParaRPr lang="en-US" altLang="zh-CN" dirty="0">
                <a:solidFill>
                  <a:srgbClr val="1C1C1C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altLang="zh-CN" sz="1800" b="0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34846" name="Picture 59" descr="女孩9"/>
            <p:cNvPicPr>
              <a:picLocks noChangeAspect="1" noChangeArrowheads="1"/>
            </p:cNvPicPr>
            <p:nvPr/>
          </p:nvPicPr>
          <p:blipFill>
            <a:blip r:embed="rId3" cstate="print"/>
            <a:srcRect l="7378" r="18501"/>
            <a:stretch>
              <a:fillRect/>
            </a:stretch>
          </p:blipFill>
          <p:spPr bwMode="auto">
            <a:xfrm>
              <a:off x="4694" y="3023"/>
              <a:ext cx="872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417513"/>
            <a:ext cx="6419850" cy="850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zh-CN" altLang="en-US" sz="4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4822" name="组合 2"/>
          <p:cNvGrpSpPr>
            <a:grpSpLocks/>
          </p:cNvGrpSpPr>
          <p:nvPr/>
        </p:nvGrpSpPr>
        <p:grpSpPr bwMode="auto">
          <a:xfrm>
            <a:off x="1692275" y="1644651"/>
            <a:ext cx="2001807" cy="3084512"/>
            <a:chOff x="1692276" y="1644651"/>
            <a:chExt cx="2001807" cy="3084512"/>
          </a:xfrm>
        </p:grpSpPr>
        <p:sp>
          <p:nvSpPr>
            <p:cNvPr id="34835" name="Text Box 12"/>
            <p:cNvSpPr txBox="1">
              <a:spLocks noChangeArrowheads="1"/>
            </p:cNvSpPr>
            <p:nvPr/>
          </p:nvSpPr>
          <p:spPr bwMode="auto">
            <a:xfrm>
              <a:off x="2736851" y="2965900"/>
              <a:ext cx="7016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8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36" name="Line 4"/>
            <p:cNvSpPr>
              <a:spLocks noChangeShapeType="1"/>
            </p:cNvSpPr>
            <p:nvPr/>
          </p:nvSpPr>
          <p:spPr bwMode="auto">
            <a:xfrm flipV="1">
              <a:off x="1692276" y="4203301"/>
              <a:ext cx="16197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7" name="Text Box 5"/>
            <p:cNvSpPr txBox="1">
              <a:spLocks noChangeArrowheads="1"/>
            </p:cNvSpPr>
            <p:nvPr/>
          </p:nvSpPr>
          <p:spPr bwMode="auto">
            <a:xfrm>
              <a:off x="1825596" y="4100513"/>
              <a:ext cx="18684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1</a:t>
              </a:r>
              <a:r>
                <a:rPr lang="zh-CN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  6</a:t>
              </a:r>
              <a:r>
                <a:rPr lang="zh-CN" altLang="en-US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  </a:t>
              </a:r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8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38" name="Text Box 6"/>
            <p:cNvSpPr txBox="1">
              <a:spLocks noChangeArrowheads="1"/>
            </p:cNvSpPr>
            <p:nvPr/>
          </p:nvSpPr>
          <p:spPr bwMode="auto">
            <a:xfrm>
              <a:off x="1715444" y="2310934"/>
              <a:ext cx="638803" cy="65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zh-CN" sz="3000" dirty="0">
                  <a:solidFill>
                    <a:srgbClr val="000000"/>
                  </a:solidFill>
                  <a:latin typeface="Times New Roman" pitchFamily="18" charset="0"/>
                </a:rPr>
                <a:t>×</a:t>
              </a:r>
              <a:endParaRPr lang="zh-CN" altLang="zh-CN" sz="3000" dirty="0">
                <a:solidFill>
                  <a:srgbClr val="000000"/>
                </a:solidFill>
                <a:latin typeface="Tahoma" pitchFamily="34" charset="0"/>
                <a:ea typeface="黑体" pitchFamily="49" charset="-122"/>
              </a:endParaRPr>
            </a:p>
          </p:txBody>
        </p:sp>
        <p:sp>
          <p:nvSpPr>
            <p:cNvPr id="34839" name="Text Box 7"/>
            <p:cNvSpPr txBox="1">
              <a:spLocks noChangeArrowheads="1"/>
            </p:cNvSpPr>
            <p:nvPr/>
          </p:nvSpPr>
          <p:spPr bwMode="auto">
            <a:xfrm>
              <a:off x="2215021" y="2203450"/>
              <a:ext cx="1096962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1</a:t>
              </a:r>
              <a:r>
                <a:rPr lang="zh-CN" altLang="en-US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  </a:t>
              </a:r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2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40" name="Line 8"/>
            <p:cNvSpPr>
              <a:spLocks noChangeShapeType="1"/>
            </p:cNvSpPr>
            <p:nvPr/>
          </p:nvSpPr>
          <p:spPr bwMode="auto">
            <a:xfrm>
              <a:off x="1816498" y="2911701"/>
              <a:ext cx="16197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Text Box 9"/>
            <p:cNvSpPr txBox="1">
              <a:spLocks noChangeArrowheads="1"/>
            </p:cNvSpPr>
            <p:nvPr/>
          </p:nvSpPr>
          <p:spPr bwMode="auto">
            <a:xfrm>
              <a:off x="2170907" y="1644651"/>
              <a:ext cx="10239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1  </a:t>
              </a:r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4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42" name="Text Box 13"/>
            <p:cNvSpPr txBox="1">
              <a:spLocks noChangeArrowheads="1"/>
            </p:cNvSpPr>
            <p:nvPr/>
          </p:nvSpPr>
          <p:spPr bwMode="auto">
            <a:xfrm>
              <a:off x="2234071" y="3465115"/>
              <a:ext cx="363537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4</a:t>
              </a:r>
              <a:endParaRPr lang="zh-CN" altLang="zh-CN" sz="3600" dirty="0">
                <a:solidFill>
                  <a:srgbClr val="FF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43" name="Text Box 14"/>
            <p:cNvSpPr txBox="1">
              <a:spLocks noChangeArrowheads="1"/>
            </p:cNvSpPr>
            <p:nvPr/>
          </p:nvSpPr>
          <p:spPr bwMode="auto">
            <a:xfrm>
              <a:off x="2195513" y="2972648"/>
              <a:ext cx="526256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2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44" name="Text Box 13"/>
            <p:cNvSpPr txBox="1">
              <a:spLocks noChangeArrowheads="1"/>
            </p:cNvSpPr>
            <p:nvPr/>
          </p:nvSpPr>
          <p:spPr bwMode="auto">
            <a:xfrm>
              <a:off x="1775589" y="3506735"/>
              <a:ext cx="365125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600" dirty="0" smtClean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1 </a:t>
              </a:r>
              <a:endParaRPr lang="zh-CN" altLang="zh-CN" sz="3600" dirty="0">
                <a:solidFill>
                  <a:srgbClr val="FF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grpSp>
        <p:nvGrpSpPr>
          <p:cNvPr id="34823" name="组合 1"/>
          <p:cNvGrpSpPr>
            <a:grpSpLocks/>
          </p:cNvGrpSpPr>
          <p:nvPr/>
        </p:nvGrpSpPr>
        <p:grpSpPr bwMode="auto">
          <a:xfrm>
            <a:off x="5708650" y="2011363"/>
            <a:ext cx="1747838" cy="2052981"/>
            <a:chOff x="5708650" y="2011279"/>
            <a:chExt cx="1747838" cy="2053343"/>
          </a:xfrm>
        </p:grpSpPr>
        <p:sp>
          <p:nvSpPr>
            <p:cNvPr id="34829" name="Text Box 7"/>
            <p:cNvSpPr txBox="1">
              <a:spLocks noChangeArrowheads="1"/>
            </p:cNvSpPr>
            <p:nvPr/>
          </p:nvSpPr>
          <p:spPr bwMode="auto">
            <a:xfrm>
              <a:off x="6326188" y="2587869"/>
              <a:ext cx="1071562" cy="647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30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    </a:t>
              </a:r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2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30" name="Text Box 6"/>
            <p:cNvSpPr txBox="1">
              <a:spLocks noChangeArrowheads="1"/>
            </p:cNvSpPr>
            <p:nvPr/>
          </p:nvSpPr>
          <p:spPr bwMode="auto">
            <a:xfrm>
              <a:off x="5708650" y="2614187"/>
              <a:ext cx="625475" cy="73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zh-CN" sz="3000" dirty="0">
                  <a:solidFill>
                    <a:srgbClr val="000000"/>
                  </a:solidFill>
                  <a:latin typeface="Times New Roman" pitchFamily="18" charset="0"/>
                </a:rPr>
                <a:t>×</a:t>
              </a:r>
              <a:endParaRPr lang="zh-CN" altLang="zh-CN" sz="3000" dirty="0">
                <a:solidFill>
                  <a:srgbClr val="000000"/>
                </a:solidFill>
                <a:latin typeface="Tahoma" pitchFamily="34" charset="0"/>
                <a:ea typeface="黑体" pitchFamily="49" charset="-122"/>
              </a:endParaRPr>
            </a:p>
          </p:txBody>
        </p:sp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>
              <a:off x="5708650" y="3247296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2" name="Text Box 9"/>
            <p:cNvSpPr txBox="1">
              <a:spLocks noChangeArrowheads="1"/>
            </p:cNvSpPr>
            <p:nvPr/>
          </p:nvSpPr>
          <p:spPr bwMode="auto">
            <a:xfrm>
              <a:off x="6213475" y="2011279"/>
              <a:ext cx="984250" cy="48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1  </a:t>
              </a:r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4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33" name="Text Box 12"/>
            <p:cNvSpPr txBox="1">
              <a:spLocks noChangeArrowheads="1"/>
            </p:cNvSpPr>
            <p:nvPr/>
          </p:nvSpPr>
          <p:spPr bwMode="auto">
            <a:xfrm>
              <a:off x="6769100" y="3283417"/>
              <a:ext cx="687388" cy="70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8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834" name="Text Box 14"/>
            <p:cNvSpPr txBox="1">
              <a:spLocks noChangeArrowheads="1"/>
            </p:cNvSpPr>
            <p:nvPr/>
          </p:nvSpPr>
          <p:spPr bwMode="auto">
            <a:xfrm>
              <a:off x="6213475" y="3307358"/>
              <a:ext cx="441146" cy="7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2</a:t>
              </a:r>
              <a:endParaRPr lang="zh-CN" altLang="zh-CN" sz="3600" dirty="0">
                <a:solidFill>
                  <a:srgbClr val="0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sp>
        <p:nvSpPr>
          <p:cNvPr id="6151" name="圆角矩形 61"/>
          <p:cNvSpPr>
            <a:spLocks noChangeArrowheads="1"/>
          </p:cNvSpPr>
          <p:nvPr/>
        </p:nvSpPr>
        <p:spPr bwMode="auto">
          <a:xfrm>
            <a:off x="1357290" y="928670"/>
            <a:ext cx="3286148" cy="785817"/>
          </a:xfrm>
          <a:prstGeom prst="roundRect">
            <a:avLst>
              <a:gd name="adj" fmla="val 26593"/>
            </a:avLst>
          </a:prstGeom>
          <a:solidFill>
            <a:srgbClr val="CCE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zh-CN" altLang="en-US" sz="3200" dirty="0" smtClean="0">
                <a:solidFill>
                  <a:srgbClr val="00B050"/>
                </a:solidFill>
              </a:rPr>
              <a:t>两位数乘两位数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6152" name="圆角矩形 62"/>
          <p:cNvSpPr>
            <a:spLocks noChangeArrowheads="1"/>
          </p:cNvSpPr>
          <p:nvPr/>
        </p:nvSpPr>
        <p:spPr bwMode="auto">
          <a:xfrm>
            <a:off x="5572132" y="928670"/>
            <a:ext cx="3357586" cy="86835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defRPr/>
            </a:pPr>
            <a:r>
              <a:rPr lang="zh-CN" altLang="en-US" sz="3200" dirty="0" smtClean="0">
                <a:solidFill>
                  <a:srgbClr val="00B050"/>
                </a:solidFill>
              </a:rPr>
              <a:t>两位数乘一位数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14282" y="4359275"/>
            <a:ext cx="5735638" cy="1612900"/>
            <a:chOff x="226" y="2688"/>
            <a:chExt cx="3613" cy="1016"/>
          </a:xfrm>
        </p:grpSpPr>
        <p:pic>
          <p:nvPicPr>
            <p:cNvPr id="34827" name="Picture 47" descr="1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" y="2688"/>
              <a:ext cx="1016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AutoShape 27"/>
            <p:cNvSpPr>
              <a:spLocks noChangeArrowheads="1"/>
            </p:cNvSpPr>
            <p:nvPr/>
          </p:nvSpPr>
          <p:spPr bwMode="auto">
            <a:xfrm>
              <a:off x="1241" y="2886"/>
              <a:ext cx="2598" cy="589"/>
            </a:xfrm>
            <a:prstGeom prst="wedgeRoundRectCallout">
              <a:avLst>
                <a:gd name="adj1" fmla="val -55079"/>
                <a:gd name="adj2" fmla="val -2385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dirty="0">
                  <a:solidFill>
                    <a:srgbClr val="1C1C1C"/>
                  </a:solidFill>
                </a:rPr>
                <a:t>今天学习的笔算乘法和以前学习</a:t>
              </a:r>
              <a:endParaRPr lang="en-US" altLang="zh-CN" dirty="0">
                <a:solidFill>
                  <a:srgbClr val="1C1C1C"/>
                </a:solidFill>
              </a:endParaRPr>
            </a:p>
            <a:p>
              <a:r>
                <a:rPr lang="zh-CN" altLang="en-US" dirty="0">
                  <a:solidFill>
                    <a:srgbClr val="1C1C1C"/>
                  </a:solidFill>
                </a:rPr>
                <a:t>的笔算乘法有什么联系呢？</a:t>
              </a:r>
            </a:p>
            <a:p>
              <a:pPr>
                <a:lnSpc>
                  <a:spcPct val="100000"/>
                </a:lnSpc>
              </a:pPr>
              <a:endParaRPr lang="zh-CN" altLang="zh-CN" sz="1800" b="0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972345" y="1970081"/>
            <a:ext cx="2087563" cy="1677988"/>
            <a:chOff x="181" y="-334"/>
            <a:chExt cx="1315" cy="1057"/>
          </a:xfrm>
        </p:grpSpPr>
        <p:sp>
          <p:nvSpPr>
            <p:cNvPr id="36883" name="Text Box 31"/>
            <p:cNvSpPr txBox="1">
              <a:spLocks noChangeArrowheads="1"/>
            </p:cNvSpPr>
            <p:nvPr/>
          </p:nvSpPr>
          <p:spPr bwMode="auto">
            <a:xfrm>
              <a:off x="181" y="-334"/>
              <a:ext cx="1315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2400" dirty="0">
                  <a:solidFill>
                    <a:srgbClr val="000000"/>
                  </a:solidFill>
                </a:rPr>
                <a:t>    </a:t>
              </a:r>
              <a:r>
                <a:rPr lang="en-US" altLang="zh-CN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zh-CN" sz="4000" dirty="0" smtClean="0">
                  <a:solidFill>
                    <a:srgbClr val="000000"/>
                  </a:solidFill>
                </a:rPr>
                <a:t>3 </a:t>
              </a:r>
              <a:r>
                <a:rPr lang="en-US" altLang="zh-CN" sz="4000" dirty="0">
                  <a:solidFill>
                    <a:srgbClr val="000000"/>
                  </a:solidFill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4000" dirty="0" smtClean="0">
                  <a:solidFill>
                    <a:srgbClr val="000000"/>
                  </a:solidFill>
                </a:rPr>
                <a:t>× 1 </a:t>
              </a:r>
              <a:r>
                <a:rPr lang="en-US" altLang="zh-CN" sz="4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6884" name="Line 32"/>
            <p:cNvSpPr>
              <a:spLocks noChangeShapeType="1"/>
            </p:cNvSpPr>
            <p:nvPr/>
          </p:nvSpPr>
          <p:spPr bwMode="auto">
            <a:xfrm>
              <a:off x="287" y="723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68" name="Group 40"/>
          <p:cNvGrpSpPr>
            <a:grpSpLocks/>
          </p:cNvGrpSpPr>
          <p:nvPr/>
        </p:nvGrpSpPr>
        <p:grpSpPr bwMode="auto">
          <a:xfrm>
            <a:off x="4194178" y="1970081"/>
            <a:ext cx="2016125" cy="1714500"/>
            <a:chOff x="-463" y="-334"/>
            <a:chExt cx="1270" cy="1080"/>
          </a:xfrm>
        </p:grpSpPr>
        <p:sp>
          <p:nvSpPr>
            <p:cNvPr id="36881" name="Text Box 41"/>
            <p:cNvSpPr txBox="1">
              <a:spLocks noChangeArrowheads="1"/>
            </p:cNvSpPr>
            <p:nvPr/>
          </p:nvSpPr>
          <p:spPr bwMode="auto">
            <a:xfrm>
              <a:off x="-463" y="-334"/>
              <a:ext cx="1270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2400" dirty="0">
                  <a:solidFill>
                    <a:srgbClr val="000000"/>
                  </a:solidFill>
                </a:rPr>
                <a:t>    </a:t>
              </a:r>
              <a:r>
                <a:rPr lang="en-US" altLang="zh-CN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zh-CN" sz="4000" dirty="0" smtClean="0">
                  <a:solidFill>
                    <a:srgbClr val="000000"/>
                  </a:solidFill>
                </a:rPr>
                <a:t>2 2</a:t>
              </a:r>
              <a:endParaRPr lang="en-US" altLang="zh-CN" sz="4000" dirty="0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4000" dirty="0" smtClean="0">
                  <a:solidFill>
                    <a:srgbClr val="000000"/>
                  </a:solidFill>
                </a:rPr>
                <a:t>× 1 1</a:t>
              </a:r>
              <a:endParaRPr lang="en-US" altLang="zh-CN" sz="4000" dirty="0">
                <a:solidFill>
                  <a:srgbClr val="000000"/>
                </a:solidFill>
              </a:endParaRPr>
            </a:p>
          </p:txBody>
        </p:sp>
        <p:sp>
          <p:nvSpPr>
            <p:cNvPr id="36882" name="Line 42"/>
            <p:cNvSpPr>
              <a:spLocks noChangeShapeType="1"/>
            </p:cNvSpPr>
            <p:nvPr/>
          </p:nvSpPr>
          <p:spPr bwMode="auto">
            <a:xfrm>
              <a:off x="-290" y="746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69" name="Line 46"/>
          <p:cNvSpPr>
            <a:spLocks noChangeShapeType="1"/>
          </p:cNvSpPr>
          <p:nvPr/>
        </p:nvSpPr>
        <p:spPr bwMode="auto">
          <a:xfrm>
            <a:off x="971550" y="45339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1123952" y="4225925"/>
            <a:ext cx="1081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000" dirty="0">
                <a:solidFill>
                  <a:srgbClr val="000000"/>
                </a:solidFill>
              </a:rPr>
              <a:t>3 2</a:t>
            </a:r>
          </a:p>
        </p:txBody>
      </p:sp>
      <p:sp>
        <p:nvSpPr>
          <p:cNvPr id="36878" name="Text Box 9"/>
          <p:cNvSpPr txBox="1">
            <a:spLocks noChangeArrowheads="1"/>
          </p:cNvSpPr>
          <p:nvPr/>
        </p:nvSpPr>
        <p:spPr bwMode="auto">
          <a:xfrm>
            <a:off x="1727991" y="3684581"/>
            <a:ext cx="1081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000" dirty="0">
                <a:solidFill>
                  <a:srgbClr val="000000"/>
                </a:solidFill>
              </a:rPr>
              <a:t>9 6</a:t>
            </a:r>
          </a:p>
        </p:txBody>
      </p:sp>
      <p:sp>
        <p:nvSpPr>
          <p:cNvPr id="36879" name="Text Box 10"/>
          <p:cNvSpPr txBox="1">
            <a:spLocks noChangeArrowheads="1"/>
          </p:cNvSpPr>
          <p:nvPr/>
        </p:nvSpPr>
        <p:spPr bwMode="auto">
          <a:xfrm>
            <a:off x="1081086" y="4773473"/>
            <a:ext cx="1727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4000" dirty="0">
                <a:solidFill>
                  <a:srgbClr val="FF0000"/>
                </a:solidFill>
              </a:rPr>
              <a:t>4 1 6</a:t>
            </a:r>
          </a:p>
        </p:txBody>
      </p:sp>
      <p:sp>
        <p:nvSpPr>
          <p:cNvPr id="36880" name="Line 47"/>
          <p:cNvSpPr>
            <a:spLocks noChangeShapeType="1"/>
          </p:cNvSpPr>
          <p:nvPr/>
        </p:nvSpPr>
        <p:spPr bwMode="auto">
          <a:xfrm>
            <a:off x="1007663" y="4813249"/>
            <a:ext cx="1801415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3" name="Text Box 20"/>
          <p:cNvSpPr txBox="1">
            <a:spLocks noChangeArrowheads="1"/>
          </p:cNvSpPr>
          <p:nvPr/>
        </p:nvSpPr>
        <p:spPr bwMode="auto">
          <a:xfrm>
            <a:off x="4540253" y="4225925"/>
            <a:ext cx="1081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4000" dirty="0">
                <a:solidFill>
                  <a:srgbClr val="000000"/>
                </a:solidFill>
              </a:rPr>
              <a:t>2</a:t>
            </a:r>
            <a:r>
              <a:rPr lang="en-US" altLang="zh-CN" sz="4000" dirty="0" smtClean="0">
                <a:solidFill>
                  <a:srgbClr val="000000"/>
                </a:solidFill>
              </a:rPr>
              <a:t> 2</a:t>
            </a:r>
            <a:endParaRPr lang="en-US" altLang="zh-CN" sz="4000" dirty="0">
              <a:solidFill>
                <a:srgbClr val="000000"/>
              </a:solidFill>
            </a:endParaRPr>
          </a:p>
        </p:txBody>
      </p:sp>
      <p:sp>
        <p:nvSpPr>
          <p:cNvPr id="36874" name="Text Box 21"/>
          <p:cNvSpPr txBox="1">
            <a:spLocks noChangeArrowheads="1"/>
          </p:cNvSpPr>
          <p:nvPr/>
        </p:nvSpPr>
        <p:spPr bwMode="auto">
          <a:xfrm>
            <a:off x="4768406" y="3711873"/>
            <a:ext cx="1315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4000" dirty="0" smtClean="0">
                <a:solidFill>
                  <a:srgbClr val="000000"/>
                </a:solidFill>
              </a:rPr>
              <a:t> 2 </a:t>
            </a:r>
            <a:r>
              <a:rPr lang="en-US" altLang="zh-CN" sz="4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875" name="Text Box 22"/>
          <p:cNvSpPr txBox="1">
            <a:spLocks noChangeArrowheads="1"/>
          </p:cNvSpPr>
          <p:nvPr/>
        </p:nvSpPr>
        <p:spPr bwMode="auto">
          <a:xfrm>
            <a:off x="4552845" y="4933811"/>
            <a:ext cx="15414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4000" dirty="0">
                <a:solidFill>
                  <a:srgbClr val="FF0000"/>
                </a:solidFill>
              </a:rPr>
              <a:t>2</a:t>
            </a:r>
            <a:r>
              <a:rPr lang="en-US" altLang="zh-CN" sz="4000" dirty="0" smtClean="0">
                <a:solidFill>
                  <a:srgbClr val="FF0000"/>
                </a:solidFill>
              </a:rPr>
              <a:t> 4 2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sp>
        <p:nvSpPr>
          <p:cNvPr id="36876" name="Line 52"/>
          <p:cNvSpPr>
            <a:spLocks noChangeShapeType="1"/>
          </p:cNvSpPr>
          <p:nvPr/>
        </p:nvSpPr>
        <p:spPr bwMode="auto">
          <a:xfrm>
            <a:off x="4497022" y="4871620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2" name="Text Box 56"/>
          <p:cNvSpPr txBox="1">
            <a:spLocks noChangeArrowheads="1"/>
          </p:cNvSpPr>
          <p:nvPr/>
        </p:nvSpPr>
        <p:spPr bwMode="auto">
          <a:xfrm>
            <a:off x="900113" y="981075"/>
            <a:ext cx="3455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4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我会算</a:t>
            </a:r>
          </a:p>
        </p:txBody>
      </p:sp>
      <p:sp>
        <p:nvSpPr>
          <p:cNvPr id="3" name="左箭头 2"/>
          <p:cNvSpPr/>
          <p:nvPr/>
        </p:nvSpPr>
        <p:spPr bwMode="auto">
          <a:xfrm>
            <a:off x="6613528" y="3665625"/>
            <a:ext cx="190720" cy="50713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左箭头 3"/>
          <p:cNvSpPr/>
          <p:nvPr/>
        </p:nvSpPr>
        <p:spPr bwMode="auto">
          <a:xfrm>
            <a:off x="6340241" y="3652831"/>
            <a:ext cx="1040071" cy="520707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左箭头 5"/>
          <p:cNvSpPr/>
          <p:nvPr/>
        </p:nvSpPr>
        <p:spPr bwMode="auto">
          <a:xfrm>
            <a:off x="6442079" y="3587824"/>
            <a:ext cx="722209" cy="638101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左箭头 7"/>
          <p:cNvSpPr/>
          <p:nvPr/>
        </p:nvSpPr>
        <p:spPr bwMode="auto">
          <a:xfrm>
            <a:off x="4859338" y="1700808"/>
            <a:ext cx="940359" cy="64807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椭圆形标注 12"/>
          <p:cNvSpPr/>
          <p:nvPr/>
        </p:nvSpPr>
        <p:spPr bwMode="auto">
          <a:xfrm>
            <a:off x="6010278" y="764704"/>
            <a:ext cx="1874090" cy="1831696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椭圆形标注 13"/>
          <p:cNvSpPr/>
          <p:nvPr/>
        </p:nvSpPr>
        <p:spPr bwMode="auto">
          <a:xfrm>
            <a:off x="4929191" y="620688"/>
            <a:ext cx="2811161" cy="1548172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云形标注 14"/>
          <p:cNvSpPr/>
          <p:nvPr/>
        </p:nvSpPr>
        <p:spPr bwMode="auto">
          <a:xfrm>
            <a:off x="5004048" y="620688"/>
            <a:ext cx="2376264" cy="1059864"/>
          </a:xfrm>
          <a:prstGeom prst="cloud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椭圆形标注 4"/>
          <p:cNvSpPr/>
          <p:nvPr/>
        </p:nvSpPr>
        <p:spPr bwMode="auto">
          <a:xfrm>
            <a:off x="6613528" y="2492375"/>
            <a:ext cx="766784" cy="936625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椭圆形标注 11"/>
          <p:cNvSpPr/>
          <p:nvPr/>
        </p:nvSpPr>
        <p:spPr bwMode="auto">
          <a:xfrm>
            <a:off x="3388579" y="1211907"/>
            <a:ext cx="2216886" cy="956953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椭圆形标注 15"/>
          <p:cNvSpPr/>
          <p:nvPr/>
        </p:nvSpPr>
        <p:spPr bwMode="auto">
          <a:xfrm>
            <a:off x="5329517" y="1211907"/>
            <a:ext cx="1112562" cy="415281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4442" y="3933858"/>
            <a:ext cx="29518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FF0000"/>
                </a:solidFill>
              </a:rPr>
              <a:t>22</a:t>
            </a:r>
            <a:r>
              <a:rPr lang="zh-CN" altLang="en-US" sz="3200" dirty="0">
                <a:solidFill>
                  <a:srgbClr val="FF0000"/>
                </a:solidFill>
              </a:rPr>
              <a:t>意义一样吗</a:t>
            </a:r>
            <a:r>
              <a:rPr lang="zh-CN" altLang="en-US" sz="3600" dirty="0">
                <a:solidFill>
                  <a:srgbClr val="FF0000"/>
                </a:solidFill>
              </a:rPr>
              <a:t>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36878" grpId="0"/>
      <p:bldP spid="36879" grpId="0"/>
      <p:bldP spid="36873" grpId="0"/>
      <p:bldP spid="36874" grpId="0"/>
      <p:bldP spid="3687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4264025" y="4192588"/>
            <a:ext cx="2143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4</a:t>
            </a:r>
            <a:r>
              <a:rPr lang="zh-CN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0</a:t>
            </a:r>
            <a:r>
              <a:rPr lang="zh-CN" altLang="en-US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3</a:t>
            </a:r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004888" y="1141483"/>
            <a:ext cx="4775200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Arial" charset="0"/>
              </a:rPr>
              <a:t>森林小医生。</a:t>
            </a:r>
            <a:endParaRPr lang="en-US" altLang="zh-CN" sz="4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892" name="Picture 58" descr="u4jx03"/>
          <p:cNvPicPr>
            <a:picLocks noChangeAspect="1" noChangeArrowheads="1"/>
          </p:cNvPicPr>
          <p:nvPr/>
        </p:nvPicPr>
        <p:blipFill>
          <a:blip r:embed="rId2" cstate="print"/>
          <a:srcRect l="24760" t="25169" r="42078" b="16568"/>
          <a:stretch>
            <a:fillRect/>
          </a:stretch>
        </p:blipFill>
        <p:spPr bwMode="auto">
          <a:xfrm>
            <a:off x="393700" y="2324100"/>
            <a:ext cx="16478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17613" y="178199"/>
            <a:ext cx="6419850" cy="850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100000"/>
              </a:lnSpc>
              <a:defRPr/>
            </a:pPr>
            <a:r>
              <a:rPr lang="zh-CN" altLang="en-US" sz="40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我会辨</a:t>
            </a:r>
          </a:p>
        </p:txBody>
      </p:sp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2339975" y="4995863"/>
            <a:ext cx="171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>
                <a:solidFill>
                  <a:srgbClr val="000000"/>
                </a:solidFill>
              </a:rPr>
              <a:t>（    ）</a:t>
            </a:r>
          </a:p>
        </p:txBody>
      </p:sp>
      <p:sp>
        <p:nvSpPr>
          <p:cNvPr id="37895" name="TextBox 20"/>
          <p:cNvSpPr txBox="1">
            <a:spLocks noChangeArrowheads="1"/>
          </p:cNvSpPr>
          <p:nvPr/>
        </p:nvSpPr>
        <p:spPr bwMode="auto">
          <a:xfrm>
            <a:off x="4427538" y="4981575"/>
            <a:ext cx="171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>
                <a:solidFill>
                  <a:srgbClr val="000000"/>
                </a:solidFill>
              </a:rPr>
              <a:t>（    ）</a:t>
            </a:r>
          </a:p>
        </p:txBody>
      </p:sp>
      <p:sp>
        <p:nvSpPr>
          <p:cNvPr id="37896" name="Line 4"/>
          <p:cNvSpPr>
            <a:spLocks noChangeShapeType="1"/>
          </p:cNvSpPr>
          <p:nvPr/>
        </p:nvSpPr>
        <p:spPr bwMode="auto">
          <a:xfrm flipV="1">
            <a:off x="2484438" y="4292600"/>
            <a:ext cx="13684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2608263" y="4192588"/>
            <a:ext cx="1828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1</a:t>
            </a:r>
            <a:r>
              <a:rPr lang="zh-CN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5</a:t>
            </a:r>
            <a:r>
              <a:rPr lang="zh-CN" altLang="en-US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4</a:t>
            </a:r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898" name="Text Box 7"/>
          <p:cNvSpPr txBox="1">
            <a:spLocks noChangeArrowheads="1"/>
          </p:cNvSpPr>
          <p:nvPr/>
        </p:nvSpPr>
        <p:spPr bwMode="auto">
          <a:xfrm>
            <a:off x="3035300" y="3025775"/>
            <a:ext cx="10715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4</a:t>
            </a:r>
            <a:r>
              <a:rPr lang="zh-CN" altLang="en-US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3</a:t>
            </a:r>
            <a:endParaRPr lang="zh-CN" altLang="zh-CN" sz="3000" dirty="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2484438" y="3544888"/>
            <a:ext cx="13684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0" name="Text Box 9"/>
          <p:cNvSpPr txBox="1">
            <a:spLocks noChangeArrowheads="1"/>
          </p:cNvSpPr>
          <p:nvPr/>
        </p:nvSpPr>
        <p:spPr bwMode="auto">
          <a:xfrm>
            <a:off x="3035300" y="2636838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2</a:t>
            </a:r>
            <a:r>
              <a:rPr lang="zh-CN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2</a:t>
            </a:r>
            <a:endParaRPr lang="zh-CN" altLang="zh-CN" sz="3000" dirty="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3440113" y="3443288"/>
            <a:ext cx="6873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6</a:t>
            </a:r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035300" y="3443288"/>
            <a:ext cx="3984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6</a:t>
            </a:r>
            <a:endParaRPr lang="zh-CN" altLang="zh-CN" sz="3000" dirty="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3" name="组合 132"/>
          <p:cNvGrpSpPr>
            <a:grpSpLocks/>
          </p:cNvGrpSpPr>
          <p:nvPr/>
        </p:nvGrpSpPr>
        <p:grpSpPr bwMode="auto">
          <a:xfrm>
            <a:off x="3038475" y="3789363"/>
            <a:ext cx="757238" cy="557212"/>
            <a:chOff x="2409810" y="3857628"/>
            <a:chExt cx="757241" cy="557213"/>
          </a:xfrm>
        </p:grpSpPr>
        <p:sp>
          <p:nvSpPr>
            <p:cNvPr id="37932" name="Text Box 13"/>
            <p:cNvSpPr txBox="1">
              <a:spLocks noChangeArrowheads="1"/>
            </p:cNvSpPr>
            <p:nvPr/>
          </p:nvSpPr>
          <p:spPr bwMode="auto">
            <a:xfrm>
              <a:off x="2809862" y="3857628"/>
              <a:ext cx="357189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00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8</a:t>
              </a:r>
              <a:r>
                <a:rPr lang="zh-CN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  <p:sp>
          <p:nvSpPr>
            <p:cNvPr id="37933" name="Text Box 13"/>
            <p:cNvSpPr txBox="1">
              <a:spLocks noChangeArrowheads="1"/>
            </p:cNvSpPr>
            <p:nvPr/>
          </p:nvSpPr>
          <p:spPr bwMode="auto">
            <a:xfrm>
              <a:off x="2409810" y="3857628"/>
              <a:ext cx="357189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00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8</a:t>
              </a:r>
              <a:r>
                <a:rPr lang="zh-CN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</p:grpSp>
      <p:sp>
        <p:nvSpPr>
          <p:cNvPr id="37904" name="Line 4"/>
          <p:cNvSpPr>
            <a:spLocks noChangeShapeType="1"/>
          </p:cNvSpPr>
          <p:nvPr/>
        </p:nvSpPr>
        <p:spPr bwMode="auto">
          <a:xfrm flipV="1">
            <a:off x="4479925" y="4292600"/>
            <a:ext cx="13684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4267200" y="4192588"/>
            <a:ext cx="2143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2</a:t>
            </a:r>
            <a:r>
              <a:rPr lang="zh-CN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2</a:t>
            </a:r>
            <a:r>
              <a:rPr lang="zh-CN" altLang="en-US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3</a:t>
            </a:r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906" name="Text Box 6"/>
          <p:cNvSpPr txBox="1">
            <a:spLocks noChangeArrowheads="1"/>
          </p:cNvSpPr>
          <p:nvPr/>
        </p:nvSpPr>
        <p:spPr bwMode="auto">
          <a:xfrm>
            <a:off x="4400550" y="3030538"/>
            <a:ext cx="625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zh-CN" sz="3000">
                <a:solidFill>
                  <a:srgbClr val="000000"/>
                </a:solidFill>
                <a:latin typeface="Times New Roman" pitchFamily="18" charset="0"/>
              </a:rPr>
              <a:t>×</a:t>
            </a:r>
            <a:endParaRPr lang="zh-CN" altLang="zh-CN" sz="3000">
              <a:solidFill>
                <a:srgbClr val="000000"/>
              </a:solidFill>
              <a:latin typeface="Tahoma" pitchFamily="34" charset="0"/>
              <a:ea typeface="黑体" pitchFamily="49" charset="-122"/>
            </a:endParaRPr>
          </a:p>
        </p:txBody>
      </p:sp>
      <p:sp>
        <p:nvSpPr>
          <p:cNvPr id="37907" name="Text Box 7"/>
          <p:cNvSpPr txBox="1">
            <a:spLocks noChangeArrowheads="1"/>
          </p:cNvSpPr>
          <p:nvPr/>
        </p:nvSpPr>
        <p:spPr bwMode="auto">
          <a:xfrm>
            <a:off x="5091113" y="3025775"/>
            <a:ext cx="10715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1</a:t>
            </a:r>
            <a:r>
              <a:rPr lang="zh-CN" altLang="en-US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3</a:t>
            </a:r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908" name="Line 8"/>
          <p:cNvSpPr>
            <a:spLocks noChangeShapeType="1"/>
          </p:cNvSpPr>
          <p:nvPr/>
        </p:nvSpPr>
        <p:spPr bwMode="auto">
          <a:xfrm>
            <a:off x="4479925" y="3544888"/>
            <a:ext cx="13684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9" name="Text Box 9"/>
          <p:cNvSpPr txBox="1">
            <a:spLocks noChangeArrowheads="1"/>
          </p:cNvSpPr>
          <p:nvPr/>
        </p:nvSpPr>
        <p:spPr bwMode="auto">
          <a:xfrm>
            <a:off x="5091113" y="2636838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3</a:t>
            </a:r>
            <a:r>
              <a:rPr lang="zh-CN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1</a:t>
            </a:r>
            <a:endParaRPr lang="zh-CN" altLang="zh-CN" sz="3000" dirty="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910" name="Text Box 12"/>
          <p:cNvSpPr txBox="1">
            <a:spLocks noChangeArrowheads="1"/>
          </p:cNvSpPr>
          <p:nvPr/>
        </p:nvSpPr>
        <p:spPr bwMode="auto">
          <a:xfrm>
            <a:off x="5516563" y="3443288"/>
            <a:ext cx="6873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3</a:t>
            </a:r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911" name="Text Box 14"/>
          <p:cNvSpPr txBox="1">
            <a:spLocks noChangeArrowheads="1"/>
          </p:cNvSpPr>
          <p:nvPr/>
        </p:nvSpPr>
        <p:spPr bwMode="auto">
          <a:xfrm>
            <a:off x="5091113" y="3443288"/>
            <a:ext cx="3984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9</a:t>
            </a:r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4" name="组合 138"/>
          <p:cNvGrpSpPr>
            <a:grpSpLocks/>
          </p:cNvGrpSpPr>
          <p:nvPr/>
        </p:nvGrpSpPr>
        <p:grpSpPr bwMode="auto">
          <a:xfrm>
            <a:off x="4683125" y="3771900"/>
            <a:ext cx="752475" cy="565150"/>
            <a:chOff x="4054472" y="3840157"/>
            <a:chExt cx="752475" cy="565150"/>
          </a:xfrm>
        </p:grpSpPr>
        <p:sp>
          <p:nvSpPr>
            <p:cNvPr id="37930" name="Text Box 13"/>
            <p:cNvSpPr txBox="1">
              <a:spLocks noChangeArrowheads="1"/>
            </p:cNvSpPr>
            <p:nvPr/>
          </p:nvSpPr>
          <p:spPr bwMode="auto">
            <a:xfrm>
              <a:off x="4449760" y="3848095"/>
              <a:ext cx="357187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00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3</a:t>
              </a:r>
              <a:r>
                <a:rPr lang="zh-CN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  <p:sp>
          <p:nvSpPr>
            <p:cNvPr id="37931" name="Text Box 13"/>
            <p:cNvSpPr txBox="1">
              <a:spLocks noChangeArrowheads="1"/>
            </p:cNvSpPr>
            <p:nvPr/>
          </p:nvSpPr>
          <p:spPr bwMode="auto">
            <a:xfrm>
              <a:off x="4054472" y="3840157"/>
              <a:ext cx="357188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000">
                  <a:solidFill>
                    <a:srgbClr val="000000"/>
                  </a:solidFill>
                  <a:latin typeface="Arial" charset="0"/>
                  <a:ea typeface="黑体" pitchFamily="49" charset="-122"/>
                </a:rPr>
                <a:t>1</a:t>
              </a:r>
              <a:r>
                <a:rPr lang="zh-CN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</p:grpSp>
      <p:sp>
        <p:nvSpPr>
          <p:cNvPr id="37913" name="Text Box 9"/>
          <p:cNvSpPr txBox="1">
            <a:spLocks noChangeArrowheads="1"/>
          </p:cNvSpPr>
          <p:nvPr/>
        </p:nvSpPr>
        <p:spPr bwMode="auto">
          <a:xfrm>
            <a:off x="7067550" y="2636838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7914" name="Text Box 6"/>
          <p:cNvSpPr txBox="1">
            <a:spLocks noChangeArrowheads="1"/>
          </p:cNvSpPr>
          <p:nvPr/>
        </p:nvSpPr>
        <p:spPr bwMode="auto">
          <a:xfrm>
            <a:off x="2343150" y="3030538"/>
            <a:ext cx="625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zh-CN" sz="3000">
                <a:solidFill>
                  <a:srgbClr val="000000"/>
                </a:solidFill>
                <a:latin typeface="Times New Roman" pitchFamily="18" charset="0"/>
              </a:rPr>
              <a:t>×</a:t>
            </a:r>
            <a:endParaRPr lang="zh-CN" altLang="zh-CN" sz="3000">
              <a:solidFill>
                <a:srgbClr val="000000"/>
              </a:solidFill>
              <a:latin typeface="Tahoma" pitchFamily="34" charset="0"/>
              <a:ea typeface="黑体" pitchFamily="49" charset="-122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2941638" y="4973638"/>
            <a:ext cx="5699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000">
                <a:solidFill>
                  <a:srgbClr val="FF0000"/>
                </a:solidFill>
              </a:rPr>
              <a:t>×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4994275" y="49736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000">
                <a:solidFill>
                  <a:srgbClr val="FF0000"/>
                </a:solidFill>
              </a:rPr>
              <a:t>×</a:t>
            </a:r>
            <a:endParaRPr lang="zh-CN" altLang="en-US" sz="3000">
              <a:solidFill>
                <a:srgbClr val="FF0000"/>
              </a:solidFill>
            </a:endParaRPr>
          </a:p>
        </p:txBody>
      </p:sp>
      <p:grpSp>
        <p:nvGrpSpPr>
          <p:cNvPr id="5" name="组合 134"/>
          <p:cNvGrpSpPr>
            <a:grpSpLocks/>
          </p:cNvGrpSpPr>
          <p:nvPr/>
        </p:nvGrpSpPr>
        <p:grpSpPr bwMode="auto">
          <a:xfrm>
            <a:off x="3035300" y="3789363"/>
            <a:ext cx="757238" cy="557212"/>
            <a:chOff x="2409810" y="3857628"/>
            <a:chExt cx="757241" cy="557213"/>
          </a:xfrm>
        </p:grpSpPr>
        <p:sp>
          <p:nvSpPr>
            <p:cNvPr id="37928" name="Text Box 13"/>
            <p:cNvSpPr txBox="1">
              <a:spLocks noChangeArrowheads="1"/>
            </p:cNvSpPr>
            <p:nvPr/>
          </p:nvSpPr>
          <p:spPr bwMode="auto">
            <a:xfrm>
              <a:off x="2809862" y="3857628"/>
              <a:ext cx="357189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8</a:t>
              </a:r>
              <a:r>
                <a:rPr lang="zh-CN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  <p:sp>
          <p:nvSpPr>
            <p:cNvPr id="37929" name="Text Box 13"/>
            <p:cNvSpPr txBox="1">
              <a:spLocks noChangeArrowheads="1"/>
            </p:cNvSpPr>
            <p:nvPr/>
          </p:nvSpPr>
          <p:spPr bwMode="auto">
            <a:xfrm>
              <a:off x="2409810" y="3857628"/>
              <a:ext cx="357189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3000" dirty="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8</a:t>
              </a:r>
              <a:r>
                <a:rPr lang="zh-CN" altLang="zh-CN" sz="3000" dirty="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</p:grpSp>
      <p:sp>
        <p:nvSpPr>
          <p:cNvPr id="138" name="Text Box 5"/>
          <p:cNvSpPr txBox="1">
            <a:spLocks noChangeArrowheads="1"/>
          </p:cNvSpPr>
          <p:nvPr/>
        </p:nvSpPr>
        <p:spPr bwMode="auto">
          <a:xfrm>
            <a:off x="2608263" y="4192588"/>
            <a:ext cx="1828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9</a:t>
            </a:r>
            <a:r>
              <a:rPr lang="zh-CN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4</a:t>
            </a:r>
            <a:r>
              <a:rPr lang="zh-CN" altLang="en-US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  </a:t>
            </a:r>
            <a:r>
              <a:rPr lang="en-US" altLang="zh-CN" sz="300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6</a:t>
            </a:r>
            <a:endParaRPr lang="zh-CN" altLang="zh-CN" sz="30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6" name="组合 139"/>
          <p:cNvGrpSpPr>
            <a:grpSpLocks/>
          </p:cNvGrpSpPr>
          <p:nvPr/>
        </p:nvGrpSpPr>
        <p:grpSpPr bwMode="auto">
          <a:xfrm>
            <a:off x="4681538" y="3775075"/>
            <a:ext cx="752475" cy="565150"/>
            <a:chOff x="4054472" y="3840157"/>
            <a:chExt cx="752475" cy="565150"/>
          </a:xfrm>
        </p:grpSpPr>
        <p:sp>
          <p:nvSpPr>
            <p:cNvPr id="37926" name="Text Box 13"/>
            <p:cNvSpPr txBox="1">
              <a:spLocks noChangeArrowheads="1"/>
            </p:cNvSpPr>
            <p:nvPr/>
          </p:nvSpPr>
          <p:spPr bwMode="auto">
            <a:xfrm>
              <a:off x="4449759" y="3848095"/>
              <a:ext cx="357188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3</a:t>
              </a:r>
              <a:r>
                <a:rPr lang="zh-CN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  <p:sp>
          <p:nvSpPr>
            <p:cNvPr id="37927" name="Text Box 13"/>
            <p:cNvSpPr txBox="1">
              <a:spLocks noChangeArrowheads="1"/>
            </p:cNvSpPr>
            <p:nvPr/>
          </p:nvSpPr>
          <p:spPr bwMode="auto">
            <a:xfrm>
              <a:off x="4054472" y="3840157"/>
              <a:ext cx="357187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1</a:t>
              </a:r>
              <a:r>
                <a:rPr lang="zh-CN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</p:grp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4700588" y="3770313"/>
            <a:ext cx="752475" cy="565150"/>
            <a:chOff x="4054472" y="3840157"/>
            <a:chExt cx="752475" cy="565150"/>
          </a:xfrm>
        </p:grpSpPr>
        <p:sp>
          <p:nvSpPr>
            <p:cNvPr id="37924" name="Text Box 13"/>
            <p:cNvSpPr txBox="1">
              <a:spLocks noChangeArrowheads="1"/>
            </p:cNvSpPr>
            <p:nvPr/>
          </p:nvSpPr>
          <p:spPr bwMode="auto">
            <a:xfrm>
              <a:off x="4449759" y="3848095"/>
              <a:ext cx="357188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000" dirty="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1</a:t>
              </a:r>
              <a:r>
                <a:rPr lang="zh-CN" altLang="zh-CN" sz="3000" dirty="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  <p:sp>
          <p:nvSpPr>
            <p:cNvPr id="37925" name="Text Box 13"/>
            <p:cNvSpPr txBox="1">
              <a:spLocks noChangeArrowheads="1"/>
            </p:cNvSpPr>
            <p:nvPr/>
          </p:nvSpPr>
          <p:spPr bwMode="auto">
            <a:xfrm>
              <a:off x="4054472" y="3840157"/>
              <a:ext cx="357187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3</a:t>
              </a:r>
              <a:r>
                <a:rPr lang="zh-CN" altLang="zh-CN" sz="3000">
                  <a:solidFill>
                    <a:srgbClr val="FF0000"/>
                  </a:solidFill>
                  <a:latin typeface="Arial" charset="0"/>
                  <a:ea typeface="黑体" pitchFamily="49" charset="-122"/>
                </a:rPr>
                <a:t>  </a:t>
              </a:r>
            </a:p>
          </p:txBody>
        </p:sp>
      </p:grp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4999038" y="4973638"/>
            <a:ext cx="566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2940050" y="4973638"/>
            <a:ext cx="5715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</a:rPr>
              <a:t>√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09" y="2324100"/>
            <a:ext cx="164623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4548 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88" grpId="0"/>
      <p:bldP spid="101" grpId="0"/>
      <p:bldP spid="131" grpId="0"/>
      <p:bldP spid="131" grpId="1"/>
      <p:bldP spid="132" grpId="0"/>
      <p:bldP spid="132" grpId="1"/>
      <p:bldP spid="138" grpId="0"/>
      <p:bldP spid="147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857224" y="1142984"/>
            <a:ext cx="741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某会议室的座位有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排，每排有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22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个座位，这个会议室可以坐多少人？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3357562"/>
            <a:ext cx="299526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24×22=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 flipH="1">
            <a:off x="5457836" y="2594610"/>
            <a:ext cx="28140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    </a:t>
            </a:r>
            <a:r>
              <a:rPr lang="en-US" altLang="zh-CN" sz="3600" dirty="0" smtClean="0">
                <a:solidFill>
                  <a:srgbClr val="000000"/>
                </a:solidFill>
              </a:rPr>
              <a:t>2 </a:t>
            </a:r>
            <a:r>
              <a:rPr lang="en-US" altLang="zh-CN" sz="3600" dirty="0">
                <a:solidFill>
                  <a:srgbClr val="000000"/>
                </a:solidFill>
              </a:rPr>
              <a:t>4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3600" dirty="0" smtClean="0">
                <a:solidFill>
                  <a:srgbClr val="000000"/>
                </a:solidFill>
              </a:rPr>
              <a:t>× 2 2</a:t>
            </a:r>
            <a:endParaRPr lang="en-US" altLang="zh-CN" sz="3600" dirty="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43570" y="4000504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  </a:t>
            </a:r>
            <a:r>
              <a:rPr lang="en-US" altLang="zh-CN" sz="3600" dirty="0" smtClean="0">
                <a:solidFill>
                  <a:srgbClr val="000000"/>
                </a:solidFill>
              </a:rPr>
              <a:t>4 </a:t>
            </a:r>
            <a:r>
              <a:rPr lang="en-US" altLang="zh-CN" sz="3600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5643570" y="4000504"/>
            <a:ext cx="1571636" cy="1588"/>
          </a:xfrm>
          <a:prstGeom prst="lin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81675" y="4497179"/>
            <a:ext cx="1081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000000"/>
                </a:solidFill>
              </a:rPr>
              <a:t>4</a:t>
            </a:r>
            <a:r>
              <a:rPr lang="en-US" altLang="zh-CN" sz="3600" dirty="0" smtClean="0">
                <a:solidFill>
                  <a:srgbClr val="000000"/>
                </a:solidFill>
              </a:rPr>
              <a:t> </a:t>
            </a:r>
            <a:r>
              <a:rPr lang="en-US" altLang="zh-CN" sz="3600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5429256" y="5000636"/>
            <a:ext cx="1571636" cy="1588"/>
          </a:xfrm>
          <a:prstGeom prst="lin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481675" y="5143016"/>
            <a:ext cx="1808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5</a:t>
            </a:r>
            <a:r>
              <a:rPr lang="en-US" altLang="zh-CN" sz="3600" dirty="0" smtClean="0">
                <a:solidFill>
                  <a:srgbClr val="FF0000"/>
                </a:solidFill>
              </a:rPr>
              <a:t> 2 8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3429000"/>
            <a:ext cx="214827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528(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人）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100" y="4143380"/>
            <a:ext cx="407595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答：这个会议室可以坐</a:t>
            </a:r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528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人。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4348" y="285728"/>
            <a:ext cx="2993128" cy="9571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智慧城堡</a:t>
            </a:r>
            <a:endParaRPr lang="zh-CN" altLang="en-US" sz="54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Pages>0</Pages>
  <Words>401</Words>
  <Characters>0</Characters>
  <Application>Microsoft Office PowerPoint</Application>
  <DocSecurity>0</DocSecurity>
  <PresentationFormat>全屏显示(4:3)</PresentationFormat>
  <Lines>0</Lines>
  <Paragraphs>111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   我会笔算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Manager>课件站</Manager>
  <Company>课件站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课件站www.kjzhan.com】~中小学ppt课件免费下载站~【课件站www.kjzhan.com】~中小学ppt课件免费下载站~【课件站www.kjzhan.com】~中小学ppt课件免费下载站~~中小学ppt课件免费下载站~【课件站www.kjzhan.com】~中小学ppt课件免费下载站~【课件站www.kjzhan.com】~中小学ppt课件免费下载站~【课件站www.kjzhan.com】~</dc:title>
  <dc:subject>【课件站www.kjzhan.com】~中小学ppt课件免费下载站~【课件站www.kjzhan.com】~中小学ppt课件免费下载站~【课件站www.kjzhan.com】~中小学ppt课件免费下载站~~中小学ppt课件免费下载站~【课件站www.kjzhan.com】~中小学ppt课件免费下载站~【课件站www.kjzhan.com】~中小学ppt课件免费下载站~【课件站www.kjzhan.com】~</dc:subject>
  <dc:creator>【课件站www.kjzhan.com】~中小学ppt课件免费下载站~【课件站www.kjzhan.com】~中小学ppt课件免费下载站~【课件站www.kjzhan.com】~中小学ppt课件免费下载站~~中小学ppt课件免费下载站~【课件站www.kjzhan.com】~中小学ppt课件免费下载站~【课件站www.kjzhan.com】~中小学ppt课件免费下载站~【课件站www.kjzhan.com】~</dc:creator>
  <cp:keywords>【课件站www.kjzhan.com】~中小学ppt课件免费下载站~【课件站www.kjzhan.com】~中小学ppt课件免费下载站~【课件站www.kjzhan.com】~中小学ppt课件免费下载站~~中小学ppt课件免费下载站~【课件站www.kjzhan.com】~中小学ppt课件免费下载站~【课件站www.kjzhan.com】~中小学ppt课件免费下载站~【课件站www.kjzhan.com】~</cp:keywords>
  <dc:description>【课件站www.kjzhan.com】~中小学ppt课件免费下载站~【课件站www.kjzhan.com】~中小学ppt课件免费下载站~【课件站www.kjzhan.com】~中小学ppt课件免费下载站~~中小学ppt课件免费下载站~【课件站www.kjzhan.com】~中小学ppt课件免费下载站~【课件站www.kjzhan.com】~中小学ppt课件免费下载站~【课件站www.kjzhan.com】~</dc:description>
  <cp:lastModifiedBy>xbany</cp:lastModifiedBy>
  <cp:revision>861</cp:revision>
  <dcterms:created xsi:type="dcterms:W3CDTF">2012-03-15T05:58:26Z</dcterms:created>
  <dcterms:modified xsi:type="dcterms:W3CDTF">2019-04-11T01:25:30Z</dcterms:modified>
  <cp:category>【课件站www.kjzhan.com】~中小学ppt课件免费下载站~【课件站www.kjzhan.com】~中小学ppt课件免费下载站~【课件站www.kjzhan.com】~中小学ppt课件免费下载站~~中小学ppt课件免费下载站~【课件站www.kjzhan.com】~中小学ppt课件免费下载站~【课件站www.kjzhan.com】~中小学ppt课件免费下载站~【课件站www.kjzhan.com】~</cp:category>
  <cp:contentStatus>绿色圃中小学教育网http://www.lspjy.com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2052-8.1.0.3238</vt:lpwstr>
  </property>
</Properties>
</file>