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3"/>
    <p:sldId id="257" r:id="rId4"/>
    <p:sldId id="258" r:id="rId5"/>
    <p:sldId id="263" r:id="rId6"/>
    <p:sldId id="281" r:id="rId7"/>
    <p:sldId id="282" r:id="rId8"/>
    <p:sldId id="269" r:id="rId9"/>
    <p:sldId id="284" r:id="rId10"/>
    <p:sldId id="271" r:id="rId11"/>
    <p:sldId id="264" r:id="rId12"/>
    <p:sldId id="286" r:id="rId14"/>
    <p:sldId id="287" r:id="rId15"/>
    <p:sldId id="288" r:id="rId16"/>
    <p:sldId id="265" r:id="rId17"/>
    <p:sldId id="266" r:id="rId18"/>
  </p:sldIdLst>
  <p:sldSz cx="9144000" cy="5143500"/>
  <p:notesSz cx="6858000" cy="9144000"/>
  <p:embeddedFontLst>
    <p:embeddedFont>
      <p:font typeface="黑体" panose="02010609060101010101" pitchFamily="49" charset="-122"/>
      <p:regular r:id="rId22"/>
    </p:embeddedFont>
    <p:embeddedFont>
      <p:font typeface="楷体" panose="02010609060101010101" pitchFamily="49" charset="-122"/>
      <p:regular r:id="rId23"/>
    </p:embeddedFont>
    <p:embeddedFont>
      <p:font typeface="楷体_GB2312" panose="02010609030101010101" pitchFamily="49" charset="-122"/>
      <p:regular r:id="rId24"/>
    </p:embeddedFont>
    <p:embeddedFont>
      <p:font typeface="Calibri" panose="020F050202020403020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00FF"/>
    <a:srgbClr val="FFFF99"/>
    <a:srgbClr val="000000"/>
    <a:srgbClr val="EC6D5B"/>
    <a:srgbClr val="66CCFF"/>
    <a:srgbClr val="FF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299"/>
    <p:restoredTop sz="94419"/>
  </p:normalViewPr>
  <p:slideViewPr>
    <p:cSldViewPr snapToGrid="0" showGuides="1">
      <p:cViewPr varScale="1">
        <p:scale>
          <a:sx n="143" d="100"/>
          <a:sy n="143" d="100"/>
        </p:scale>
        <p:origin x="1050" y="120"/>
      </p:cViewPr>
      <p:guideLst>
        <p:guide orient="horz" pos="1620"/>
        <p:guide pos="28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E8F457-DBA0-4863-9D5F-765DF261C02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CDBDCB6-B59C-44BC-A466-F40E5E5AE3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160463"/>
            <a:ext cx="9144000" cy="140093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62075" y="2286926"/>
            <a:ext cx="6400800" cy="6652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+mj-lt"/>
                <a:ea typeface="黑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0" y="1341438"/>
            <a:ext cx="9144000" cy="1754188"/>
          </a:xfrm>
          <a:prstGeom prst="rect">
            <a:avLst/>
          </a:prstGeom>
          <a:solidFill>
            <a:srgbClr val="FFFFC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标题 5"/>
          <p:cNvSpPr>
            <a:spLocks noGrp="1"/>
          </p:cNvSpPr>
          <p:nvPr>
            <p:ph type="ctrTitle"/>
          </p:nvPr>
        </p:nvSpPr>
        <p:spPr>
          <a:xfrm>
            <a:off x="0" y="1160463"/>
            <a:ext cx="9144000" cy="1400175"/>
          </a:xfrm>
          <a:noFill/>
          <a:ln>
            <a:noFill/>
          </a:ln>
        </p:spPr>
        <p:txBody>
          <a:bodyPr anchor="ctr"/>
          <a:p>
            <a:pPr>
              <a:buClrTx/>
              <a:buSzTx/>
              <a:buFontTx/>
            </a:pPr>
            <a:r>
              <a:rPr lang="zh-CN" altLang="en-US" sz="3600" kern="1200" dirty="0">
                <a:latin typeface="+mj-lt"/>
                <a:ea typeface="+mj-ea"/>
                <a:cs typeface="+mj-cs"/>
              </a:rPr>
              <a:t>第</a:t>
            </a:r>
            <a:r>
              <a:rPr lang="en-US" altLang="zh-CN" sz="3600" kern="1200" dirty="0">
                <a:latin typeface="+mj-lt"/>
                <a:ea typeface="+mj-ea"/>
                <a:cs typeface="+mj-cs"/>
              </a:rPr>
              <a:t>4</a:t>
            </a:r>
            <a:r>
              <a:rPr lang="zh-CN" altLang="en-US" sz="3600" kern="1200" dirty="0">
                <a:latin typeface="+mj-lt"/>
                <a:ea typeface="+mj-ea"/>
                <a:cs typeface="+mj-cs"/>
              </a:rPr>
              <a:t>课时  商中间有</a:t>
            </a:r>
            <a:r>
              <a:rPr lang="en-US" altLang="zh-CN" sz="3600" kern="1200" dirty="0">
                <a:latin typeface="+mj-lt"/>
                <a:ea typeface="+mj-ea"/>
                <a:cs typeface="+mj-cs"/>
              </a:rPr>
              <a:t>0</a:t>
            </a:r>
            <a:r>
              <a:rPr lang="zh-CN" altLang="en-US" sz="3600" kern="1200" dirty="0">
                <a:latin typeface="+mj-lt"/>
                <a:ea typeface="+mj-ea"/>
                <a:cs typeface="+mj-cs"/>
              </a:rPr>
              <a:t>的除法</a:t>
            </a:r>
            <a:endParaRPr lang="zh-CN" altLang="en-US" sz="3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052" name="副标题 6"/>
          <p:cNvSpPr>
            <a:spLocks noGrp="1"/>
          </p:cNvSpPr>
          <p:nvPr>
            <p:ph type="subTitle" idx="1"/>
          </p:nvPr>
        </p:nvSpPr>
        <p:spPr>
          <a:xfrm>
            <a:off x="1362075" y="2287588"/>
            <a:ext cx="6400800" cy="665162"/>
          </a:xfrm>
          <a:noFill/>
          <a:ln>
            <a:noFill/>
          </a:ln>
        </p:spPr>
        <p:txBody>
          <a:bodyPr anchor="ctr"/>
          <a:p>
            <a:pPr>
              <a:buClrTx/>
              <a:buSzTx/>
              <a:buFontTx/>
            </a:pPr>
            <a:r>
              <a:rPr lang="en-US" altLang="zh-CN" kern="1200" dirty="0">
                <a:latin typeface="Times New Roman" panose="02020603050405020304" pitchFamily="18" charset="0"/>
                <a:ea typeface="+mn-ea"/>
                <a:cs typeface="+mn-cs"/>
              </a:rPr>
              <a:t>R</a:t>
            </a:r>
            <a:r>
              <a:rPr lang="zh-CN" altLang="en-US" kern="1200" dirty="0">
                <a:latin typeface="宋体" panose="02010600030101010101" pitchFamily="2" charset="-122"/>
                <a:ea typeface="+mn-ea"/>
                <a:cs typeface="+mn-cs"/>
              </a:rPr>
              <a:t>·三</a:t>
            </a:r>
            <a:r>
              <a:rPr lang="zh-CN" altLang="en-US" kern="1200" dirty="0">
                <a:latin typeface="Times New Roman" panose="02020603050405020304" pitchFamily="18" charset="0"/>
                <a:ea typeface="+mn-ea"/>
                <a:cs typeface="+mn-cs"/>
              </a:rPr>
              <a:t>年级下册</a:t>
            </a:r>
            <a:endParaRPr lang="zh-CN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150938" y="2286000"/>
            <a:ext cx="65706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2057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4"/>
          <p:cNvSpPr/>
          <p:nvPr/>
        </p:nvSpPr>
        <p:spPr>
          <a:xfrm>
            <a:off x="2690813" y="-139700"/>
            <a:ext cx="36020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三、巩固提高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2291" name="组合 7"/>
          <p:cNvGrpSpPr/>
          <p:nvPr/>
        </p:nvGrpSpPr>
        <p:grpSpPr>
          <a:xfrm>
            <a:off x="1212850" y="776288"/>
            <a:ext cx="1865313" cy="661987"/>
            <a:chOff x="4987635" y="1357743"/>
            <a:chExt cx="1994057" cy="711201"/>
          </a:xfrm>
        </p:grpSpPr>
        <p:grpSp>
          <p:nvGrpSpPr>
            <p:cNvPr id="12301" name="组合 6"/>
            <p:cNvGrpSpPr/>
            <p:nvPr/>
          </p:nvGrpSpPr>
          <p:grpSpPr>
            <a:xfrm>
              <a:off x="4987635" y="1357743"/>
              <a:ext cx="1958109" cy="711201"/>
              <a:chOff x="1366982" y="2068944"/>
              <a:chExt cx="1487054" cy="563420"/>
            </a:xfrm>
          </p:grpSpPr>
          <p:sp>
            <p:nvSpPr>
              <p:cNvPr id="12303" name="椭圆 2"/>
              <p:cNvSpPr/>
              <p:nvPr/>
            </p:nvSpPr>
            <p:spPr>
              <a:xfrm>
                <a:off x="1366982" y="2068945"/>
                <a:ext cx="554182" cy="563419"/>
              </a:xfrm>
              <a:prstGeom prst="ellipse">
                <a:avLst/>
              </a:prstGeom>
              <a:solidFill>
                <a:srgbClr val="3399FF"/>
              </a:solidFill>
              <a:ln w="19050" cap="flat" cmpd="sng">
                <a:solidFill>
                  <a:srgbClr val="3399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 eaLnBrk="1" hangingPunct="1"/>
                <a:endParaRPr lang="zh-CN" altLang="en-US" sz="3200" b="1" dirty="0">
                  <a:latin typeface="方正稚艺_GBK" pitchFamily="65" charset="-122"/>
                  <a:ea typeface="方正稚艺_GBK" pitchFamily="65" charset="-122"/>
                </a:endParaRPr>
              </a:p>
            </p:txBody>
          </p:sp>
          <p:sp>
            <p:nvSpPr>
              <p:cNvPr id="12304" name="椭圆 3"/>
              <p:cNvSpPr/>
              <p:nvPr/>
            </p:nvSpPr>
            <p:spPr>
              <a:xfrm>
                <a:off x="1810327" y="2068945"/>
                <a:ext cx="554182" cy="563419"/>
              </a:xfrm>
              <a:prstGeom prst="ellipse">
                <a:avLst/>
              </a:prstGeom>
              <a:solidFill>
                <a:srgbClr val="3399FF"/>
              </a:solidFill>
              <a:ln w="19050" cap="flat" cmpd="sng">
                <a:solidFill>
                  <a:srgbClr val="3399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 eaLnBrk="1" hangingPunct="1"/>
                <a:endParaRPr lang="zh-CN" altLang="en-US" sz="3200" b="1" dirty="0">
                  <a:latin typeface="方正稚艺_GBK" pitchFamily="65" charset="-122"/>
                  <a:ea typeface="方正稚艺_GBK" pitchFamily="65" charset="-122"/>
                </a:endParaRPr>
              </a:p>
            </p:txBody>
          </p:sp>
          <p:sp>
            <p:nvSpPr>
              <p:cNvPr id="12305" name="椭圆 4"/>
              <p:cNvSpPr/>
              <p:nvPr/>
            </p:nvSpPr>
            <p:spPr>
              <a:xfrm>
                <a:off x="2299854" y="2068944"/>
                <a:ext cx="554182" cy="563419"/>
              </a:xfrm>
              <a:prstGeom prst="ellipse">
                <a:avLst/>
              </a:prstGeom>
              <a:solidFill>
                <a:srgbClr val="3399FF"/>
              </a:solidFill>
              <a:ln w="19050" cap="flat" cmpd="sng">
                <a:solidFill>
                  <a:srgbClr val="3399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 eaLnBrk="1" hangingPunct="1"/>
                <a:endParaRPr lang="zh-CN" altLang="en-US" sz="3200" b="1" dirty="0">
                  <a:latin typeface="方正稚艺_GBK" pitchFamily="65" charset="-122"/>
                  <a:ea typeface="方正稚艺_GBK" pitchFamily="65" charset="-122"/>
                </a:endParaRPr>
              </a:p>
            </p:txBody>
          </p:sp>
        </p:grpSp>
        <p:sp>
          <p:nvSpPr>
            <p:cNvPr id="12302" name="TextBox 5"/>
            <p:cNvSpPr txBox="1"/>
            <p:nvPr/>
          </p:nvSpPr>
          <p:spPr>
            <a:xfrm>
              <a:off x="4989458" y="1394701"/>
              <a:ext cx="1992234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buFont typeface="Arial" panose="020B0604020202020204" pitchFamily="34" charset="0"/>
              </a:pPr>
              <a:r>
                <a:rPr lang="zh-CN" altLang="en-US" sz="3200" b="1" dirty="0">
                  <a:solidFill>
                    <a:schemeClr val="bg1"/>
                  </a:solidFill>
                  <a:latin typeface="方正稚艺_GBK" pitchFamily="65" charset="-122"/>
                  <a:ea typeface="方正稚艺_GBK" pitchFamily="65" charset="-122"/>
                </a:rPr>
                <a:t>做 一 做</a:t>
              </a:r>
              <a:endParaRPr lang="zh-CN" altLang="en-US" sz="3200" b="1" dirty="0">
                <a:solidFill>
                  <a:schemeClr val="bg1"/>
                </a:solidFill>
                <a:latin typeface="方正稚艺_GBK" pitchFamily="65" charset="-122"/>
                <a:ea typeface="方正稚艺_GBK" pitchFamily="65" charset="-122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59050" y="1698625"/>
            <a:ext cx="1958975" cy="22145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1.    0÷3=</a:t>
            </a:r>
            <a:endParaRPr kumimoji="0" lang="en-US" altLang="zh-CN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       0÷4=</a:t>
            </a:r>
            <a:endParaRPr kumimoji="0" lang="en-US" altLang="zh-CN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       0÷7=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4213" y="1881188"/>
            <a:ext cx="388938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70400" y="2586038"/>
            <a:ext cx="3905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70400" y="3328988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79863" y="-307975"/>
            <a:ext cx="11842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2299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42900" y="784225"/>
            <a:ext cx="4921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2.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4339" name="组合 8"/>
          <p:cNvGrpSpPr/>
          <p:nvPr/>
        </p:nvGrpSpPr>
        <p:grpSpPr>
          <a:xfrm>
            <a:off x="495300" y="1398588"/>
            <a:ext cx="2073275" cy="612775"/>
            <a:chOff x="3313113" y="4041292"/>
            <a:chExt cx="2072380" cy="612613"/>
          </a:xfrm>
        </p:grpSpPr>
        <p:pic>
          <p:nvPicPr>
            <p:cNvPr id="14395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64621" y="4098428"/>
              <a:ext cx="1624108" cy="555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3897061" y="4041292"/>
              <a:ext cx="1488432" cy="5840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+mj-ea"/>
                  <a:cs typeface="+mn-cs"/>
                </a:rPr>
                <a:t>4  0  2</a:t>
              </a:r>
              <a:endParaRPr kumimoji="0" lang="en-US" altLang="zh-CN" sz="3200" b="1" kern="1200" cap="none" spc="0" normalizeH="0" baseline="0" noProof="0" dirty="0">
                <a:latin typeface="+mj-lt"/>
                <a:ea typeface="+mj-ea"/>
                <a:cs typeface="+mn-cs"/>
              </a:endParaRP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3313113" y="4049227"/>
              <a:ext cx="583948" cy="595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2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</p:grpSp>
      <p:grpSp>
        <p:nvGrpSpPr>
          <p:cNvPr id="14340" name="组合 8"/>
          <p:cNvGrpSpPr/>
          <p:nvPr/>
        </p:nvGrpSpPr>
        <p:grpSpPr>
          <a:xfrm>
            <a:off x="2530475" y="1389063"/>
            <a:ext cx="2073275" cy="612775"/>
            <a:chOff x="3313113" y="4041292"/>
            <a:chExt cx="2072380" cy="612613"/>
          </a:xfrm>
        </p:grpSpPr>
        <p:pic>
          <p:nvPicPr>
            <p:cNvPr id="14392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64621" y="4098428"/>
              <a:ext cx="1624108" cy="555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3897061" y="4041292"/>
              <a:ext cx="1488432" cy="5840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+mj-ea"/>
                  <a:cs typeface="+mn-cs"/>
                </a:rPr>
                <a:t>6  0  9</a:t>
              </a:r>
              <a:endParaRPr kumimoji="0" lang="en-US" altLang="zh-CN" sz="3200" b="1" kern="1200" cap="none" spc="0" normalizeH="0" baseline="0" noProof="0" dirty="0">
                <a:latin typeface="+mj-lt"/>
                <a:ea typeface="+mj-ea"/>
                <a:cs typeface="+mn-cs"/>
              </a:endParaRP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3313113" y="4049227"/>
              <a:ext cx="583948" cy="595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3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</p:grpSp>
      <p:grpSp>
        <p:nvGrpSpPr>
          <p:cNvPr id="14341" name="组合 8"/>
          <p:cNvGrpSpPr/>
          <p:nvPr/>
        </p:nvGrpSpPr>
        <p:grpSpPr>
          <a:xfrm>
            <a:off x="4603750" y="1379538"/>
            <a:ext cx="2073275" cy="612775"/>
            <a:chOff x="3313113" y="4041292"/>
            <a:chExt cx="2072380" cy="612613"/>
          </a:xfrm>
        </p:grpSpPr>
        <p:pic>
          <p:nvPicPr>
            <p:cNvPr id="14389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64621" y="4098428"/>
              <a:ext cx="1624108" cy="555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2" name="Text Box 4"/>
            <p:cNvSpPr txBox="1">
              <a:spLocks noChangeArrowheads="1"/>
            </p:cNvSpPr>
            <p:nvPr/>
          </p:nvSpPr>
          <p:spPr bwMode="auto">
            <a:xfrm>
              <a:off x="3897061" y="4041292"/>
              <a:ext cx="1488432" cy="5840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+mj-ea"/>
                  <a:cs typeface="+mn-cs"/>
                </a:rPr>
                <a:t>6  1  5</a:t>
              </a:r>
              <a:endParaRPr kumimoji="0" lang="en-US" altLang="zh-CN" sz="3200" b="1" kern="1200" cap="none" spc="0" normalizeH="0" baseline="0" noProof="0" dirty="0">
                <a:latin typeface="+mj-lt"/>
                <a:ea typeface="+mj-ea"/>
                <a:cs typeface="+mn-cs"/>
              </a:endParaRPr>
            </a:p>
          </p:txBody>
        </p: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>
              <a:off x="3313113" y="4049227"/>
              <a:ext cx="583948" cy="595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3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</p:grpSp>
      <p:grpSp>
        <p:nvGrpSpPr>
          <p:cNvPr id="14342" name="组合 8"/>
          <p:cNvGrpSpPr/>
          <p:nvPr/>
        </p:nvGrpSpPr>
        <p:grpSpPr>
          <a:xfrm>
            <a:off x="6654800" y="1350963"/>
            <a:ext cx="2073275" cy="612775"/>
            <a:chOff x="3313113" y="4041292"/>
            <a:chExt cx="2072380" cy="612613"/>
          </a:xfrm>
        </p:grpSpPr>
        <p:pic>
          <p:nvPicPr>
            <p:cNvPr id="14386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64621" y="4098428"/>
              <a:ext cx="1624108" cy="555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3897061" y="4041292"/>
              <a:ext cx="1488432" cy="5840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+mj-ea"/>
                  <a:cs typeface="+mn-cs"/>
                </a:rPr>
                <a:t>6  2  4</a:t>
              </a:r>
              <a:endParaRPr kumimoji="0" lang="en-US" altLang="zh-CN" sz="3200" b="1" kern="1200" cap="none" spc="0" normalizeH="0" baseline="0" noProof="0" dirty="0">
                <a:latin typeface="+mj-lt"/>
                <a:ea typeface="+mj-ea"/>
                <a:cs typeface="+mn-cs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3313113" y="4049227"/>
              <a:ext cx="583948" cy="595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6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89025" y="889000"/>
            <a:ext cx="3905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2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89025" y="1851025"/>
            <a:ext cx="3905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4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87400" y="2438400"/>
            <a:ext cx="15843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479550" y="889000"/>
            <a:ext cx="388938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68488" y="2438400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2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87538" y="868363"/>
            <a:ext cx="3905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1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868488" y="2895600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2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835025" y="3479800"/>
            <a:ext cx="15843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855788" y="3479800"/>
            <a:ext cx="388938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14675" y="889000"/>
            <a:ext cx="3905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2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133725" y="1847850"/>
            <a:ext cx="3905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6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2906713" y="2438400"/>
            <a:ext cx="15843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524250" y="889000"/>
            <a:ext cx="388938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22713" y="877888"/>
            <a:ext cx="3905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3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30650" y="2433638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9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22713" y="2895600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9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75" name="直接连接符 74"/>
          <p:cNvCxnSpPr/>
          <p:nvPr/>
        </p:nvCxnSpPr>
        <p:spPr>
          <a:xfrm>
            <a:off x="2897188" y="3479800"/>
            <a:ext cx="15843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922713" y="3479800"/>
            <a:ext cx="3905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7950" y="860425"/>
            <a:ext cx="3905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2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87950" y="1847850"/>
            <a:ext cx="388938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6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79" name="直接连接符 78"/>
          <p:cNvCxnSpPr/>
          <p:nvPr/>
        </p:nvCxnSpPr>
        <p:spPr>
          <a:xfrm>
            <a:off x="5014913" y="2438400"/>
            <a:ext cx="15843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578475" y="2433638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1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578475" y="860425"/>
            <a:ext cx="388938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05513" y="2438400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5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05513" y="869950"/>
            <a:ext cx="388938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5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588000" y="2870200"/>
            <a:ext cx="80010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1  5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5014913" y="3479800"/>
            <a:ext cx="15843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92813" y="3479800"/>
            <a:ext cx="3905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245350" y="860425"/>
            <a:ext cx="388938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1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245350" y="1847850"/>
            <a:ext cx="3905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6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89" name="直接连接符 88"/>
          <p:cNvCxnSpPr/>
          <p:nvPr/>
        </p:nvCxnSpPr>
        <p:spPr>
          <a:xfrm>
            <a:off x="7061200" y="2438400"/>
            <a:ext cx="15843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653338" y="2433638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2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658100" y="841375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061325" y="2433638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4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048625" y="850900"/>
            <a:ext cx="388938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4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634288" y="2870200"/>
            <a:ext cx="80010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2  4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7061200" y="3465513"/>
            <a:ext cx="15843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8081963" y="3479800"/>
            <a:ext cx="3905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4384" name="图片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9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6" grpId="0"/>
      <p:bldP spid="77" grpId="0"/>
      <p:bldP spid="78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  <p:bldP spid="91" grpId="0"/>
      <p:bldP spid="92" grpId="0"/>
      <p:bldP spid="93" grpId="0"/>
      <p:bldP spid="94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76250" y="885825"/>
            <a:ext cx="4921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3.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5213" y="723900"/>
            <a:ext cx="7658100" cy="416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536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1295400" y="981075"/>
            <a:ext cx="6773863" cy="3046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606÷2=303</a:t>
            </a: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（元）</a:t>
            </a:r>
            <a:endParaRPr kumimoji="0" lang="en-US" altLang="zh-CN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828÷4=207</a:t>
            </a: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（元）</a:t>
            </a:r>
            <a:endParaRPr kumimoji="0" lang="en-US" altLang="zh-CN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303 – 207=96</a:t>
            </a: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（元）</a:t>
            </a:r>
            <a:endParaRPr kumimoji="0" lang="en-US" altLang="zh-CN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答：每把藤椅比每把餐椅贵</a:t>
            </a: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96</a:t>
            </a: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元钱。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6389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5563" y="5146675"/>
            <a:ext cx="1184275" cy="37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4"/>
          <p:cNvSpPr/>
          <p:nvPr/>
        </p:nvSpPr>
        <p:spPr>
          <a:xfrm>
            <a:off x="2690813" y="-139700"/>
            <a:ext cx="36020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四、课堂小结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820863" y="1531938"/>
            <a:ext cx="1744662" cy="2867025"/>
            <a:chOff x="6305997" y="1767986"/>
            <a:chExt cx="1744960" cy="2867335"/>
          </a:xfrm>
        </p:grpSpPr>
        <p:grpSp>
          <p:nvGrpSpPr>
            <p:cNvPr id="19" name="组合 18"/>
            <p:cNvGrpSpPr/>
            <p:nvPr/>
          </p:nvGrpSpPr>
          <p:grpSpPr>
            <a:xfrm>
              <a:off x="6305997" y="2257771"/>
              <a:ext cx="1730763" cy="591719"/>
              <a:chOff x="2029029" y="1449388"/>
              <a:chExt cx="1730763" cy="591719"/>
            </a:xfrm>
            <a:noFill/>
          </p:grpSpPr>
          <p:pic>
            <p:nvPicPr>
              <p:cNvPr id="41" name="图片 29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0131" y="1500188"/>
                <a:ext cx="1350962" cy="5000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 Box 3"/>
              <p:cNvSpPr txBox="1">
                <a:spLocks noChangeArrowheads="1"/>
              </p:cNvSpPr>
              <p:nvPr/>
            </p:nvSpPr>
            <p:spPr bwMode="auto">
              <a:xfrm>
                <a:off x="2552111" y="1454150"/>
                <a:ext cx="1207681" cy="58695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楷体_GB2312" panose="02010609030101010101" pitchFamily="49" charset="-122"/>
                    <a:cs typeface="+mn-cs"/>
                  </a:rPr>
                  <a:t>2  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楷体_GB2312" panose="02010609030101010101" pitchFamily="49" charset="-122"/>
                    <a:cs typeface="+mn-cs"/>
                  </a:rPr>
                  <a:t>0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楷体_GB2312" panose="02010609030101010101" pitchFamily="49" charset="-122"/>
                    <a:cs typeface="+mn-cs"/>
                  </a:rPr>
                  <a:t>  8</a:t>
                </a:r>
                <a:endPara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endParaRPr>
              </a:p>
            </p:txBody>
          </p:sp>
          <p:sp>
            <p:nvSpPr>
              <p:cNvPr id="43" name="Text Box 7"/>
              <p:cNvSpPr txBox="1">
                <a:spLocks noChangeArrowheads="1"/>
              </p:cNvSpPr>
              <p:nvPr/>
            </p:nvSpPr>
            <p:spPr bwMode="auto">
              <a:xfrm>
                <a:off x="2029029" y="1449388"/>
                <a:ext cx="386942" cy="58695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楷体_GB2312" panose="02010609030101010101" pitchFamily="49" charset="-122"/>
                    <a:cs typeface="+mn-cs"/>
                  </a:rPr>
                  <a:t>2</a:t>
                </a:r>
                <a:endPara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839488" y="1769573"/>
              <a:ext cx="390592" cy="584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1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29961" y="2701537"/>
              <a:ext cx="389003" cy="584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2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596559" y="3285800"/>
              <a:ext cx="13765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539695" y="3230231"/>
              <a:ext cx="389004" cy="584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8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42870" y="3592220"/>
              <a:ext cx="390592" cy="584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8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6674360" y="4108214"/>
              <a:ext cx="13765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542870" y="4051058"/>
              <a:ext cx="390592" cy="584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0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12614" y="1767986"/>
              <a:ext cx="390592" cy="584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  <a:cs typeface="+mn-cs"/>
                </a:rPr>
                <a:t>0</a:t>
              </a:r>
              <a:endPara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44488" y="1782275"/>
              <a:ext cx="389004" cy="584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4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727575" y="1444625"/>
            <a:ext cx="1747838" cy="3073400"/>
            <a:chOff x="170034" y="1245482"/>
            <a:chExt cx="1746839" cy="3072438"/>
          </a:xfrm>
        </p:grpSpPr>
        <p:grpSp>
          <p:nvGrpSpPr>
            <p:cNvPr id="17421" name="组合 46"/>
            <p:cNvGrpSpPr/>
            <p:nvPr/>
          </p:nvGrpSpPr>
          <p:grpSpPr>
            <a:xfrm>
              <a:off x="170034" y="1740345"/>
              <a:ext cx="1745447" cy="594309"/>
              <a:chOff x="2029029" y="1449388"/>
              <a:chExt cx="1745447" cy="594309"/>
            </a:xfrm>
          </p:grpSpPr>
          <p:pic>
            <p:nvPicPr>
              <p:cNvPr id="17432" name="图片 29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320130" y="1500188"/>
                <a:ext cx="1454345" cy="50006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9" name="Text Box 3"/>
              <p:cNvSpPr txBox="1">
                <a:spLocks noChangeArrowheads="1"/>
              </p:cNvSpPr>
              <p:nvPr/>
            </p:nvSpPr>
            <p:spPr bwMode="auto">
              <a:xfrm>
                <a:off x="2566884" y="1457605"/>
                <a:ext cx="1207397" cy="585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楷体_GB2312" panose="02010609030101010101" pitchFamily="49" charset="-122"/>
                    <a:cs typeface="+mn-cs"/>
                  </a:rPr>
                  <a:t>2  1  6</a:t>
                </a:r>
                <a:endPara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endParaRPr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2029029" y="1449670"/>
                <a:ext cx="387129" cy="585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楷体_GB2312" panose="02010609030101010101" pitchFamily="49" charset="-122"/>
                    <a:cs typeface="+mn-cs"/>
                  </a:rPr>
                  <a:t>2</a:t>
                </a:r>
                <a:endPara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703129" y="1251830"/>
              <a:ext cx="390302" cy="5856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1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12649" y="2183401"/>
              <a:ext cx="390302" cy="5856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2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460381" y="2769005"/>
              <a:ext cx="13771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095018" y="2722982"/>
              <a:ext cx="390302" cy="5840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1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02950" y="3160995"/>
              <a:ext cx="799643" cy="5840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1  6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538123" y="3733903"/>
              <a:ext cx="13771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521811" y="3733903"/>
              <a:ext cx="390302" cy="5840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0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87085" y="1250244"/>
              <a:ext cx="388716" cy="5856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  <a:cs typeface="+mn-cs"/>
                </a:rPr>
                <a:t>0</a:t>
              </a:r>
              <a:endPara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526571" y="1245482"/>
              <a:ext cx="390302" cy="5840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8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05945" y="2730917"/>
              <a:ext cx="390302" cy="5840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6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603234" y="656007"/>
            <a:ext cx="5492891" cy="5847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除以任何不是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的数，都得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7419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4"/>
          <p:cNvSpPr/>
          <p:nvPr/>
        </p:nvSpPr>
        <p:spPr>
          <a:xfrm>
            <a:off x="2655888" y="449263"/>
            <a:ext cx="36020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85913" y="1355725"/>
            <a:ext cx="68056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练习五第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题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；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2.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完成同步学习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本课时的习题。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79863" y="-307975"/>
            <a:ext cx="11842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8438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5563" y="5146675"/>
            <a:ext cx="1184275" cy="37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238" y="-14287"/>
            <a:ext cx="1184275" cy="274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6"/>
          <p:cNvSpPr/>
          <p:nvPr/>
        </p:nvSpPr>
        <p:spPr>
          <a:xfrm>
            <a:off x="1946275" y="-139700"/>
            <a:ext cx="505936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一、引入新课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911225"/>
            <a:ext cx="26558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口算下列各题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660525" y="1754188"/>
            <a:ext cx="2311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    4</a:t>
            </a:r>
            <a:r>
              <a:rPr kumimoji="0" lang="en-US" altLang="zh-CN" sz="3200" b="1" kern="1200" cap="none" spc="0" normalizeH="0" baseline="0" noProof="0" dirty="0">
                <a:latin typeface="+mj-lt"/>
                <a:ea typeface="+mn-ea"/>
                <a:cs typeface="+mn-cs"/>
              </a:rPr>
              <a:t>×</a:t>
            </a: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0</a:t>
            </a:r>
            <a:r>
              <a:rPr kumimoji="0" lang="zh-CN" altLang="en-US" sz="3200" b="1" kern="1200" cap="none" spc="0" normalizeH="0" baseline="0" noProof="0" dirty="0">
                <a:latin typeface="+mj-lt"/>
                <a:ea typeface="+mn-ea"/>
                <a:cs typeface="+mn-cs"/>
              </a:rPr>
              <a:t>＝</a:t>
            </a:r>
            <a:endParaRPr kumimoji="0" lang="en-US" altLang="zh-CN" sz="3200" b="1" kern="1200" cap="none" spc="0" normalizeH="0" baseline="0" noProof="0" dirty="0">
              <a:solidFill>
                <a:srgbClr val="FF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660525" y="2474913"/>
            <a:ext cx="2311400" cy="593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500</a:t>
            </a:r>
            <a:r>
              <a:rPr kumimoji="0" lang="en-US" altLang="zh-CN" sz="3200" b="1" kern="1200" cap="none" spc="0" normalizeH="0" baseline="0" noProof="0" dirty="0">
                <a:latin typeface="+mj-lt"/>
                <a:ea typeface="+mn-ea"/>
                <a:cs typeface="+mn-cs"/>
              </a:rPr>
              <a:t>×</a:t>
            </a: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0</a:t>
            </a:r>
            <a:r>
              <a:rPr kumimoji="0" lang="zh-CN" altLang="en-US" sz="3200" b="1" kern="1200" cap="none" spc="0" normalizeH="0" baseline="0" noProof="0" dirty="0">
                <a:latin typeface="+mj-lt"/>
                <a:ea typeface="+mn-ea"/>
                <a:cs typeface="+mn-cs"/>
              </a:rPr>
              <a:t>＝</a:t>
            </a:r>
            <a:endParaRPr kumimoji="0" lang="en-US" altLang="zh-CN" sz="3200" b="1" kern="1200" cap="none" spc="0" normalizeH="0" baseline="0" noProof="0" dirty="0">
              <a:latin typeface="+mj-lt"/>
              <a:ea typeface="+mn-ea"/>
              <a:cs typeface="+mn-cs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660525" y="3192463"/>
            <a:ext cx="2311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  0</a:t>
            </a:r>
            <a:r>
              <a:rPr kumimoji="0" lang="en-US" altLang="zh-CN" sz="3200" b="1" kern="1200" cap="none" spc="0" normalizeH="0" baseline="0" noProof="0" dirty="0">
                <a:latin typeface="+mj-lt"/>
                <a:ea typeface="+mn-ea"/>
                <a:cs typeface="+mn-cs"/>
              </a:rPr>
              <a:t>×</a:t>
            </a: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73</a:t>
            </a:r>
            <a:r>
              <a:rPr kumimoji="0" lang="zh-CN" altLang="en-US" sz="3200" b="1" kern="1200" cap="none" spc="0" normalizeH="0" baseline="0" noProof="0" dirty="0">
                <a:latin typeface="+mj-lt"/>
                <a:ea typeface="+mn-ea"/>
                <a:cs typeface="+mn-cs"/>
              </a:rPr>
              <a:t>＝</a:t>
            </a:r>
            <a:endParaRPr kumimoji="0" lang="en-US" altLang="zh-CN" sz="3200" b="1" kern="1200" cap="none" spc="0" normalizeH="0" baseline="0" noProof="0" dirty="0">
              <a:latin typeface="+mj-lt"/>
              <a:ea typeface="+mn-ea"/>
              <a:cs typeface="+mn-cs"/>
            </a:endParaRPr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3429000" y="1754188"/>
            <a:ext cx="38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0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20" name="Text Box 55"/>
          <p:cNvSpPr txBox="1">
            <a:spLocks noChangeArrowheads="1"/>
          </p:cNvSpPr>
          <p:nvPr/>
        </p:nvSpPr>
        <p:spPr bwMode="auto">
          <a:xfrm>
            <a:off x="3427413" y="2484438"/>
            <a:ext cx="3889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0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21" name="Text Box 55"/>
          <p:cNvSpPr txBox="1">
            <a:spLocks noChangeArrowheads="1"/>
          </p:cNvSpPr>
          <p:nvPr/>
        </p:nvSpPr>
        <p:spPr bwMode="auto">
          <a:xfrm>
            <a:off x="3429000" y="3205163"/>
            <a:ext cx="38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0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940300" y="1779588"/>
            <a:ext cx="2311400" cy="59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209</a:t>
            </a:r>
            <a:r>
              <a:rPr kumimoji="0" lang="en-US" altLang="zh-CN" sz="3200" b="1" kern="1200" cap="none" spc="0" normalizeH="0" baseline="0" noProof="0" dirty="0">
                <a:latin typeface="+mj-lt"/>
                <a:ea typeface="+mn-ea"/>
                <a:cs typeface="+mn-cs"/>
              </a:rPr>
              <a:t>×</a:t>
            </a: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0</a:t>
            </a:r>
            <a:r>
              <a:rPr kumimoji="0" lang="zh-CN" altLang="en-US" sz="3200" b="1" kern="1200" cap="none" spc="0" normalizeH="0" baseline="0" noProof="0" dirty="0">
                <a:latin typeface="+mj-lt"/>
                <a:ea typeface="+mn-ea"/>
                <a:cs typeface="+mn-cs"/>
              </a:rPr>
              <a:t>＝</a:t>
            </a:r>
            <a:endParaRPr kumimoji="0" lang="en-US" altLang="zh-CN" sz="3200" b="1" kern="1200" cap="none" spc="0" normalizeH="0" baseline="0" noProof="0" dirty="0">
              <a:latin typeface="+mj-lt"/>
              <a:ea typeface="+mn-ea"/>
              <a:cs typeface="+mn-cs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940300" y="2474913"/>
            <a:ext cx="231140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    0</a:t>
            </a:r>
            <a:r>
              <a:rPr kumimoji="0" lang="en-US" altLang="zh-CN" sz="3200" b="1" kern="1200" cap="none" spc="0" normalizeH="0" baseline="0" noProof="0" dirty="0">
                <a:latin typeface="+mj-lt"/>
                <a:ea typeface="+mn-ea"/>
                <a:cs typeface="+mn-cs"/>
              </a:rPr>
              <a:t>×</a:t>
            </a: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0</a:t>
            </a:r>
            <a:r>
              <a:rPr kumimoji="0" lang="zh-CN" altLang="en-US" sz="3200" b="1" kern="1200" cap="none" spc="0" normalizeH="0" baseline="0" noProof="0" dirty="0">
                <a:latin typeface="+mj-lt"/>
                <a:ea typeface="+mn-ea"/>
                <a:cs typeface="+mn-cs"/>
              </a:rPr>
              <a:t>＝</a:t>
            </a:r>
            <a:endParaRPr kumimoji="0" lang="en-US" altLang="zh-CN" sz="3200" b="1" kern="1200" cap="none" spc="0" normalizeH="0" baseline="0" noProof="0" dirty="0">
              <a:latin typeface="+mj-lt"/>
              <a:ea typeface="+mn-ea"/>
              <a:cs typeface="+mn-cs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940300" y="3192463"/>
            <a:ext cx="2311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    0</a:t>
            </a:r>
            <a:r>
              <a:rPr kumimoji="0" lang="en-US" altLang="zh-CN" sz="3200" b="1" kern="1200" cap="none" spc="0" normalizeH="0" baseline="0" noProof="0" dirty="0">
                <a:latin typeface="+mj-lt"/>
                <a:ea typeface="+mn-ea"/>
                <a:cs typeface="+mn-cs"/>
              </a:rPr>
              <a:t>×</a:t>
            </a: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3200" b="1" kern="1200" cap="none" spc="0" normalizeH="0" baseline="0" noProof="0" dirty="0">
                <a:latin typeface="+mj-lt"/>
                <a:ea typeface="+mn-ea"/>
                <a:cs typeface="+mn-cs"/>
              </a:rPr>
              <a:t>＝</a:t>
            </a:r>
            <a:endParaRPr kumimoji="0" lang="en-US" altLang="zh-CN" sz="3200" b="1" kern="1200" cap="none" spc="0" normalizeH="0" baseline="0" noProof="0" dirty="0">
              <a:latin typeface="+mj-lt"/>
              <a:ea typeface="+mn-ea"/>
              <a:cs typeface="+mn-cs"/>
            </a:endParaRPr>
          </a:p>
        </p:txBody>
      </p:sp>
      <p:sp>
        <p:nvSpPr>
          <p:cNvPr id="25" name="Text Box 55"/>
          <p:cNvSpPr txBox="1">
            <a:spLocks noChangeArrowheads="1"/>
          </p:cNvSpPr>
          <p:nvPr/>
        </p:nvSpPr>
        <p:spPr bwMode="auto">
          <a:xfrm>
            <a:off x="6715125" y="1792288"/>
            <a:ext cx="3889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0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26" name="Text Box 55"/>
          <p:cNvSpPr txBox="1">
            <a:spLocks noChangeArrowheads="1"/>
          </p:cNvSpPr>
          <p:nvPr/>
        </p:nvSpPr>
        <p:spPr bwMode="auto">
          <a:xfrm>
            <a:off x="6715125" y="2490788"/>
            <a:ext cx="38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0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32" name="Text Box 55"/>
          <p:cNvSpPr txBox="1">
            <a:spLocks noChangeArrowheads="1"/>
          </p:cNvSpPr>
          <p:nvPr/>
        </p:nvSpPr>
        <p:spPr bwMode="auto">
          <a:xfrm>
            <a:off x="6715125" y="3205163"/>
            <a:ext cx="3889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0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grpSp>
        <p:nvGrpSpPr>
          <p:cNvPr id="39" name="Group 39"/>
          <p:cNvGrpSpPr/>
          <p:nvPr/>
        </p:nvGrpSpPr>
        <p:grpSpPr>
          <a:xfrm>
            <a:off x="4700588" y="444500"/>
            <a:ext cx="4205287" cy="1347788"/>
            <a:chOff x="2946" y="650"/>
            <a:chExt cx="2649" cy="849"/>
          </a:xfrm>
        </p:grpSpPr>
        <p:pic>
          <p:nvPicPr>
            <p:cNvPr id="4124" name="Picture 16" descr="女天使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49" y="650"/>
              <a:ext cx="946" cy="8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" name="AutoShape 27"/>
            <p:cNvSpPr>
              <a:spLocks noChangeArrowheads="1"/>
            </p:cNvSpPr>
            <p:nvPr/>
          </p:nvSpPr>
          <p:spPr bwMode="auto">
            <a:xfrm>
              <a:off x="2946" y="736"/>
              <a:ext cx="1779" cy="763"/>
            </a:xfrm>
            <a:prstGeom prst="wedgeRoundRectCallout">
              <a:avLst>
                <a:gd name="adj1" fmla="val 57343"/>
                <a:gd name="adj2" fmla="val 11060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这些题有什么共同的特点？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</p:grpSp>
      <p:grpSp>
        <p:nvGrpSpPr>
          <p:cNvPr id="42" name="Group 49"/>
          <p:cNvGrpSpPr/>
          <p:nvPr/>
        </p:nvGrpSpPr>
        <p:grpSpPr>
          <a:xfrm>
            <a:off x="120650" y="3148013"/>
            <a:ext cx="4240213" cy="1574800"/>
            <a:chOff x="-12" y="2931"/>
            <a:chExt cx="2672" cy="993"/>
          </a:xfrm>
        </p:grpSpPr>
        <p:sp>
          <p:nvSpPr>
            <p:cNvPr id="43" name="AutoShape 27"/>
            <p:cNvSpPr>
              <a:spLocks noChangeArrowheads="1"/>
            </p:cNvSpPr>
            <p:nvPr/>
          </p:nvSpPr>
          <p:spPr bwMode="auto">
            <a:xfrm>
              <a:off x="1124" y="3538"/>
              <a:ext cx="1536" cy="386"/>
            </a:xfrm>
            <a:prstGeom prst="wedgeRoundRectCallout">
              <a:avLst>
                <a:gd name="adj1" fmla="val -62648"/>
                <a:gd name="adj2" fmla="val 4083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乘积都是</a:t>
              </a: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0</a:t>
              </a: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。</a:t>
              </a:r>
              <a:endParaRPr kumimoji="0" lang="zh-C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  <p:pic>
          <p:nvPicPr>
            <p:cNvPr id="4123" name="Picture 48" descr="男孩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2" y="2931"/>
              <a:ext cx="1032" cy="99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5" name="Group 51"/>
          <p:cNvGrpSpPr/>
          <p:nvPr/>
        </p:nvGrpSpPr>
        <p:grpSpPr>
          <a:xfrm>
            <a:off x="4808538" y="2414588"/>
            <a:ext cx="4097337" cy="2309812"/>
            <a:chOff x="3029" y="2429"/>
            <a:chExt cx="2581" cy="1455"/>
          </a:xfrm>
        </p:grpSpPr>
        <p:sp>
          <p:nvSpPr>
            <p:cNvPr id="46" name="AutoShape 27"/>
            <p:cNvSpPr>
              <a:spLocks noChangeArrowheads="1"/>
            </p:cNvSpPr>
            <p:nvPr/>
          </p:nvSpPr>
          <p:spPr bwMode="auto">
            <a:xfrm>
              <a:off x="3029" y="3521"/>
              <a:ext cx="2181" cy="363"/>
            </a:xfrm>
            <a:prstGeom prst="wedgeRoundRectCallout">
              <a:avLst>
                <a:gd name="adj1" fmla="val 46715"/>
                <a:gd name="adj2" fmla="val -80577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0</a:t>
              </a: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乘任何数都得</a:t>
              </a: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0</a:t>
              </a: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。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  <p:pic>
          <p:nvPicPr>
            <p:cNvPr id="4121" name="Picture 50" descr="女孩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0" y="2429"/>
              <a:ext cx="800" cy="99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8" name="文本框 27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4117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563" y="5146675"/>
            <a:ext cx="1184275" cy="37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8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5" grpId="0"/>
      <p:bldP spid="26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819150" y="3390900"/>
            <a:ext cx="5199063" cy="1641475"/>
            <a:chOff x="819150" y="3391134"/>
            <a:chExt cx="5199396" cy="1641836"/>
          </a:xfrm>
        </p:grpSpPr>
        <p:grpSp>
          <p:nvGrpSpPr>
            <p:cNvPr id="5150" name="组合 34"/>
            <p:cNvGrpSpPr/>
            <p:nvPr/>
          </p:nvGrpSpPr>
          <p:grpSpPr>
            <a:xfrm>
              <a:off x="1569244" y="3463310"/>
              <a:ext cx="4449302" cy="1569660"/>
              <a:chOff x="398599" y="4367741"/>
              <a:chExt cx="4449274" cy="1571984"/>
            </a:xfrm>
          </p:grpSpPr>
          <p:sp>
            <p:nvSpPr>
              <p:cNvPr id="39" name="Text Box 5"/>
              <p:cNvSpPr txBox="1">
                <a:spLocks noChangeArrowheads="1"/>
              </p:cNvSpPr>
              <p:nvPr/>
            </p:nvSpPr>
            <p:spPr bwMode="auto">
              <a:xfrm>
                <a:off x="397853" y="4367018"/>
                <a:ext cx="4450020" cy="1572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j-ea"/>
                    <a:cs typeface="+mn-cs"/>
                  </a:rPr>
                  <a:t>想一想：</a:t>
                </a:r>
                <a:endPara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j-ea"/>
                    <a:cs typeface="+mn-cs"/>
                  </a:rPr>
                  <a:t>0</a:t>
                </a: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j-ea"/>
                    <a:cs typeface="+mn-cs"/>
                  </a:rPr>
                  <a:t>除以任何不是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j-ea"/>
                    <a:cs typeface="+mn-cs"/>
                  </a:rPr>
                  <a:t>0</a:t>
                </a: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j-ea"/>
                    <a:cs typeface="+mn-cs"/>
                  </a:rPr>
                  <a:t>的数，</a:t>
                </a:r>
                <a:endPara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j-ea"/>
                    <a:cs typeface="+mn-cs"/>
                  </a:rPr>
                  <a:t>都得         。</a:t>
                </a:r>
                <a:endPara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endParaRPr>
              </a:p>
            </p:txBody>
          </p:sp>
          <p:cxnSp>
            <p:nvCxnSpPr>
              <p:cNvPr id="5153" name="直接连接符 19"/>
              <p:cNvCxnSpPr/>
              <p:nvPr/>
            </p:nvCxnSpPr>
            <p:spPr>
              <a:xfrm>
                <a:off x="1398201" y="5840557"/>
                <a:ext cx="713975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pic>
          <p:nvPicPr>
            <p:cNvPr id="5151" name="Picture 39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9150" y="3391134"/>
              <a:ext cx="876300" cy="74271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23" name="Rectangle 26"/>
          <p:cNvSpPr/>
          <p:nvPr/>
        </p:nvSpPr>
        <p:spPr>
          <a:xfrm>
            <a:off x="1946275" y="-139700"/>
            <a:ext cx="505936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二、探索新知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4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150938"/>
            <a:ext cx="1066800" cy="981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29"/>
          <p:cNvGrpSpPr/>
          <p:nvPr/>
        </p:nvGrpSpPr>
        <p:grpSpPr>
          <a:xfrm>
            <a:off x="1905000" y="1298575"/>
            <a:ext cx="2016125" cy="585788"/>
            <a:chOff x="1518724" y="2253899"/>
            <a:chExt cx="2016147" cy="584430"/>
          </a:xfrm>
        </p:grpSpPr>
        <p:sp>
          <p:nvSpPr>
            <p:cNvPr id="17" name="矩形 6"/>
            <p:cNvSpPr>
              <a:spLocks noChangeArrowheads="1"/>
            </p:cNvSpPr>
            <p:nvPr/>
          </p:nvSpPr>
          <p:spPr bwMode="auto">
            <a:xfrm>
              <a:off x="2872877" y="2277657"/>
              <a:ext cx="539756" cy="540082"/>
            </a:xfrm>
            <a:prstGeom prst="rect">
              <a:avLst/>
            </a:prstGeom>
            <a:solidFill>
              <a:srgbClr val="FFFF99"/>
            </a:solidFill>
            <a:ln w="28575" algn="ctr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518724" y="2253899"/>
              <a:ext cx="2016147" cy="5844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宋体" panose="02010600030101010101" pitchFamily="2" charset="-122"/>
                  <a:cs typeface="+mn-cs"/>
                </a:rPr>
                <a:t>0</a:t>
              </a:r>
              <a:r>
                <a:rPr kumimoji="0" lang="en-US" altLang="zh-CN" sz="3200" b="1" kern="1200" cap="none" spc="0" normalizeH="0" baseline="0" noProof="0" dirty="0">
                  <a:latin typeface="+mj-lt"/>
                  <a:ea typeface="+mn-ea"/>
                  <a:cs typeface="+mn-cs"/>
                </a:rPr>
                <a:t>÷</a:t>
              </a:r>
              <a:r>
                <a:rPr kumimoji="0" lang="en-US" altLang="zh-CN" sz="3200" b="1" kern="1200" cap="none" spc="0" normalizeH="0" baseline="0" noProof="0" dirty="0">
                  <a:latin typeface="+mj-lt"/>
                  <a:ea typeface="宋体" panose="02010600030101010101" pitchFamily="2" charset="-122"/>
                  <a:cs typeface="+mn-cs"/>
                </a:rPr>
                <a:t>5</a:t>
              </a:r>
              <a:r>
                <a:rPr kumimoji="0" lang="zh-CN" altLang="en-US" sz="3200" b="1" kern="1200" cap="none" spc="0" normalizeH="0" baseline="0" noProof="0" dirty="0">
                  <a:latin typeface="+mj-lt"/>
                  <a:ea typeface="+mn-ea"/>
                  <a:cs typeface="+mn-cs"/>
                </a:rPr>
                <a:t>＝</a:t>
              </a:r>
              <a:endParaRPr kumimoji="0" lang="en-US" altLang="zh-CN" sz="3200" b="1" kern="1200" cap="none" spc="0" normalizeH="0" baseline="0" noProof="0" dirty="0"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9" name="Group 33"/>
          <p:cNvGrpSpPr/>
          <p:nvPr/>
        </p:nvGrpSpPr>
        <p:grpSpPr>
          <a:xfrm>
            <a:off x="2628900" y="492125"/>
            <a:ext cx="5667375" cy="1436688"/>
            <a:chOff x="2877" y="297"/>
            <a:chExt cx="3570" cy="905"/>
          </a:xfrm>
        </p:grpSpPr>
        <p:pic>
          <p:nvPicPr>
            <p:cNvPr id="5146" name="Picture 16" descr="女天使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7" y="396"/>
              <a:ext cx="960" cy="8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>
              <a:off x="2877" y="297"/>
              <a:ext cx="2610" cy="428"/>
            </a:xfrm>
            <a:prstGeom prst="wedgeRoundRectCallout">
              <a:avLst>
                <a:gd name="adj1" fmla="val 55516"/>
                <a:gd name="adj2" fmla="val 51630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哪个数和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5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相乘得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0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？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</p:grpSp>
      <p:grpSp>
        <p:nvGrpSpPr>
          <p:cNvPr id="25" name="Group 43"/>
          <p:cNvGrpSpPr/>
          <p:nvPr/>
        </p:nvGrpSpPr>
        <p:grpSpPr>
          <a:xfrm>
            <a:off x="3810000" y="1598613"/>
            <a:ext cx="4684713" cy="2022475"/>
            <a:chOff x="2597" y="1342"/>
            <a:chExt cx="2951" cy="1274"/>
          </a:xfrm>
        </p:grpSpPr>
        <p:cxnSp>
          <p:nvCxnSpPr>
            <p:cNvPr id="5143" name="直接箭头连接符 37"/>
            <p:cNvCxnSpPr/>
            <p:nvPr/>
          </p:nvCxnSpPr>
          <p:spPr>
            <a:xfrm flipH="1" flipV="1">
              <a:off x="2597" y="1342"/>
              <a:ext cx="492" cy="198"/>
            </a:xfrm>
            <a:prstGeom prst="straightConnector1">
              <a:avLst/>
            </a:prstGeom>
            <a:ln w="19050" cap="flat" cmpd="sng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</p:cxnSp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2877" y="1580"/>
              <a:ext cx="1655" cy="411"/>
            </a:xfrm>
            <a:prstGeom prst="wedgeRoundRectCallout">
              <a:avLst>
                <a:gd name="adj1" fmla="val 60713"/>
                <a:gd name="adj2" fmla="val 22565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0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和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5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相乘得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0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。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  <p:pic>
          <p:nvPicPr>
            <p:cNvPr id="5145" name="Picture 42" descr="女孩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8" y="1619"/>
              <a:ext cx="800" cy="99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9" name="组合 32"/>
          <p:cNvGrpSpPr/>
          <p:nvPr/>
        </p:nvGrpSpPr>
        <p:grpSpPr>
          <a:xfrm>
            <a:off x="1538288" y="2784475"/>
            <a:ext cx="1865312" cy="584200"/>
            <a:chOff x="1515892" y="3669738"/>
            <a:chExt cx="1865787" cy="585866"/>
          </a:xfrm>
        </p:grpSpPr>
        <p:sp>
          <p:nvSpPr>
            <p:cNvPr id="30" name="矩形 13"/>
            <p:cNvSpPr>
              <a:spLocks noChangeArrowheads="1"/>
            </p:cNvSpPr>
            <p:nvPr/>
          </p:nvSpPr>
          <p:spPr bwMode="auto">
            <a:xfrm>
              <a:off x="2841792" y="3674515"/>
              <a:ext cx="539887" cy="541289"/>
            </a:xfrm>
            <a:prstGeom prst="rect">
              <a:avLst/>
            </a:prstGeom>
            <a:solidFill>
              <a:srgbClr val="FFFF99"/>
            </a:solidFill>
            <a:ln w="28575" algn="ctr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515892" y="3669738"/>
              <a:ext cx="1778453" cy="58586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+mj-ea"/>
                  <a:cs typeface="+mn-cs"/>
                </a:rPr>
                <a:t>0÷2</a:t>
              </a:r>
              <a:r>
                <a:rPr kumimoji="0" lang="zh-CN" altLang="en-US" sz="3200" b="1" kern="1200" cap="none" spc="0" normalizeH="0" baseline="0" noProof="0" dirty="0">
                  <a:latin typeface="+mj-lt"/>
                  <a:ea typeface="+mj-ea"/>
                  <a:cs typeface="+mn-cs"/>
                </a:rPr>
                <a:t>＝</a:t>
              </a:r>
              <a:endParaRPr kumimoji="0" lang="en-US" altLang="zh-CN" sz="3200" b="1" kern="1200" cap="none" spc="0" normalizeH="0" baseline="0" noProof="0" dirty="0">
                <a:latin typeface="+mj-lt"/>
                <a:ea typeface="+mj-ea"/>
                <a:cs typeface="+mn-cs"/>
              </a:endParaRPr>
            </a:p>
          </p:txBody>
        </p:sp>
      </p:grp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816225" y="2787650"/>
            <a:ext cx="679450" cy="595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+mj-ea"/>
                <a:cs typeface="+mn-cs"/>
              </a:rPr>
              <a:t>0</a:t>
            </a:r>
            <a:endParaRPr kumimoji="0" lang="zh-CN" altLang="zh-CN" sz="3200" b="1" kern="1200" cap="none" spc="0" normalizeH="0" baseline="0" noProof="0" dirty="0">
              <a:solidFill>
                <a:srgbClr val="FF0000"/>
              </a:solidFill>
              <a:latin typeface="+mj-lt"/>
              <a:ea typeface="+mj-ea"/>
              <a:cs typeface="+mn-cs"/>
            </a:endParaRPr>
          </a:p>
        </p:txBody>
      </p:sp>
      <p:grpSp>
        <p:nvGrpSpPr>
          <p:cNvPr id="33" name="组合 33"/>
          <p:cNvGrpSpPr/>
          <p:nvPr/>
        </p:nvGrpSpPr>
        <p:grpSpPr>
          <a:xfrm>
            <a:off x="3994150" y="2779713"/>
            <a:ext cx="1874838" cy="588962"/>
            <a:chOff x="5084188" y="3665403"/>
            <a:chExt cx="1875311" cy="590201"/>
          </a:xfrm>
        </p:grpSpPr>
        <p:sp>
          <p:nvSpPr>
            <p:cNvPr id="34" name="矩形 15"/>
            <p:cNvSpPr>
              <a:spLocks noChangeArrowheads="1"/>
            </p:cNvSpPr>
            <p:nvPr/>
          </p:nvSpPr>
          <p:spPr bwMode="auto">
            <a:xfrm>
              <a:off x="6419613" y="3665403"/>
              <a:ext cx="539886" cy="540885"/>
            </a:xfrm>
            <a:prstGeom prst="rect">
              <a:avLst/>
            </a:prstGeom>
            <a:solidFill>
              <a:srgbClr val="FFFF99"/>
            </a:solidFill>
            <a:ln w="28575" algn="ctr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5084188" y="3670175"/>
              <a:ext cx="1729224" cy="58542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+mj-ea"/>
                  <a:cs typeface="+mn-cs"/>
                </a:rPr>
                <a:t>0÷8</a:t>
              </a:r>
              <a:r>
                <a:rPr kumimoji="0" lang="zh-CN" altLang="en-US" sz="3200" b="1" kern="1200" cap="none" spc="0" normalizeH="0" baseline="0" noProof="0" dirty="0">
                  <a:latin typeface="+mj-lt"/>
                  <a:ea typeface="+mj-ea"/>
                  <a:cs typeface="+mn-cs"/>
                </a:rPr>
                <a:t>＝</a:t>
              </a:r>
              <a:endParaRPr kumimoji="0" lang="en-US" altLang="zh-CN" sz="3200" b="1" kern="1200" cap="none" spc="0" normalizeH="0" baseline="0" noProof="0" dirty="0">
                <a:latin typeface="+mj-lt"/>
                <a:ea typeface="+mj-ea"/>
                <a:cs typeface="+mn-cs"/>
              </a:endParaRPr>
            </a:p>
          </p:txBody>
        </p:sp>
      </p:grp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5259388" y="2762250"/>
            <a:ext cx="681038" cy="595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+mj-ea"/>
                <a:cs typeface="+mn-cs"/>
              </a:rPr>
              <a:t>0</a:t>
            </a:r>
            <a:endParaRPr kumimoji="0" lang="zh-CN" altLang="zh-CN" sz="3200" b="1" kern="1200" cap="none" spc="0" normalizeH="0" baseline="0" noProof="0" dirty="0">
              <a:solidFill>
                <a:srgbClr val="FF0000"/>
              </a:solidFill>
              <a:latin typeface="+mj-lt"/>
              <a:ea typeface="+mj-ea"/>
              <a:cs typeface="+mn-cs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182938" y="1317625"/>
            <a:ext cx="681038" cy="595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+mj-ea"/>
                <a:cs typeface="+mn-cs"/>
              </a:rPr>
              <a:t>0</a:t>
            </a:r>
            <a:endParaRPr kumimoji="0" lang="zh-CN" altLang="zh-CN" sz="3200" b="1" kern="1200" cap="none" spc="0" normalizeH="0" baseline="0" noProof="0" dirty="0">
              <a:solidFill>
                <a:srgbClr val="FF0000"/>
              </a:solidFill>
              <a:latin typeface="+mj-lt"/>
              <a:ea typeface="+mj-ea"/>
              <a:cs typeface="+mn-cs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2603500" y="4445000"/>
            <a:ext cx="700088" cy="595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+mn-cs"/>
              </a:rPr>
              <a:t>0</a:t>
            </a:r>
            <a:endParaRPr kumimoji="0" lang="zh-CN" altLang="zh-CN" sz="3200" b="1" kern="1200" cap="none" spc="0" normalizeH="0" baseline="0" noProof="0" dirty="0">
              <a:solidFill>
                <a:srgbClr val="FF0000"/>
              </a:solidFill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5137" name="图片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37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6313" y="228600"/>
            <a:ext cx="1057275" cy="81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113" y="228600"/>
            <a:ext cx="4935537" cy="36957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04825" y="3981450"/>
            <a:ext cx="8094663" cy="1077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      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）小明买了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套中国古典名著，每套花了多少钱？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615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1" name="组合 32"/>
          <p:cNvGrpSpPr/>
          <p:nvPr/>
        </p:nvGrpSpPr>
        <p:grpSpPr>
          <a:xfrm>
            <a:off x="1287463" y="258763"/>
            <a:ext cx="3960812" cy="601662"/>
            <a:chOff x="1438281" y="2075706"/>
            <a:chExt cx="3960440" cy="601960"/>
          </a:xfrm>
        </p:grpSpPr>
        <p:sp>
          <p:nvSpPr>
            <p:cNvPr id="25" name="TextBox 29"/>
            <p:cNvSpPr txBox="1">
              <a:spLocks noChangeArrowheads="1"/>
            </p:cNvSpPr>
            <p:nvPr/>
          </p:nvSpPr>
          <p:spPr bwMode="auto">
            <a:xfrm>
              <a:off x="1438281" y="2075706"/>
              <a:ext cx="3960440" cy="6019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宋体" panose="02010600030101010101" pitchFamily="2" charset="-122"/>
                  <a:cs typeface="+mn-cs"/>
                </a:rPr>
                <a:t>208÷2=</a:t>
              </a:r>
              <a:endParaRPr kumimoji="0" lang="zh-CN" altLang="en-US" sz="32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7213" name="直接连接符 31"/>
            <p:cNvCxnSpPr/>
            <p:nvPr/>
          </p:nvCxnSpPr>
          <p:spPr>
            <a:xfrm>
              <a:off x="3131687" y="2610042"/>
              <a:ext cx="1008112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2" name="组合 1"/>
          <p:cNvGrpSpPr/>
          <p:nvPr/>
        </p:nvGrpSpPr>
        <p:grpSpPr>
          <a:xfrm>
            <a:off x="2371725" y="1300163"/>
            <a:ext cx="1654175" cy="592137"/>
            <a:chOff x="2029029" y="1449388"/>
            <a:chExt cx="1654563" cy="591719"/>
          </a:xfrm>
        </p:grpSpPr>
        <p:pic>
          <p:nvPicPr>
            <p:cNvPr id="7209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20131" y="1500188"/>
              <a:ext cx="1350962" cy="5000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2475222" y="1454147"/>
              <a:ext cx="1208370" cy="58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2  0  8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endParaRPr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2029029" y="1449388"/>
              <a:ext cx="387441" cy="58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2</a:t>
              </a:r>
              <a:endPara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endParaRPr>
            </a:p>
          </p:txBody>
        </p:sp>
      </p:grp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3222625" y="1308100"/>
            <a:ext cx="3857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rPr>
              <a:t>0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811213"/>
            <a:ext cx="3905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1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19400" y="1744663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2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662238" y="2328863"/>
            <a:ext cx="1377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19450" y="2705100"/>
            <a:ext cx="3905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695575" y="3271838"/>
            <a:ext cx="13763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43313" y="3235325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8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46488" y="3683000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8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2778125" y="4254500"/>
            <a:ext cx="13763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46488" y="4254500"/>
            <a:ext cx="3905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15900" y="939800"/>
            <a:ext cx="2089150" cy="3606800"/>
            <a:chOff x="216170" y="939292"/>
            <a:chExt cx="2088879" cy="3608012"/>
          </a:xfrm>
        </p:grpSpPr>
        <p:pic>
          <p:nvPicPr>
            <p:cNvPr id="7207" name="Picture 15" descr="男天使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76145" y="939292"/>
              <a:ext cx="1422636" cy="132326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AutoShape 27"/>
            <p:cNvSpPr>
              <a:spLocks noChangeArrowheads="1"/>
            </p:cNvSpPr>
            <p:nvPr/>
          </p:nvSpPr>
          <p:spPr bwMode="auto">
            <a:xfrm>
              <a:off x="216170" y="2744887"/>
              <a:ext cx="2088879" cy="1802417"/>
            </a:xfrm>
            <a:prstGeom prst="wedgeRoundRectCallout">
              <a:avLst>
                <a:gd name="adj1" fmla="val -11389"/>
                <a:gd name="adj2" fmla="val -8129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十位上的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0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除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以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2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，商是几？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</p:grpSp>
      <p:sp>
        <p:nvSpPr>
          <p:cNvPr id="45" name="AutoShape 27"/>
          <p:cNvSpPr>
            <a:spLocks noChangeArrowheads="1"/>
          </p:cNvSpPr>
          <p:nvPr/>
        </p:nvSpPr>
        <p:spPr bwMode="auto">
          <a:xfrm>
            <a:off x="4752975" y="317500"/>
            <a:ext cx="4152900" cy="1276350"/>
          </a:xfrm>
          <a:prstGeom prst="wedgeRoundRectCallout">
            <a:avLst>
              <a:gd name="adj1" fmla="val -82318"/>
              <a:gd name="adj2" fmla="val 14778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十位上的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除以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，不够商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，写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占位。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11513" y="809625"/>
            <a:ext cx="3905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16275" y="2273300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565400" y="2390775"/>
            <a:ext cx="1677988" cy="9493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B050"/>
            </a:solidFill>
            <a:prstDash val="lgDash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24263" y="823913"/>
            <a:ext cx="388938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4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7168" name="组合 7167"/>
          <p:cNvGrpSpPr/>
          <p:nvPr/>
        </p:nvGrpSpPr>
        <p:grpSpPr>
          <a:xfrm>
            <a:off x="4486275" y="1768475"/>
            <a:ext cx="3563938" cy="2867025"/>
            <a:chOff x="4486275" y="1767986"/>
            <a:chExt cx="3564682" cy="2867335"/>
          </a:xfrm>
        </p:grpSpPr>
        <p:grpSp>
          <p:nvGrpSpPr>
            <p:cNvPr id="51" name="组合 50"/>
            <p:cNvGrpSpPr/>
            <p:nvPr/>
          </p:nvGrpSpPr>
          <p:grpSpPr>
            <a:xfrm>
              <a:off x="6305997" y="2257771"/>
              <a:ext cx="1730763" cy="591719"/>
              <a:chOff x="2029029" y="1449388"/>
              <a:chExt cx="1730763" cy="591719"/>
            </a:xfrm>
            <a:noFill/>
          </p:grpSpPr>
          <p:pic>
            <p:nvPicPr>
              <p:cNvPr id="52" name="图片 29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0131" y="1500188"/>
                <a:ext cx="1350962" cy="5000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 Box 3"/>
              <p:cNvSpPr txBox="1">
                <a:spLocks noChangeArrowheads="1"/>
              </p:cNvSpPr>
              <p:nvPr/>
            </p:nvSpPr>
            <p:spPr bwMode="auto">
              <a:xfrm>
                <a:off x="2552111" y="1454150"/>
                <a:ext cx="1207681" cy="5869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楷体_GB2312" panose="02010609030101010101" pitchFamily="49" charset="-122"/>
                    <a:cs typeface="+mn-cs"/>
                  </a:rPr>
                  <a:t>2  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楷体_GB2312" panose="02010609030101010101" pitchFamily="49" charset="-122"/>
                    <a:cs typeface="+mn-cs"/>
                  </a:rPr>
                  <a:t>0</a:t>
                </a: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楷体_GB2312" panose="02010609030101010101" pitchFamily="49" charset="-122"/>
                    <a:cs typeface="+mn-cs"/>
                  </a:rPr>
                  <a:t>  8</a:t>
                </a:r>
                <a:endPara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endParaRPr>
              </a:p>
            </p:txBody>
          </p:sp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2029029" y="1449388"/>
                <a:ext cx="386942" cy="5869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32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楷体_GB2312" panose="02010609030101010101" pitchFamily="49" charset="-122"/>
                    <a:cs typeface="+mn-cs"/>
                  </a:rPr>
                  <a:t>2</a:t>
                </a:r>
                <a:endPara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839441" y="1769574"/>
              <a:ext cx="390607" cy="584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1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29914" y="2701537"/>
              <a:ext cx="389019" cy="584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2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6596503" y="3285800"/>
              <a:ext cx="137664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7539675" y="3230232"/>
              <a:ext cx="389018" cy="584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8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42851" y="3592221"/>
              <a:ext cx="390607" cy="584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8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cxnSp>
          <p:nvCxnSpPr>
            <p:cNvPr id="65" name="直接连接符 64"/>
            <p:cNvCxnSpPr/>
            <p:nvPr/>
          </p:nvCxnSpPr>
          <p:spPr>
            <a:xfrm>
              <a:off x="6674307" y="4108214"/>
              <a:ext cx="13766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542851" y="4051058"/>
              <a:ext cx="390607" cy="584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0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212582" y="1767986"/>
              <a:ext cx="390607" cy="584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  <a:cs typeface="+mn-cs"/>
                </a:rPr>
                <a:t>0</a:t>
              </a:r>
              <a:endPara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644472" y="1782276"/>
              <a:ext cx="389018" cy="584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4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86275" y="2210947"/>
              <a:ext cx="1832357" cy="5842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zh-CN" altLang="en-US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简便写法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7169" name="TextBox 7168"/>
          <p:cNvSpPr txBox="1"/>
          <p:nvPr/>
        </p:nvSpPr>
        <p:spPr>
          <a:xfrm>
            <a:off x="3019425" y="258763"/>
            <a:ext cx="80010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104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7194" name="图片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6914E-6 L 5E-6 -0.1876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93827E-7 L -0.00034 -0.1854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0.00062 L -0.00486 -0.1910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864 L -0.00035 -0.1981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" grpId="0"/>
      <p:bldP spid="33" grpId="0"/>
      <p:bldP spid="6" grpId="0"/>
      <p:bldP spid="6" grpId="1"/>
      <p:bldP spid="38" grpId="0"/>
      <p:bldP spid="38" grpId="1"/>
      <p:bldP spid="39" grpId="0"/>
      <p:bldP spid="39" grpId="1"/>
      <p:bldP spid="41" grpId="0"/>
      <p:bldP spid="41" grpId="1"/>
      <p:bldP spid="45" grpId="0" animBg="1"/>
      <p:bldP spid="46" grpId="0"/>
      <p:bldP spid="48" grpId="0"/>
      <p:bldP spid="48" grpId="1"/>
      <p:bldP spid="19" grpId="0" animBg="1"/>
      <p:bldP spid="19" grpId="1" animBg="1"/>
      <p:bldP spid="50" grpId="0"/>
      <p:bldP spid="71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538163" y="190500"/>
            <a:ext cx="7756525" cy="10779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       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）小红买了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套世界名著，每套花了多少钱？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grpSp>
        <p:nvGrpSpPr>
          <p:cNvPr id="30" name="组合 32"/>
          <p:cNvGrpSpPr/>
          <p:nvPr/>
        </p:nvGrpSpPr>
        <p:grpSpPr>
          <a:xfrm>
            <a:off x="2620963" y="1276350"/>
            <a:ext cx="3960812" cy="601663"/>
            <a:chOff x="1438281" y="2075706"/>
            <a:chExt cx="3960440" cy="601960"/>
          </a:xfrm>
        </p:grpSpPr>
        <p:sp>
          <p:nvSpPr>
            <p:cNvPr id="31" name="TextBox 29"/>
            <p:cNvSpPr txBox="1">
              <a:spLocks noChangeArrowheads="1"/>
            </p:cNvSpPr>
            <p:nvPr/>
          </p:nvSpPr>
          <p:spPr bwMode="auto">
            <a:xfrm>
              <a:off x="1438281" y="2075706"/>
              <a:ext cx="3960440" cy="6019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宋体" panose="02010600030101010101" pitchFamily="2" charset="-122"/>
                  <a:cs typeface="+mn-cs"/>
                </a:rPr>
                <a:t>216÷2=</a:t>
              </a:r>
              <a:endParaRPr kumimoji="0" lang="zh-CN" altLang="en-US" sz="3200" b="1" kern="1200" cap="none" spc="0" normalizeH="0" baseline="0" noProof="0" dirty="0"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8250" name="直接连接符 31"/>
            <p:cNvCxnSpPr/>
            <p:nvPr/>
          </p:nvCxnSpPr>
          <p:spPr>
            <a:xfrm>
              <a:off x="3131687" y="2610042"/>
              <a:ext cx="1008112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33" name="组合 32"/>
          <p:cNvGrpSpPr/>
          <p:nvPr/>
        </p:nvGrpSpPr>
        <p:grpSpPr>
          <a:xfrm>
            <a:off x="6094413" y="1436688"/>
            <a:ext cx="1746250" cy="595312"/>
            <a:chOff x="2029029" y="1449388"/>
            <a:chExt cx="1745447" cy="594309"/>
          </a:xfrm>
        </p:grpSpPr>
        <p:pic>
          <p:nvPicPr>
            <p:cNvPr id="8246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20130" y="1500188"/>
              <a:ext cx="1454345" cy="5000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" name="Text Box 3"/>
            <p:cNvSpPr txBox="1">
              <a:spLocks noChangeArrowheads="1"/>
            </p:cNvSpPr>
            <p:nvPr/>
          </p:nvSpPr>
          <p:spPr bwMode="auto">
            <a:xfrm>
              <a:off x="2566944" y="1457312"/>
              <a:ext cx="1207532" cy="586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2  1  6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2029029" y="1449388"/>
              <a:ext cx="387172" cy="586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楷体_GB2312" panose="02010609030101010101" pitchFamily="49" charset="-122"/>
                  <a:cs typeface="+mn-cs"/>
                </a:rPr>
                <a:t>2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楷体_GB2312" panose="02010609030101010101" pitchFamily="49" charset="-122"/>
                <a:cs typeface="+mn-cs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627813" y="949325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1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37338" y="1881188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2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6384925" y="2465388"/>
            <a:ext cx="1377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018338" y="2843213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6418263" y="3408363"/>
            <a:ext cx="13763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19925" y="3381375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1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26275" y="3819525"/>
            <a:ext cx="8016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1  6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6462713" y="4392613"/>
            <a:ext cx="13763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445375" y="4392613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10400" y="947738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15163" y="2409825"/>
            <a:ext cx="388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1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6288088" y="2527300"/>
            <a:ext cx="1677987" cy="9493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B050"/>
            </a:solidFill>
            <a:prstDash val="lgDash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51725" y="941388"/>
            <a:ext cx="388938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8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2409825" y="1985963"/>
            <a:ext cx="3643313" cy="2252662"/>
            <a:chOff x="154140" y="1301647"/>
            <a:chExt cx="3644260" cy="2252727"/>
          </a:xfrm>
        </p:grpSpPr>
        <p:pic>
          <p:nvPicPr>
            <p:cNvPr id="8244" name="Picture 15" descr="男天使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54140" y="1648475"/>
              <a:ext cx="1422636" cy="132326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5" name="AutoShape 27"/>
            <p:cNvSpPr>
              <a:spLocks noChangeArrowheads="1"/>
            </p:cNvSpPr>
            <p:nvPr/>
          </p:nvSpPr>
          <p:spPr bwMode="auto">
            <a:xfrm>
              <a:off x="1710294" y="1301647"/>
              <a:ext cx="2088106" cy="2252727"/>
            </a:xfrm>
            <a:prstGeom prst="wedgeRoundRectCallout">
              <a:avLst>
                <a:gd name="adj1" fmla="val -61547"/>
                <a:gd name="adj2" fmla="val -6760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十位上的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1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除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以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2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，不够商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1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，怎么办？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6969125" y="2498725"/>
            <a:ext cx="439738" cy="479425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37038" y="4373563"/>
            <a:ext cx="16478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占位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31088" y="3389313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6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65113" y="1550988"/>
            <a:ext cx="2355850" cy="3538537"/>
            <a:chOff x="265284" y="1550304"/>
            <a:chExt cx="2355679" cy="3539141"/>
          </a:xfrm>
        </p:grpSpPr>
        <p:grpSp>
          <p:nvGrpSpPr>
            <p:cNvPr id="8228" name="组合 5"/>
            <p:cNvGrpSpPr/>
            <p:nvPr/>
          </p:nvGrpSpPr>
          <p:grpSpPr>
            <a:xfrm>
              <a:off x="265284" y="2017007"/>
              <a:ext cx="1746839" cy="3072438"/>
              <a:chOff x="170034" y="1245482"/>
              <a:chExt cx="1746839" cy="3072438"/>
            </a:xfrm>
          </p:grpSpPr>
          <p:grpSp>
            <p:nvGrpSpPr>
              <p:cNvPr id="8230" name="组合 56"/>
              <p:cNvGrpSpPr/>
              <p:nvPr/>
            </p:nvGrpSpPr>
            <p:grpSpPr>
              <a:xfrm>
                <a:off x="170034" y="1740345"/>
                <a:ext cx="1745447" cy="594309"/>
                <a:chOff x="2029029" y="1449388"/>
                <a:chExt cx="1745447" cy="594309"/>
              </a:xfrm>
            </p:grpSpPr>
            <p:pic>
              <p:nvPicPr>
                <p:cNvPr id="8241" name="图片 29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2320130" y="1500188"/>
                  <a:ext cx="1454345" cy="5000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59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2567152" y="1457949"/>
                  <a:ext cx="1198476" cy="585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defRPr sz="28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9030101010101" pitchFamily="49" charset="-122"/>
                    </a:defRPr>
                  </a:lvl1pPr>
                  <a:lvl2pPr>
                    <a:defRPr sz="24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9030101010101" pitchFamily="49" charset="-122"/>
                    </a:defRPr>
                  </a:lvl2pPr>
                  <a:lvl3pPr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9030101010101" pitchFamily="49" charset="-122"/>
                    </a:defRPr>
                  </a:lvl3pPr>
                  <a:lvl4pPr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9030101010101" pitchFamily="49" charset="-122"/>
                    </a:defRPr>
                  </a:lvl4pPr>
                  <a:lvl5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9030101010101" pitchFamily="49" charset="-122"/>
                    </a:defRPr>
                  </a:lvl5pPr>
                  <a:lvl6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9030101010101" pitchFamily="49" charset="-122"/>
                    </a:defRPr>
                  </a:lvl6pPr>
                  <a:lvl7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9030101010101" pitchFamily="49" charset="-122"/>
                    </a:defRPr>
                  </a:lvl7pPr>
                  <a:lvl8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9030101010101" pitchFamily="49" charset="-122"/>
                    </a:defRPr>
                  </a:lvl8pPr>
                  <a:lvl9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9030101010101" pitchFamily="49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en-US" altLang="zh-CN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j-lt"/>
                      <a:ea typeface="楷体_GB2312" panose="02010609030101010101" pitchFamily="49" charset="-122"/>
                      <a:cs typeface="+mn-cs"/>
                    </a:rPr>
                    <a:t>2  1  6</a:t>
                  </a:r>
                  <a:endPara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楷体_GB2312" panose="02010609030101010101" pitchFamily="49" charset="-122"/>
                    <a:cs typeface="+mn-cs"/>
                  </a:endParaRPr>
                </a:p>
              </p:txBody>
            </p:sp>
            <p:sp>
              <p:nvSpPr>
                <p:cNvPr id="6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29029" y="1450011"/>
                  <a:ext cx="387322" cy="585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defRPr sz="28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9030101010101" pitchFamily="49" charset="-122"/>
                    </a:defRPr>
                  </a:lvl1pPr>
                  <a:lvl2pPr>
                    <a:defRPr sz="24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9030101010101" pitchFamily="49" charset="-122"/>
                    </a:defRPr>
                  </a:lvl2pPr>
                  <a:lvl3pPr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9030101010101" pitchFamily="49" charset="-122"/>
                    </a:defRPr>
                  </a:lvl3pPr>
                  <a:lvl4pPr>
                    <a:defRPr sz="20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9030101010101" pitchFamily="49" charset="-122"/>
                    </a:defRPr>
                  </a:lvl4pPr>
                  <a:lvl5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9030101010101" pitchFamily="49" charset="-122"/>
                    </a:defRPr>
                  </a:lvl5pPr>
                  <a:lvl6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9030101010101" pitchFamily="49" charset="-122"/>
                    </a:defRPr>
                  </a:lvl6pPr>
                  <a:lvl7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9030101010101" pitchFamily="49" charset="-122"/>
                    </a:defRPr>
                  </a:lvl7pPr>
                  <a:lvl8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9030101010101" pitchFamily="49" charset="-122"/>
                    </a:defRPr>
                  </a:lvl8pPr>
                  <a:lvl9pPr>
                    <a:defRPr sz="1600">
                      <a:solidFill>
                        <a:srgbClr val="1C1C1C"/>
                      </a:solidFill>
                      <a:latin typeface="Arial" panose="020B0604020202020204" pitchFamily="34" charset="0"/>
                      <a:ea typeface="楷体_GB2312" panose="02010609030101010101" pitchFamily="49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en-US" altLang="zh-CN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j-lt"/>
                      <a:ea typeface="楷体_GB2312" panose="02010609030101010101" pitchFamily="49" charset="-122"/>
                      <a:cs typeface="+mn-cs"/>
                    </a:rPr>
                    <a:t>2</a:t>
                  </a:r>
                  <a:endPara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楷体_GB2312" panose="02010609030101010101" pitchFamily="49" charset="-122"/>
                    <a:cs typeface="+mn-cs"/>
                  </a:endParaRPr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703395" y="1251935"/>
                <a:ext cx="390497" cy="5843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R="0" defTabSz="914400" eaLnBrk="1" hangingPunct="1">
                  <a:buClrTx/>
                  <a:buSzTx/>
                  <a:buFont typeface="Arial" panose="020B0604020202020204" pitchFamily="34" charset="0"/>
                  <a:defRPr/>
                </a:pPr>
                <a:r>
                  <a:rPr kumimoji="0" lang="en-US" altLang="zh-CN" sz="3200" b="1" kern="1200" cap="none" spc="0" normalizeH="0" baseline="0" noProof="0" dirty="0">
                    <a:latin typeface="+mj-lt"/>
                    <a:ea typeface="黑体" panose="02010609060101010101" pitchFamily="49" charset="-122"/>
                    <a:cs typeface="+mn-cs"/>
                  </a:rPr>
                  <a:t>1</a:t>
                </a:r>
                <a:endParaRPr kumimoji="0" lang="zh-CN" altLang="en-US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12920" y="2183956"/>
                <a:ext cx="388909" cy="5843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R="0" defTabSz="914400" eaLnBrk="1" hangingPunct="1">
                  <a:buClrTx/>
                  <a:buSzTx/>
                  <a:buFont typeface="Arial" panose="020B0604020202020204" pitchFamily="34" charset="0"/>
                  <a:defRPr/>
                </a:pPr>
                <a:r>
                  <a:rPr kumimoji="0" lang="en-US" altLang="zh-CN" sz="3200" b="1" kern="1200" cap="none" spc="0" normalizeH="0" baseline="0" noProof="0" dirty="0">
                    <a:latin typeface="+mj-lt"/>
                    <a:ea typeface="黑体" panose="02010609060101010101" pitchFamily="49" charset="-122"/>
                    <a:cs typeface="+mn-cs"/>
                  </a:rPr>
                  <a:t>2</a:t>
                </a:r>
                <a:endParaRPr kumimoji="0" lang="zh-CN" altLang="en-US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>
                <a:off x="460525" y="2768256"/>
                <a:ext cx="13762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1095479" y="2722211"/>
                <a:ext cx="388910" cy="5843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R="0" defTabSz="914400" eaLnBrk="1" hangingPunct="1">
                  <a:buClrTx/>
                  <a:buSzTx/>
                  <a:buFont typeface="Arial" panose="020B0604020202020204" pitchFamily="34" charset="0"/>
                  <a:defRPr/>
                </a:pPr>
                <a:r>
                  <a:rPr kumimoji="0" lang="en-US" altLang="zh-CN" sz="3200" b="1" kern="1200" cap="none" spc="0" normalizeH="0" baseline="0" noProof="0" dirty="0">
                    <a:latin typeface="+mj-lt"/>
                    <a:ea typeface="黑体" panose="02010609060101010101" pitchFamily="49" charset="-122"/>
                    <a:cs typeface="+mn-cs"/>
                  </a:rPr>
                  <a:t>1</a:t>
                </a:r>
                <a:endParaRPr kumimoji="0" lang="zh-CN" altLang="en-US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101828" y="3160436"/>
                <a:ext cx="800042" cy="585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R="0" defTabSz="914400" eaLnBrk="1" hangingPunct="1">
                  <a:buClrTx/>
                  <a:buSzTx/>
                  <a:buFont typeface="Arial" panose="020B0604020202020204" pitchFamily="34" charset="0"/>
                  <a:defRPr/>
                </a:pPr>
                <a:r>
                  <a:rPr kumimoji="0" lang="en-US" altLang="zh-CN" sz="3200" b="1" kern="1200" cap="none" spc="0" normalizeH="0" baseline="0" noProof="0" dirty="0">
                    <a:latin typeface="+mj-lt"/>
                    <a:ea typeface="黑体" panose="02010609060101010101" pitchFamily="49" charset="-122"/>
                    <a:cs typeface="+mn-cs"/>
                  </a:rPr>
                  <a:t>1  6</a:t>
                </a:r>
                <a:endParaRPr kumimoji="0" lang="zh-CN" altLang="en-US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endParaRPr>
              </a:p>
            </p:txBody>
          </p:sp>
          <p:cxnSp>
            <p:nvCxnSpPr>
              <p:cNvPr id="68" name="直接连接符 67"/>
              <p:cNvCxnSpPr/>
              <p:nvPr/>
            </p:nvCxnSpPr>
            <p:spPr>
              <a:xfrm>
                <a:off x="452588" y="3733620"/>
                <a:ext cx="137626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1520898" y="3733620"/>
                <a:ext cx="390497" cy="5843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R="0" defTabSz="914400" eaLnBrk="1" hangingPunct="1">
                  <a:buClrTx/>
                  <a:buSzTx/>
                  <a:buFont typeface="Arial" panose="020B0604020202020204" pitchFamily="34" charset="0"/>
                  <a:defRPr/>
                </a:pPr>
                <a:r>
                  <a:rPr kumimoji="0" lang="en-US" altLang="zh-CN" sz="3200" b="1" kern="1200" cap="none" spc="0" normalizeH="0" baseline="0" noProof="0" dirty="0">
                    <a:latin typeface="+mj-lt"/>
                    <a:ea typeface="黑体" panose="02010609060101010101" pitchFamily="49" charset="-122"/>
                    <a:cs typeface="+mn-cs"/>
                  </a:rPr>
                  <a:t>0</a:t>
                </a:r>
                <a:endParaRPr kumimoji="0" lang="zh-CN" altLang="en-US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085954" y="1250347"/>
                <a:ext cx="390497" cy="5843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R="0" defTabSz="914400" eaLnBrk="1" hangingPunct="1">
                  <a:buClrTx/>
                  <a:buSzTx/>
                  <a:buFont typeface="Arial" panose="020B0604020202020204" pitchFamily="34" charset="0"/>
                  <a:defRPr/>
                </a:pPr>
                <a:r>
                  <a:rPr kumimoji="0" lang="en-US" altLang="zh-CN" sz="3200" b="1" kern="1200" cap="none" spc="0" normalizeH="0" baseline="0" noProof="0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  <a:cs typeface="+mn-cs"/>
                  </a:rPr>
                  <a:t>0</a:t>
                </a:r>
                <a:endParaRPr kumimoji="0" lang="zh-CN" altLang="en-US" sz="3200" b="1" kern="1200" cap="none" spc="0" normalizeH="0" baseline="0" noProof="0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527247" y="1245584"/>
                <a:ext cx="388910" cy="5843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R="0" defTabSz="914400" eaLnBrk="1" hangingPunct="1">
                  <a:buClrTx/>
                  <a:buSzTx/>
                  <a:buFont typeface="Arial" panose="020B0604020202020204" pitchFamily="34" charset="0"/>
                  <a:defRPr/>
                </a:pPr>
                <a:r>
                  <a:rPr kumimoji="0" lang="en-US" altLang="zh-CN" sz="3200" b="1" kern="1200" cap="none" spc="0" normalizeH="0" baseline="0" noProof="0" dirty="0">
                    <a:latin typeface="+mj-lt"/>
                    <a:ea typeface="黑体" panose="02010609060101010101" pitchFamily="49" charset="-122"/>
                    <a:cs typeface="+mn-cs"/>
                  </a:rPr>
                  <a:t>8</a:t>
                </a:r>
                <a:endParaRPr kumimoji="0" lang="zh-CN" altLang="en-US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506612" y="2730149"/>
                <a:ext cx="388909" cy="585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R="0" defTabSz="914400" eaLnBrk="1" hangingPunct="1">
                  <a:buClrTx/>
                  <a:buSzTx/>
                  <a:buFont typeface="Arial" panose="020B0604020202020204" pitchFamily="34" charset="0"/>
                  <a:defRPr/>
                </a:pPr>
                <a:r>
                  <a:rPr kumimoji="0" lang="en-US" altLang="zh-CN" sz="3200" b="1" kern="1200" cap="none" spc="0" normalizeH="0" baseline="0" noProof="0" dirty="0">
                    <a:latin typeface="+mj-lt"/>
                    <a:ea typeface="黑体" panose="02010609060101010101" pitchFamily="49" charset="-122"/>
                    <a:cs typeface="+mn-cs"/>
                  </a:rPr>
                  <a:t>6</a:t>
                </a:r>
                <a:endParaRPr kumimoji="0" lang="zh-CN" altLang="en-US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76401" y="1550304"/>
              <a:ext cx="2244562" cy="584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zh-CN" altLang="en-US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简便写法：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418013" y="1276350"/>
            <a:ext cx="800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108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469063" y="3379788"/>
            <a:ext cx="1376362" cy="1595437"/>
            <a:chOff x="7311416" y="3366855"/>
            <a:chExt cx="1376680" cy="1595605"/>
          </a:xfrm>
        </p:grpSpPr>
        <p:sp>
          <p:nvSpPr>
            <p:cNvPr id="79" name="TextBox 78"/>
            <p:cNvSpPr txBox="1"/>
            <p:nvPr/>
          </p:nvSpPr>
          <p:spPr>
            <a:xfrm>
              <a:off x="7868757" y="3366855"/>
              <a:ext cx="390615" cy="5842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1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875108" y="3805051"/>
              <a:ext cx="800285" cy="5842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1  6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7311416" y="4378198"/>
              <a:ext cx="13766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8294305" y="4378198"/>
              <a:ext cx="390615" cy="5842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0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280015" y="3374793"/>
              <a:ext cx="389027" cy="5858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黑体" panose="02010609060101010101" pitchFamily="49" charset="-122"/>
                  <a:cs typeface="+mn-cs"/>
                </a:rPr>
                <a:t>6</a:t>
              </a:r>
              <a:endParaRPr kumimoji="0" lang="zh-CN" altLang="en-US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8221" name="图片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60494E-6 L -0.00087 -0.18487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0" grpId="0"/>
      <p:bldP spid="41" grpId="0"/>
      <p:bldP spid="43" grpId="0"/>
      <p:bldP spid="43" grpId="1"/>
      <p:bldP spid="45" grpId="0"/>
      <p:bldP spid="45" grpId="1"/>
      <p:bldP spid="46" grpId="0"/>
      <p:bldP spid="46" grpId="1"/>
      <p:bldP spid="48" grpId="0"/>
      <p:bldP spid="48" grpId="1"/>
      <p:bldP spid="49" grpId="0"/>
      <p:bldP spid="50" grpId="0"/>
      <p:bldP spid="50" grpId="1"/>
      <p:bldP spid="51" grpId="0" animBg="1"/>
      <p:bldP spid="51" grpId="1" animBg="1"/>
      <p:bldP spid="52" grpId="0"/>
      <p:bldP spid="4" grpId="0" animBg="1"/>
      <p:bldP spid="4" grpId="1" animBg="1"/>
      <p:bldP spid="5" grpId="0"/>
      <p:bldP spid="56" grpId="0"/>
      <p:bldP spid="56" grpId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圆角矩形 1"/>
          <p:cNvSpPr>
            <a:spLocks noChangeArrowheads="1"/>
          </p:cNvSpPr>
          <p:nvPr/>
        </p:nvSpPr>
        <p:spPr bwMode="auto">
          <a:xfrm>
            <a:off x="3506509" y="249962"/>
            <a:ext cx="2346325" cy="5715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3399FF"/>
            </a:solidFill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达标检测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8700" y="828675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笔算下面各题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。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grpSp>
        <p:nvGrpSpPr>
          <p:cNvPr id="11270" name="组合 8"/>
          <p:cNvGrpSpPr/>
          <p:nvPr/>
        </p:nvGrpSpPr>
        <p:grpSpPr>
          <a:xfrm>
            <a:off x="1238250" y="2336800"/>
            <a:ext cx="2073275" cy="612775"/>
            <a:chOff x="3313113" y="4041292"/>
            <a:chExt cx="2072380" cy="612613"/>
          </a:xfrm>
        </p:grpSpPr>
        <p:pic>
          <p:nvPicPr>
            <p:cNvPr id="9254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64621" y="4098428"/>
              <a:ext cx="1624108" cy="555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3897061" y="4041292"/>
              <a:ext cx="1488432" cy="5840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+mj-ea"/>
                  <a:cs typeface="+mn-cs"/>
                </a:rPr>
                <a:t>4  0  8</a:t>
              </a:r>
              <a:endParaRPr kumimoji="0" lang="en-US" altLang="zh-CN" sz="3200" b="1" kern="1200" cap="none" spc="0" normalizeH="0" baseline="0" noProof="0" dirty="0">
                <a:latin typeface="+mj-lt"/>
                <a:ea typeface="+mj-ea"/>
                <a:cs typeface="+mn-cs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313113" y="4049228"/>
              <a:ext cx="583948" cy="595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4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35150" y="1858963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1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5625" y="2767013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4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343025" y="3322638"/>
            <a:ext cx="18764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36838" y="3276600"/>
            <a:ext cx="3905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8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5675" y="1858963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5250" y="3716338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8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352550" y="4300538"/>
            <a:ext cx="18764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22550" y="4300538"/>
            <a:ext cx="3905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8700" y="1331913"/>
            <a:ext cx="76088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(1)408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÷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＝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		(2)735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÷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7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＝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44775" y="1858963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2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8975" y="1346200"/>
            <a:ext cx="80010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102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38" name="组合 8"/>
          <p:cNvGrpSpPr/>
          <p:nvPr/>
        </p:nvGrpSpPr>
        <p:grpSpPr>
          <a:xfrm>
            <a:off x="4686300" y="2336800"/>
            <a:ext cx="2073275" cy="612775"/>
            <a:chOff x="3313113" y="4041292"/>
            <a:chExt cx="2072380" cy="612613"/>
          </a:xfrm>
        </p:grpSpPr>
        <p:pic>
          <p:nvPicPr>
            <p:cNvPr id="9251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64621" y="4098428"/>
              <a:ext cx="1624108" cy="555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3897061" y="4041292"/>
              <a:ext cx="1488432" cy="5840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3200" b="1" kern="1200" cap="none" spc="0" normalizeH="0" baseline="0" noProof="0" dirty="0">
                  <a:latin typeface="+mj-lt"/>
                  <a:ea typeface="+mj-ea"/>
                  <a:cs typeface="+mn-cs"/>
                </a:rPr>
                <a:t>7  3  5</a:t>
              </a:r>
              <a:endParaRPr kumimoji="0" lang="en-US" altLang="zh-CN" sz="3200" b="1" kern="1200" cap="none" spc="0" normalizeH="0" baseline="0" noProof="0" dirty="0">
                <a:latin typeface="+mj-lt"/>
                <a:ea typeface="+mj-ea"/>
                <a:cs typeface="+mn-cs"/>
              </a:endParaRP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3313113" y="4049228"/>
              <a:ext cx="583948" cy="595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n-cs"/>
                </a:rPr>
                <a:t>7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283200" y="1858963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1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73675" y="2767013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7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4791075" y="3322638"/>
            <a:ext cx="18764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686425" y="3276600"/>
            <a:ext cx="4381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3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73725" y="1858963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92775" y="3716338"/>
            <a:ext cx="800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3  5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4800600" y="4300538"/>
            <a:ext cx="18764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99175" y="4310063"/>
            <a:ext cx="3905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0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2825" y="1858963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5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77050" y="1328738"/>
            <a:ext cx="80010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105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97588" y="3276600"/>
            <a:ext cx="4365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5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9249" name="图片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2" grpId="0"/>
      <p:bldP spid="36" grpId="0"/>
      <p:bldP spid="14" grpId="0"/>
      <p:bldP spid="42" grpId="0"/>
      <p:bldP spid="43" grpId="0"/>
      <p:bldP spid="45" grpId="0"/>
      <p:bldP spid="46" grpId="0"/>
      <p:bldP spid="47" grpId="0"/>
      <p:bldP spid="49" grpId="0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885825" y="1047750"/>
            <a:ext cx="6905625" cy="2398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      2.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判断。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     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1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）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0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除以任何数都得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0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。（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     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）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     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）被除数的中间有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0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，商的中间一定有几个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0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。（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     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）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7813" y="1609725"/>
            <a:ext cx="6985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×</a:t>
            </a:r>
            <a:endParaRPr kumimoji="0" lang="zh-CN" altLang="en-US" sz="40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29125" y="2778125"/>
            <a:ext cx="698500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+mn-cs"/>
              </a:rPr>
              <a:t>×</a:t>
            </a:r>
            <a:endParaRPr kumimoji="0" lang="zh-CN" altLang="en-US" sz="4000" b="1" kern="1200" cap="none" spc="0" normalizeH="0" baseline="0" noProof="0" dirty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024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32" descr="E:\罗梦\2017春下\人三数下\人三数导学案（下）\LC93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8525" y="469900"/>
            <a:ext cx="3392488" cy="287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33450" y="669925"/>
            <a:ext cx="4921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3200" b="1" kern="1200" cap="none" spc="0" normalizeH="0" baseline="0" noProof="0" dirty="0">
                <a:latin typeface="+mj-lt"/>
                <a:ea typeface="黑体" panose="02010609060101010101" pitchFamily="49" charset="-122"/>
                <a:cs typeface="+mn-cs"/>
              </a:rPr>
              <a:t>3.</a:t>
            </a:r>
            <a:endParaRPr kumimoji="0" lang="zh-CN" altLang="en-US" sz="3200" b="1" kern="1200" cap="none" spc="0" normalizeH="0" baseline="0" noProof="0" dirty="0">
              <a:latin typeface="+mj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9013" y="3343275"/>
            <a:ext cx="57531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       618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÷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3=206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（节）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       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答：三年级一共回收了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206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节旧电池。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403225" y="2111375"/>
            <a:ext cx="4032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400" b="1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1400" b="1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1272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955800"/>
            <a:ext cx="401638" cy="123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KSO_WM_DOC_GUID" val="{2c62dc3e-ce67-449c-979d-ffc5f2542255}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-A-黑">
      <a:majorFont>
        <a:latin typeface="Times New Roman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944</Words>
  <Application>WPS 演示</Application>
  <PresentationFormat/>
  <Paragraphs>427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Times New Roman</vt:lpstr>
      <vt:lpstr>黑体</vt:lpstr>
      <vt:lpstr>楷体</vt:lpstr>
      <vt:lpstr>楷体_GB2312</vt:lpstr>
      <vt:lpstr>方正稚艺_GBK</vt:lpstr>
      <vt:lpstr>微软雅黑</vt:lpstr>
      <vt:lpstr>Arial Unicode MS</vt:lpstr>
      <vt:lpstr>Calibri</vt:lpstr>
      <vt:lpstr>2_Office 主题​​</vt:lpstr>
      <vt:lpstr>第4课时  商中间有0的除法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679</cp:revision>
  <dcterms:created xsi:type="dcterms:W3CDTF">2016-01-14T07:05:00Z</dcterms:created>
  <dcterms:modified xsi:type="dcterms:W3CDTF">2019-03-22T07:13:01Z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