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58" r:id="rId5"/>
    <p:sldId id="263" r:id="rId6"/>
    <p:sldId id="281" r:id="rId7"/>
    <p:sldId id="289" r:id="rId8"/>
    <p:sldId id="282" r:id="rId9"/>
    <p:sldId id="269" r:id="rId10"/>
    <p:sldId id="284" r:id="rId11"/>
    <p:sldId id="271" r:id="rId12"/>
    <p:sldId id="264" r:id="rId13"/>
    <p:sldId id="265" r:id="rId15"/>
    <p:sldId id="266" r:id="rId16"/>
  </p:sldIdLst>
  <p:sldSz cx="9144000" cy="5143500"/>
  <p:notesSz cx="6858000" cy="9144000"/>
  <p:embeddedFontLs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楷体_GB2312" panose="02010609030101010101" pitchFamily="49" charset="-122"/>
      <p:regular r:id="rId22"/>
    </p:embeddedFont>
    <p:embeddedFont>
      <p:font typeface="楷体_GB2312" panose="02010609030101010101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F99"/>
    <a:srgbClr val="CCFFCC"/>
    <a:srgbClr val="FFCCCC"/>
    <a:srgbClr val="EC6D5B"/>
    <a:srgbClr val="66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64"/>
    <p:restoredTop sz="94420"/>
  </p:normalViewPr>
  <p:slideViewPr>
    <p:cSldViewPr snapToGrid="0" showGuides="1">
      <p:cViewPr varScale="1">
        <p:scale>
          <a:sx n="152" d="100"/>
          <a:sy n="152" d="100"/>
        </p:scale>
        <p:origin x="654" y="132"/>
      </p:cViewPr>
      <p:guideLst>
        <p:guide orient="horz" pos="1620"/>
        <p:guide pos="2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26C1B3-C0A0-4523-8257-84EA6719F76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BB88C9-860B-4532-8FB8-33F877EEA08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60463"/>
            <a:ext cx="9144000" cy="140093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62075" y="2286926"/>
            <a:ext cx="6400800" cy="665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0" y="1341438"/>
            <a:ext cx="9144000" cy="1754188"/>
          </a:xfrm>
          <a:prstGeom prst="rect">
            <a:avLst/>
          </a:prstGeom>
          <a:solidFill>
            <a:srgbClr val="FFFF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标题 5"/>
          <p:cNvSpPr>
            <a:spLocks noGrp="1"/>
          </p:cNvSpPr>
          <p:nvPr>
            <p:ph type="ctrTitle"/>
          </p:nvPr>
        </p:nvSpPr>
        <p:spPr>
          <a:xfrm>
            <a:off x="0" y="1160463"/>
            <a:ext cx="9144000" cy="1400175"/>
          </a:xfrm>
          <a:noFill/>
          <a:ln>
            <a:noFill/>
          </a:ln>
        </p:spPr>
        <p:txBody>
          <a:bodyPr anchor="ctr"/>
          <a:p>
            <a:pPr>
              <a:buClrTx/>
              <a:buSzTx/>
              <a:buFontTx/>
            </a:pPr>
            <a:r>
              <a:rPr lang="zh-CN" altLang="en-US" sz="3600" kern="1200" dirty="0">
                <a:latin typeface="+mj-lt"/>
                <a:ea typeface="+mj-ea"/>
                <a:cs typeface="+mj-cs"/>
              </a:rPr>
              <a:t>第</a:t>
            </a:r>
            <a:r>
              <a:rPr lang="en-US" altLang="zh-CN" sz="3600" kern="1200" dirty="0">
                <a:latin typeface="+mj-lt"/>
                <a:ea typeface="+mj-ea"/>
                <a:cs typeface="+mj-cs"/>
              </a:rPr>
              <a:t>5</a:t>
            </a:r>
            <a:r>
              <a:rPr lang="zh-CN" altLang="en-US" sz="3600" kern="1200" dirty="0">
                <a:latin typeface="+mj-lt"/>
                <a:ea typeface="+mj-ea"/>
                <a:cs typeface="+mj-cs"/>
              </a:rPr>
              <a:t>课时  商末尾有</a:t>
            </a:r>
            <a:r>
              <a:rPr lang="en-US" altLang="zh-CN" sz="3600" kern="1200" dirty="0">
                <a:latin typeface="+mj-lt"/>
                <a:ea typeface="+mj-ea"/>
                <a:cs typeface="+mj-cs"/>
              </a:rPr>
              <a:t>0</a:t>
            </a:r>
            <a:r>
              <a:rPr lang="zh-CN" altLang="en-US" sz="3600" kern="1200" dirty="0">
                <a:latin typeface="+mj-lt"/>
                <a:ea typeface="+mj-ea"/>
                <a:cs typeface="+mj-cs"/>
              </a:rPr>
              <a:t>的除法</a:t>
            </a:r>
            <a:endParaRPr lang="zh-CN" alt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052" name="副标题 6"/>
          <p:cNvSpPr>
            <a:spLocks noGrp="1"/>
          </p:cNvSpPr>
          <p:nvPr>
            <p:ph type="subTitle" idx="1"/>
          </p:nvPr>
        </p:nvSpPr>
        <p:spPr>
          <a:xfrm>
            <a:off x="1362075" y="2287588"/>
            <a:ext cx="6400800" cy="665162"/>
          </a:xfrm>
          <a:noFill/>
          <a:ln>
            <a:noFill/>
          </a:ln>
        </p:spPr>
        <p:txBody>
          <a:bodyPr anchor="ctr"/>
          <a:p>
            <a:pPr>
              <a:buClrTx/>
              <a:buSzTx/>
              <a:buFontTx/>
            </a:pPr>
            <a:r>
              <a:rPr lang="en-US" altLang="zh-CN" kern="1200" dirty="0">
                <a:latin typeface="Times New Roman" panose="02020603050405020304" pitchFamily="18" charset="0"/>
                <a:ea typeface="+mn-ea"/>
                <a:cs typeface="+mn-cs"/>
              </a:rPr>
              <a:t>R</a:t>
            </a:r>
            <a:r>
              <a:rPr lang="zh-CN" altLang="en-US" kern="1200" dirty="0">
                <a:latin typeface="宋体" panose="02010600030101010101" pitchFamily="2" charset="-122"/>
                <a:ea typeface="+mn-ea"/>
                <a:cs typeface="+mn-cs"/>
              </a:rPr>
              <a:t>·三</a:t>
            </a:r>
            <a:r>
              <a:rPr lang="zh-CN" altLang="en-US" kern="1200" dirty="0">
                <a:latin typeface="Times New Roman" panose="02020603050405020304" pitchFamily="18" charset="0"/>
                <a:ea typeface="+mn-ea"/>
                <a:cs typeface="+mn-cs"/>
              </a:rPr>
              <a:t>年级下册</a:t>
            </a:r>
            <a:endParaRPr lang="zh-CN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150938" y="2286000"/>
            <a:ext cx="65706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057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33425" y="960438"/>
            <a:ext cx="7477125" cy="1274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  3.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希望小学的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422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人分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3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天去参加植树活动。平均每天去多少人？还剩多少人？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0188" y="2497138"/>
            <a:ext cx="62626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422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÷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3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140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（人）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……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（人）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答：平均每天去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140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人，还剩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人。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2295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4"/>
          <p:cNvSpPr/>
          <p:nvPr/>
        </p:nvSpPr>
        <p:spPr>
          <a:xfrm>
            <a:off x="2655888" y="-12700"/>
            <a:ext cx="36020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三、巩固提高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315" name="组合 7"/>
          <p:cNvGrpSpPr/>
          <p:nvPr/>
        </p:nvGrpSpPr>
        <p:grpSpPr>
          <a:xfrm>
            <a:off x="1050925" y="544513"/>
            <a:ext cx="1865313" cy="661987"/>
            <a:chOff x="4987635" y="1357743"/>
            <a:chExt cx="1994057" cy="711201"/>
          </a:xfrm>
        </p:grpSpPr>
        <p:grpSp>
          <p:nvGrpSpPr>
            <p:cNvPr id="13376" name="组合 6"/>
            <p:cNvGrpSpPr/>
            <p:nvPr/>
          </p:nvGrpSpPr>
          <p:grpSpPr>
            <a:xfrm>
              <a:off x="4987635" y="1357743"/>
              <a:ext cx="1958109" cy="711201"/>
              <a:chOff x="1366982" y="2068944"/>
              <a:chExt cx="1487054" cy="563420"/>
            </a:xfrm>
          </p:grpSpPr>
          <p:sp>
            <p:nvSpPr>
              <p:cNvPr id="13378" name="椭圆 2"/>
              <p:cNvSpPr/>
              <p:nvPr/>
            </p:nvSpPr>
            <p:spPr>
              <a:xfrm>
                <a:off x="1366982" y="2068945"/>
                <a:ext cx="554182" cy="563419"/>
              </a:xfrm>
              <a:prstGeom prst="ellipse">
                <a:avLst/>
              </a:prstGeom>
              <a:solidFill>
                <a:srgbClr val="3399FF"/>
              </a:solidFill>
              <a:ln w="19050" cap="flat" cmpd="sng">
                <a:solidFill>
                  <a:srgbClr val="33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 eaLnBrk="1" hangingPunct="1"/>
                <a:endParaRPr lang="zh-CN" altLang="en-US" sz="3200" b="1" dirty="0">
                  <a:latin typeface="方正稚艺_GBK" pitchFamily="65" charset="-122"/>
                  <a:ea typeface="方正稚艺_GBK" pitchFamily="65" charset="-122"/>
                </a:endParaRPr>
              </a:p>
            </p:txBody>
          </p:sp>
          <p:sp>
            <p:nvSpPr>
              <p:cNvPr id="13379" name="椭圆 3"/>
              <p:cNvSpPr/>
              <p:nvPr/>
            </p:nvSpPr>
            <p:spPr>
              <a:xfrm>
                <a:off x="1810327" y="2068945"/>
                <a:ext cx="554182" cy="563419"/>
              </a:xfrm>
              <a:prstGeom prst="ellipse">
                <a:avLst/>
              </a:prstGeom>
              <a:solidFill>
                <a:srgbClr val="3399FF"/>
              </a:solidFill>
              <a:ln w="19050" cap="flat" cmpd="sng">
                <a:solidFill>
                  <a:srgbClr val="33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 eaLnBrk="1" hangingPunct="1"/>
                <a:endParaRPr lang="zh-CN" altLang="en-US" sz="3200" b="1" dirty="0">
                  <a:latin typeface="方正稚艺_GBK" pitchFamily="65" charset="-122"/>
                  <a:ea typeface="方正稚艺_GBK" pitchFamily="65" charset="-122"/>
                </a:endParaRPr>
              </a:p>
            </p:txBody>
          </p:sp>
          <p:sp>
            <p:nvSpPr>
              <p:cNvPr id="13380" name="椭圆 4"/>
              <p:cNvSpPr/>
              <p:nvPr/>
            </p:nvSpPr>
            <p:spPr>
              <a:xfrm>
                <a:off x="2299854" y="2068944"/>
                <a:ext cx="554182" cy="563419"/>
              </a:xfrm>
              <a:prstGeom prst="ellipse">
                <a:avLst/>
              </a:prstGeom>
              <a:solidFill>
                <a:srgbClr val="3399FF"/>
              </a:solidFill>
              <a:ln w="19050" cap="flat" cmpd="sng">
                <a:solidFill>
                  <a:srgbClr val="33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 eaLnBrk="1" hangingPunct="1"/>
                <a:endParaRPr lang="zh-CN" altLang="en-US" sz="3200" b="1" dirty="0">
                  <a:latin typeface="方正稚艺_GBK" pitchFamily="65" charset="-122"/>
                  <a:ea typeface="方正稚艺_GBK" pitchFamily="65" charset="-122"/>
                </a:endParaRPr>
              </a:p>
            </p:txBody>
          </p:sp>
        </p:grpSp>
        <p:sp>
          <p:nvSpPr>
            <p:cNvPr id="13377" name="TextBox 5"/>
            <p:cNvSpPr txBox="1"/>
            <p:nvPr/>
          </p:nvSpPr>
          <p:spPr>
            <a:xfrm>
              <a:off x="4989458" y="1394701"/>
              <a:ext cx="1992234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3200" b="1" dirty="0">
                  <a:solidFill>
                    <a:schemeClr val="bg1"/>
                  </a:solidFill>
                  <a:latin typeface="方正稚艺_GBK" pitchFamily="65" charset="-122"/>
                  <a:ea typeface="方正稚艺_GBK" pitchFamily="65" charset="-122"/>
                </a:rPr>
                <a:t>做 一 做</a:t>
              </a:r>
              <a:endParaRPr lang="zh-CN" altLang="en-US" sz="3200" b="1" dirty="0">
                <a:solidFill>
                  <a:schemeClr val="bg1"/>
                </a:solidFill>
                <a:latin typeface="方正稚艺_GBK" pitchFamily="65" charset="-122"/>
                <a:ea typeface="方正稚艺_GBK" pitchFamily="65" charset="-122"/>
              </a:endParaRPr>
            </a:p>
          </p:txBody>
        </p:sp>
      </p:grpSp>
      <p:grpSp>
        <p:nvGrpSpPr>
          <p:cNvPr id="13316" name="组合 8"/>
          <p:cNvGrpSpPr/>
          <p:nvPr/>
        </p:nvGrpSpPr>
        <p:grpSpPr>
          <a:xfrm>
            <a:off x="522288" y="1811338"/>
            <a:ext cx="2073275" cy="612775"/>
            <a:chOff x="3313113" y="4041292"/>
            <a:chExt cx="2072380" cy="612613"/>
          </a:xfrm>
        </p:grpSpPr>
        <p:pic>
          <p:nvPicPr>
            <p:cNvPr id="13373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64621" y="4098428"/>
              <a:ext cx="1624108" cy="555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97061" y="4041292"/>
              <a:ext cx="1488432" cy="5840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7  5  0</a:t>
              </a:r>
              <a:endParaRPr kumimoji="0" lang="en-US" altLang="zh-CN" sz="3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313113" y="4049227"/>
              <a:ext cx="583948" cy="59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5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grpSp>
        <p:nvGrpSpPr>
          <p:cNvPr id="13317" name="组合 8"/>
          <p:cNvGrpSpPr/>
          <p:nvPr/>
        </p:nvGrpSpPr>
        <p:grpSpPr>
          <a:xfrm>
            <a:off x="2557463" y="1801813"/>
            <a:ext cx="2073275" cy="612775"/>
            <a:chOff x="3313113" y="4041292"/>
            <a:chExt cx="2072380" cy="612613"/>
          </a:xfrm>
        </p:grpSpPr>
        <p:pic>
          <p:nvPicPr>
            <p:cNvPr id="13370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64621" y="4098428"/>
              <a:ext cx="1624108" cy="555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897061" y="4041292"/>
              <a:ext cx="1488432" cy="5840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9  8  0</a:t>
              </a:r>
              <a:endParaRPr kumimoji="0" lang="en-US" altLang="zh-CN" sz="3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3313113" y="4049227"/>
              <a:ext cx="583948" cy="59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7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grpSp>
        <p:nvGrpSpPr>
          <p:cNvPr id="13318" name="组合 8"/>
          <p:cNvGrpSpPr/>
          <p:nvPr/>
        </p:nvGrpSpPr>
        <p:grpSpPr>
          <a:xfrm>
            <a:off x="4630738" y="1792288"/>
            <a:ext cx="2073275" cy="612775"/>
            <a:chOff x="3313113" y="4041292"/>
            <a:chExt cx="2072380" cy="612613"/>
          </a:xfrm>
        </p:grpSpPr>
        <p:pic>
          <p:nvPicPr>
            <p:cNvPr id="13367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64621" y="4098428"/>
              <a:ext cx="1624108" cy="555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897061" y="4041292"/>
              <a:ext cx="1488432" cy="5840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6  3  1</a:t>
              </a:r>
              <a:endParaRPr kumimoji="0" lang="en-US" altLang="zh-CN" sz="3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3313113" y="4049227"/>
              <a:ext cx="583948" cy="59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3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grpSp>
        <p:nvGrpSpPr>
          <p:cNvPr id="13319" name="组合 8"/>
          <p:cNvGrpSpPr/>
          <p:nvPr/>
        </p:nvGrpSpPr>
        <p:grpSpPr>
          <a:xfrm>
            <a:off x="6681788" y="1763713"/>
            <a:ext cx="2073275" cy="612775"/>
            <a:chOff x="3313113" y="4041292"/>
            <a:chExt cx="2072380" cy="612613"/>
          </a:xfrm>
        </p:grpSpPr>
        <p:pic>
          <p:nvPicPr>
            <p:cNvPr id="13364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64621" y="4098428"/>
              <a:ext cx="1624108" cy="555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897061" y="4041292"/>
              <a:ext cx="1488432" cy="5840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8  4  3</a:t>
              </a:r>
              <a:endParaRPr kumimoji="0" lang="en-US" altLang="zh-CN" sz="3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3313113" y="4049227"/>
              <a:ext cx="583948" cy="59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6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9825" y="1303338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31888" y="2246313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5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74700" y="2847975"/>
            <a:ext cx="16240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31888" y="2849563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9400" y="2847975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5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30350" y="1303338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5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1888" y="3317875"/>
            <a:ext cx="8001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2  5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74700" y="3941763"/>
            <a:ext cx="16240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30350" y="3941763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28813" y="1303338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55950" y="224631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7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798763" y="2847975"/>
            <a:ext cx="162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55950" y="28495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73463" y="2847975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8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55950" y="3317875"/>
            <a:ext cx="8001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2  8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798763" y="3941763"/>
            <a:ext cx="162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54413" y="39417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67063" y="1304925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57588" y="1304925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4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56050" y="1304925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16525" y="224631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6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4859338" y="2847975"/>
            <a:ext cx="162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35625" y="2847975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3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16575" y="3317875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3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4859338" y="3941763"/>
            <a:ext cx="162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24563" y="39417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24463" y="1285875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16575" y="1285875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5038" y="1285875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85038" y="2246313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6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6927850" y="2847975"/>
            <a:ext cx="16240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294563" y="28495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02550" y="2847975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4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6927850" y="3941763"/>
            <a:ext cx="16240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085138" y="3944938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3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70750" y="1257300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61275" y="1257300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4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61325" y="1257300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85038" y="3360738"/>
            <a:ext cx="800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2  4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3362" name="图片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2" grpId="0"/>
      <p:bldP spid="43" grpId="0"/>
      <p:bldP spid="44" grpId="0"/>
      <p:bldP spid="46" grpId="0"/>
      <p:bldP spid="49" grpId="0"/>
      <p:bldP spid="50" grpId="0"/>
      <p:bldP spid="51" grpId="0"/>
      <p:bldP spid="52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7" grpId="0"/>
      <p:bldP spid="68" grpId="0"/>
      <p:bldP spid="69" grpId="0"/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4"/>
          <p:cNvSpPr/>
          <p:nvPr/>
        </p:nvSpPr>
        <p:spPr>
          <a:xfrm>
            <a:off x="2706688" y="34925"/>
            <a:ext cx="36020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49089" y="656006"/>
            <a:ext cx="3318016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商末尾有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的除法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408238" y="1485900"/>
            <a:ext cx="1763712" cy="3146425"/>
            <a:chOff x="5383172" y="1803623"/>
            <a:chExt cx="1763753" cy="3146853"/>
          </a:xfrm>
        </p:grpSpPr>
        <p:grpSp>
          <p:nvGrpSpPr>
            <p:cNvPr id="15382" name="组合 34"/>
            <p:cNvGrpSpPr/>
            <p:nvPr/>
          </p:nvGrpSpPr>
          <p:grpSpPr>
            <a:xfrm>
              <a:off x="5383172" y="2361413"/>
              <a:ext cx="1697074" cy="639762"/>
              <a:chOff x="1173122" y="1093370"/>
              <a:chExt cx="1697074" cy="639762"/>
            </a:xfrm>
          </p:grpSpPr>
          <p:sp>
            <p:nvSpPr>
              <p:cNvPr id="61" name="Text Box 8"/>
              <p:cNvSpPr txBox="1">
                <a:spLocks noChangeArrowheads="1"/>
              </p:cNvSpPr>
              <p:nvPr/>
            </p:nvSpPr>
            <p:spPr bwMode="auto">
              <a:xfrm>
                <a:off x="1557306" y="1119860"/>
                <a:ext cx="1312892" cy="58586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0000" tIns="46800" rIns="90000" bIns="46800">
                <a:spAutoFit/>
              </a:bodyPr>
              <a:lstStyle/>
              <a:p>
                <a:pPr marR="0" algn="ctr" defTabSz="914400" eaLnBrk="1" hangingPunct="1">
                  <a:buClrTx/>
                  <a:buSzTx/>
                  <a:buFont typeface="Arial" panose="020B0604020202020204" pitchFamily="34" charset="0"/>
                  <a:defRPr/>
                </a:pPr>
                <a:r>
                  <a:rPr kumimoji="0" lang="en-US" altLang="zh-CN" sz="3200" b="1" kern="1200" cap="none" spc="0" normalizeH="0" baseline="0" noProof="0" dirty="0">
                    <a:latin typeface="+mj-lt"/>
                    <a:ea typeface="楷体_GB2312" panose="02010609030101010101"/>
                    <a:cs typeface="楷体_GB2312" panose="02010609030101010101"/>
                  </a:rPr>
                  <a:t>6 5 0</a:t>
                </a:r>
                <a:endParaRPr kumimoji="0" lang="en-US" altLang="zh-CN" sz="3200" b="1" kern="1200" cap="none" spc="0" normalizeH="0" baseline="0" noProof="0" dirty="0">
                  <a:latin typeface="+mj-lt"/>
                  <a:ea typeface="楷体_GB2312" panose="02010609030101010101"/>
                  <a:cs typeface="楷体_GB2312" panose="02010609030101010101"/>
                </a:endParaRPr>
              </a:p>
            </p:txBody>
          </p:sp>
          <p:pic>
            <p:nvPicPr>
              <p:cNvPr id="15394" name="图片 29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443002" y="1093370"/>
                <a:ext cx="1350963" cy="6397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1173122" y="1119860"/>
                <a:ext cx="461973" cy="59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5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938810" y="1803623"/>
              <a:ext cx="388946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19759" y="2813410"/>
              <a:ext cx="388946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5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5732430" y="3369111"/>
              <a:ext cx="1414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32460" y="3359585"/>
              <a:ext cx="390534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51554" y="3359585"/>
              <a:ext cx="390534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5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48335" y="3815260"/>
              <a:ext cx="696928" cy="5858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1 5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29329" y="1803623"/>
              <a:ext cx="388947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3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5732430" y="4366197"/>
              <a:ext cx="1414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29329" y="4366197"/>
              <a:ext cx="388947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0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72237" y="1803623"/>
              <a:ext cx="390534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  <a:cs typeface="+mn-cs"/>
                </a:rPr>
                <a:t>0</a:t>
              </a:r>
              <a:endPara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94263" y="1501775"/>
            <a:ext cx="1900237" cy="2200275"/>
            <a:chOff x="4589130" y="1502063"/>
            <a:chExt cx="1900238" cy="2200275"/>
          </a:xfrm>
        </p:grpSpPr>
        <p:grpSp>
          <p:nvGrpSpPr>
            <p:cNvPr id="15373" name="组合 63"/>
            <p:cNvGrpSpPr/>
            <p:nvPr/>
          </p:nvGrpSpPr>
          <p:grpSpPr>
            <a:xfrm>
              <a:off x="4589130" y="2033875"/>
              <a:ext cx="1873250" cy="654050"/>
              <a:chOff x="1677988" y="2827338"/>
              <a:chExt cx="1873250" cy="654050"/>
            </a:xfrm>
          </p:grpSpPr>
          <p:pic>
            <p:nvPicPr>
              <p:cNvPr id="15379" name="图片 29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897063" y="2841626"/>
                <a:ext cx="1558925" cy="6397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6" name="Text Box 4"/>
              <p:cNvSpPr txBox="1">
                <a:spLocks noChangeArrowheads="1"/>
              </p:cNvSpPr>
              <p:nvPr/>
            </p:nvSpPr>
            <p:spPr bwMode="auto">
              <a:xfrm>
                <a:off x="2173288" y="2827339"/>
                <a:ext cx="1377951" cy="5953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en-US" altLang="zh-CN" sz="3200" b="1" kern="1200" cap="none" spc="0" normalizeH="0" baseline="0" noProof="0" dirty="0">
                    <a:latin typeface="+mj-lt"/>
                    <a:ea typeface="宋体" panose="02010600030101010101" pitchFamily="2" charset="-122"/>
                    <a:cs typeface="+mn-cs"/>
                  </a:rPr>
                  <a:t>2  4  5</a:t>
                </a:r>
                <a:endPara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1677988" y="2835276"/>
                <a:ext cx="584200" cy="595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8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endParaRPr>
              </a:p>
            </p:txBody>
          </p:sp>
        </p:grpSp>
        <p:sp>
          <p:nvSpPr>
            <p:cNvPr id="68" name="Text Box 8"/>
            <p:cNvSpPr txBox="1">
              <a:spLocks noChangeArrowheads="1"/>
            </p:cNvSpPr>
            <p:nvPr/>
          </p:nvSpPr>
          <p:spPr bwMode="auto">
            <a:xfrm>
              <a:off x="5082842" y="2487901"/>
              <a:ext cx="8604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2  4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69" name="Line 9"/>
            <p:cNvSpPr>
              <a:spLocks noChangeShapeType="1"/>
            </p:cNvSpPr>
            <p:nvPr/>
          </p:nvSpPr>
          <p:spPr bwMode="auto">
            <a:xfrm>
              <a:off x="4998705" y="3064163"/>
              <a:ext cx="1295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Text Box 12"/>
            <p:cNvSpPr txBox="1">
              <a:spLocks noChangeArrowheads="1"/>
            </p:cNvSpPr>
            <p:nvPr/>
          </p:nvSpPr>
          <p:spPr bwMode="auto">
            <a:xfrm>
              <a:off x="5505117" y="1511588"/>
              <a:ext cx="584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3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71" name="Text Box 13"/>
            <p:cNvSpPr txBox="1">
              <a:spLocks noChangeArrowheads="1"/>
            </p:cNvSpPr>
            <p:nvPr/>
          </p:nvSpPr>
          <p:spPr bwMode="auto">
            <a:xfrm>
              <a:off x="5895643" y="3107026"/>
              <a:ext cx="584200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5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72" name="Text Box 17"/>
            <p:cNvSpPr txBox="1">
              <a:spLocks noChangeArrowheads="1"/>
            </p:cNvSpPr>
            <p:nvPr/>
          </p:nvSpPr>
          <p:spPr bwMode="auto">
            <a:xfrm>
              <a:off x="5905168" y="1502063"/>
              <a:ext cx="584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0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5371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4"/>
          <p:cNvSpPr/>
          <p:nvPr/>
        </p:nvSpPr>
        <p:spPr>
          <a:xfrm>
            <a:off x="2655888" y="598488"/>
            <a:ext cx="36020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5913" y="1355725"/>
            <a:ext cx="68056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练习五第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题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；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完成同步学习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本课时的习题。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6391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6"/>
          <p:cNvSpPr/>
          <p:nvPr/>
        </p:nvSpPr>
        <p:spPr>
          <a:xfrm>
            <a:off x="1927225" y="242888"/>
            <a:ext cx="505936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一、引入新课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" name="Group 47"/>
          <p:cNvGrpSpPr/>
          <p:nvPr/>
        </p:nvGrpSpPr>
        <p:grpSpPr>
          <a:xfrm>
            <a:off x="793750" y="649288"/>
            <a:ext cx="5378450" cy="1989137"/>
            <a:chOff x="33" y="2811"/>
            <a:chExt cx="3139" cy="1253"/>
          </a:xfrm>
        </p:grpSpPr>
        <p:pic>
          <p:nvPicPr>
            <p:cNvPr id="4108" name="Picture 19" descr="女天使副本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" y="2811"/>
              <a:ext cx="806" cy="7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893" y="3022"/>
              <a:ext cx="2279" cy="1042"/>
            </a:xfrm>
            <a:prstGeom prst="wedgeRoundRectCallout">
              <a:avLst>
                <a:gd name="adj1" fmla="val -56676"/>
                <a:gd name="adj2" fmla="val 255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被除数中间有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0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，商中间就会有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0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，这话准确吗？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grpSp>
        <p:nvGrpSpPr>
          <p:cNvPr id="30" name="Group 51"/>
          <p:cNvGrpSpPr/>
          <p:nvPr/>
        </p:nvGrpSpPr>
        <p:grpSpPr>
          <a:xfrm>
            <a:off x="1123950" y="2797175"/>
            <a:ext cx="7026275" cy="1512888"/>
            <a:chOff x="1117" y="3112"/>
            <a:chExt cx="4426" cy="953"/>
          </a:xfrm>
        </p:grpSpPr>
        <p:pic>
          <p:nvPicPr>
            <p:cNvPr id="4106" name="Picture 5" descr="女孩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1" y="3112"/>
              <a:ext cx="702" cy="8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" name="AutoShape 27"/>
            <p:cNvSpPr>
              <a:spLocks noChangeArrowheads="1"/>
            </p:cNvSpPr>
            <p:nvPr/>
          </p:nvSpPr>
          <p:spPr bwMode="auto">
            <a:xfrm>
              <a:off x="1117" y="3249"/>
              <a:ext cx="3623" cy="816"/>
            </a:xfrm>
            <a:prstGeom prst="wedgeRoundRectCallout">
              <a:avLst>
                <a:gd name="adj1" fmla="val 55417"/>
                <a:gd name="adj2" fmla="val 5514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+mn-cs"/>
                </a:rPr>
                <a:t>不准确，这要看，首位商在哪位上，还得看首位有没有余数。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4104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6"/>
          <p:cNvSpPr/>
          <p:nvPr/>
        </p:nvSpPr>
        <p:spPr>
          <a:xfrm>
            <a:off x="1946275" y="-139700"/>
            <a:ext cx="50593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二、探索新知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3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100" y="790575"/>
            <a:ext cx="1057275" cy="87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0" name="组合 2"/>
          <p:cNvGrpSpPr/>
          <p:nvPr/>
        </p:nvGrpSpPr>
        <p:grpSpPr>
          <a:xfrm>
            <a:off x="1946275" y="471488"/>
            <a:ext cx="6000750" cy="3349625"/>
            <a:chOff x="1946275" y="471488"/>
            <a:chExt cx="6000750" cy="3349625"/>
          </a:xfrm>
        </p:grpSpPr>
        <p:pic>
          <p:nvPicPr>
            <p:cNvPr id="5134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1888" y="471488"/>
              <a:ext cx="5545137" cy="33496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AutoShape 27"/>
            <p:cNvSpPr>
              <a:spLocks noChangeArrowheads="1"/>
            </p:cNvSpPr>
            <p:nvPr/>
          </p:nvSpPr>
          <p:spPr bwMode="auto">
            <a:xfrm>
              <a:off x="1946275" y="581025"/>
              <a:ext cx="2530475" cy="1724025"/>
            </a:xfrm>
            <a:prstGeom prst="wedgeRoundRectCallout">
              <a:avLst>
                <a:gd name="adj1" fmla="val 61369"/>
                <a:gd name="adj2" fmla="val 4247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每根短跳绳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5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元，每根长跳绳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8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元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582613" y="3744913"/>
            <a:ext cx="7343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650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元买短跳绳，可以买多少根？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grpSp>
        <p:nvGrpSpPr>
          <p:cNvPr id="43" name="组合 32"/>
          <p:cNvGrpSpPr/>
          <p:nvPr/>
        </p:nvGrpSpPr>
        <p:grpSpPr>
          <a:xfrm>
            <a:off x="1001713" y="4329113"/>
            <a:ext cx="2560637" cy="585787"/>
            <a:chOff x="971600" y="2132856"/>
            <a:chExt cx="2560397" cy="586276"/>
          </a:xfrm>
        </p:grpSpPr>
        <p:sp>
          <p:nvSpPr>
            <p:cNvPr id="44" name="TextBox 29"/>
            <p:cNvSpPr txBox="1">
              <a:spLocks noChangeArrowheads="1"/>
            </p:cNvSpPr>
            <p:nvPr/>
          </p:nvSpPr>
          <p:spPr bwMode="auto">
            <a:xfrm>
              <a:off x="971600" y="2132856"/>
              <a:ext cx="2560397" cy="5862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650÷5</a:t>
              </a:r>
              <a:r>
                <a:rPr kumimoji="0" lang="zh-CN" altLang="en-US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＝</a:t>
              </a:r>
              <a:endParaRPr kumimoji="0" lang="zh-CN" altLang="en-US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5133" name="直接连接符 31"/>
            <p:cNvCxnSpPr/>
            <p:nvPr/>
          </p:nvCxnSpPr>
          <p:spPr>
            <a:xfrm>
              <a:off x="2718748" y="2590747"/>
              <a:ext cx="648164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2" name="文本框 11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5130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" name="AutoShape 27"/>
          <p:cNvSpPr>
            <a:spLocks noChangeArrowheads="1"/>
          </p:cNvSpPr>
          <p:nvPr/>
        </p:nvSpPr>
        <p:spPr bwMode="auto">
          <a:xfrm>
            <a:off x="6384925" y="1951038"/>
            <a:ext cx="2517775" cy="2825750"/>
          </a:xfrm>
          <a:prstGeom prst="wedgeRoundRectCallout">
            <a:avLst>
              <a:gd name="adj1" fmla="val -82496"/>
              <a:gd name="adj2" fmla="val -45387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个位虽然不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用再除，但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一定要在商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的个位写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占位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grpSp>
        <p:nvGrpSpPr>
          <p:cNvPr id="5" name="组合 32"/>
          <p:cNvGrpSpPr/>
          <p:nvPr/>
        </p:nvGrpSpPr>
        <p:grpSpPr>
          <a:xfrm>
            <a:off x="1001713" y="4329113"/>
            <a:ext cx="2560637" cy="585787"/>
            <a:chOff x="971600" y="2132856"/>
            <a:chExt cx="2560397" cy="586276"/>
          </a:xfrm>
        </p:grpSpPr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971600" y="2132856"/>
              <a:ext cx="2560397" cy="5862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650÷5</a:t>
              </a:r>
              <a:r>
                <a:rPr kumimoji="0" lang="zh-CN" altLang="en-US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＝</a:t>
              </a:r>
              <a:endParaRPr kumimoji="0" lang="zh-CN" altLang="en-US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6196" name="直接连接符 31"/>
            <p:cNvCxnSpPr/>
            <p:nvPr/>
          </p:nvCxnSpPr>
          <p:spPr>
            <a:xfrm>
              <a:off x="2718748" y="2590747"/>
              <a:ext cx="648164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8" name="圆角矩形 67"/>
          <p:cNvSpPr>
            <a:spLocks noChangeArrowheads="1"/>
          </p:cNvSpPr>
          <p:nvPr/>
        </p:nvSpPr>
        <p:spPr bwMode="auto">
          <a:xfrm>
            <a:off x="1490663" y="3508375"/>
            <a:ext cx="1527175" cy="920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B050"/>
            </a:solidFill>
            <a:prstDash val="sysDot"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7675" y="1971675"/>
            <a:ext cx="3857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5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73163" y="1570038"/>
            <a:ext cx="1697037" cy="639762"/>
            <a:chOff x="1173122" y="1093370"/>
            <a:chExt cx="1697074" cy="639762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557305" y="1120357"/>
              <a:ext cx="1312891" cy="58578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marR="0" algn="ctr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楷体_GB2312" panose="02010609030101010101"/>
                  <a:cs typeface="楷体_GB2312" panose="02010609030101010101"/>
                </a:rPr>
                <a:t>6 5 0</a:t>
              </a:r>
              <a:endParaRPr kumimoji="0" lang="en-US" altLang="zh-CN" sz="3200" b="1" kern="1200" cap="none" spc="0" normalizeH="0" baseline="0" noProof="0" dirty="0">
                <a:latin typeface="+mj-lt"/>
                <a:ea typeface="楷体_GB2312" panose="02010609030101010101"/>
                <a:cs typeface="楷体_GB2312" panose="02010609030101010101"/>
              </a:endParaRPr>
            </a:p>
          </p:txBody>
        </p:sp>
        <p:pic>
          <p:nvPicPr>
            <p:cNvPr id="6193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43002" y="1093370"/>
              <a:ext cx="1350963" cy="6397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173122" y="1120357"/>
              <a:ext cx="461972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5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</p:grp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649413" y="2524125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25613" y="982663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1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024063" y="971550"/>
            <a:ext cx="3587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3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338388" y="977900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725613" y="2881313"/>
            <a:ext cx="6953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1 5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319338" y="1587500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2297113" y="4295775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2319338" y="1597025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1725613" y="2482850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1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033588" y="2497138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5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649413" y="3448050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1649413" y="4314825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297113" y="3767138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grpSp>
        <p:nvGrpSpPr>
          <p:cNvPr id="30" name="Group 79"/>
          <p:cNvGrpSpPr/>
          <p:nvPr/>
        </p:nvGrpSpPr>
        <p:grpSpPr>
          <a:xfrm>
            <a:off x="4006850" y="373063"/>
            <a:ext cx="4637088" cy="1217612"/>
            <a:chOff x="493" y="799"/>
            <a:chExt cx="2921" cy="767"/>
          </a:xfrm>
        </p:grpSpPr>
        <p:grpSp>
          <p:nvGrpSpPr>
            <p:cNvPr id="6188" name="Group 77"/>
            <p:cNvGrpSpPr/>
            <p:nvPr/>
          </p:nvGrpSpPr>
          <p:grpSpPr>
            <a:xfrm>
              <a:off x="493" y="799"/>
              <a:ext cx="2921" cy="767"/>
              <a:chOff x="493" y="799"/>
              <a:chExt cx="2921" cy="767"/>
            </a:xfrm>
          </p:grpSpPr>
          <p:sp>
            <p:nvSpPr>
              <p:cNvPr id="33" name="AutoShape 27"/>
              <p:cNvSpPr>
                <a:spLocks noChangeArrowheads="1"/>
              </p:cNvSpPr>
              <p:nvPr/>
            </p:nvSpPr>
            <p:spPr bwMode="auto">
              <a:xfrm>
                <a:off x="493" y="799"/>
                <a:ext cx="1826" cy="767"/>
              </a:xfrm>
              <a:prstGeom prst="wedgeRoundRectCallout">
                <a:avLst>
                  <a:gd name="adj1" fmla="val 65784"/>
                  <a:gd name="adj2" fmla="val -11316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0</a:t>
                </a:r>
                <a:r>
                  <a:rPr kumimoji="0" lang="zh-CN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除以</a:t>
                </a: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5</a:t>
                </a:r>
                <a:r>
                  <a:rPr kumimoji="0" lang="zh-CN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等于</a:t>
                </a: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0</a:t>
                </a:r>
                <a:r>
                  <a:rPr kumimoji="0" lang="zh-CN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，</a:t>
                </a:r>
                <a:endPara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个位上商</a:t>
                </a: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0</a:t>
                </a:r>
                <a:r>
                  <a:rPr kumimoji="0" lang="zh-CN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。</a:t>
                </a:r>
                <a:endPara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endParaRPr>
              </a:p>
            </p:txBody>
          </p:sp>
          <p:pic>
            <p:nvPicPr>
              <p:cNvPr id="6191" name="Picture 16" descr="女天使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34" y="836"/>
                <a:ext cx="780" cy="73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1245" y="799"/>
              <a:ext cx="2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35425" y="1714500"/>
            <a:ext cx="1763713" cy="3146425"/>
            <a:chOff x="5383172" y="1803623"/>
            <a:chExt cx="1763753" cy="3146853"/>
          </a:xfrm>
        </p:grpSpPr>
        <p:grpSp>
          <p:nvGrpSpPr>
            <p:cNvPr id="6174" name="组合 34"/>
            <p:cNvGrpSpPr/>
            <p:nvPr/>
          </p:nvGrpSpPr>
          <p:grpSpPr>
            <a:xfrm>
              <a:off x="5383172" y="2361413"/>
              <a:ext cx="1697074" cy="639762"/>
              <a:chOff x="1173122" y="1093370"/>
              <a:chExt cx="1697074" cy="639762"/>
            </a:xfrm>
          </p:grpSpPr>
          <p:sp>
            <p:nvSpPr>
              <p:cNvPr id="36" name="Text Box 8"/>
              <p:cNvSpPr txBox="1">
                <a:spLocks noChangeArrowheads="1"/>
              </p:cNvSpPr>
              <p:nvPr/>
            </p:nvSpPr>
            <p:spPr bwMode="auto">
              <a:xfrm>
                <a:off x="1557306" y="1119860"/>
                <a:ext cx="1312892" cy="58586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0000" tIns="46800" rIns="90000" bIns="46800">
                <a:spAutoFit/>
              </a:bodyPr>
              <a:lstStyle/>
              <a:p>
                <a:pPr marR="0" algn="ctr" defTabSz="914400" eaLnBrk="1" hangingPunct="1">
                  <a:buClrTx/>
                  <a:buSzTx/>
                  <a:buFont typeface="Arial" panose="020B0604020202020204" pitchFamily="34" charset="0"/>
                  <a:defRPr/>
                </a:pPr>
                <a:r>
                  <a:rPr kumimoji="0" lang="en-US" altLang="zh-CN" sz="3200" b="1" kern="1200" cap="none" spc="0" normalizeH="0" baseline="0" noProof="0" dirty="0">
                    <a:latin typeface="+mj-lt"/>
                    <a:ea typeface="楷体_GB2312" panose="02010609030101010101"/>
                    <a:cs typeface="楷体_GB2312" panose="02010609030101010101"/>
                  </a:rPr>
                  <a:t>6 5 0</a:t>
                </a:r>
                <a:endParaRPr kumimoji="0" lang="en-US" altLang="zh-CN" sz="3200" b="1" kern="1200" cap="none" spc="0" normalizeH="0" baseline="0" noProof="0" dirty="0">
                  <a:latin typeface="+mj-lt"/>
                  <a:ea typeface="楷体_GB2312" panose="02010609030101010101"/>
                  <a:cs typeface="楷体_GB2312" panose="02010609030101010101"/>
                </a:endParaRPr>
              </a:p>
            </p:txBody>
          </p:sp>
          <p:pic>
            <p:nvPicPr>
              <p:cNvPr id="6186" name="图片 29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443002" y="1093370"/>
                <a:ext cx="1350963" cy="6397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1173122" y="1119860"/>
                <a:ext cx="461973" cy="59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5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938810" y="1803623"/>
              <a:ext cx="388947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19759" y="2813410"/>
              <a:ext cx="388947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5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5732430" y="3369111"/>
              <a:ext cx="1414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32459" y="3359585"/>
              <a:ext cx="390534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51555" y="3359585"/>
              <a:ext cx="390534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5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48335" y="3815260"/>
              <a:ext cx="696929" cy="5858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1 5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29329" y="1803623"/>
              <a:ext cx="388946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3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5732430" y="4366197"/>
              <a:ext cx="1414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29329" y="4366197"/>
              <a:ext cx="388946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0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72237" y="1803623"/>
              <a:ext cx="390534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  <a:cs typeface="+mn-cs"/>
                </a:rPr>
                <a:t>0</a:t>
              </a:r>
              <a:endPara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70175" y="327025"/>
            <a:ext cx="800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130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9" name="右箭头 48"/>
          <p:cNvSpPr/>
          <p:nvPr/>
        </p:nvSpPr>
        <p:spPr>
          <a:xfrm>
            <a:off x="3073400" y="2482850"/>
            <a:ext cx="831850" cy="82550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92D050"/>
          </a:solidFill>
          <a:ln w="1905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6172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0988E-6 L -0.00208 -0.7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5679E-6 L -0.00208 0.3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95062E-6 L -0.02813 -0.1703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" grpId="0" animBg="1"/>
      <p:bldP spid="8" grpId="1" animBg="1"/>
      <p:bldP spid="9" grpId="0"/>
      <p:bldP spid="15" grpId="0"/>
      <p:bldP spid="17" grpId="0"/>
      <p:bldP spid="18" grpId="0"/>
      <p:bldP spid="20" grpId="0" build="allAtOnce"/>
      <p:bldP spid="20" grpId="1" build="allAtOnce"/>
      <p:bldP spid="20" grpId="2" build="allAtOnce"/>
      <p:bldP spid="21" grpId="0"/>
      <p:bldP spid="21" grpId="1"/>
      <p:bldP spid="22" grpId="0"/>
      <p:bldP spid="22" grpId="1"/>
      <p:bldP spid="23" grpId="0" build="allAtOnce"/>
      <p:bldP spid="29" grpId="0"/>
      <p:bldP spid="29" grpId="1"/>
      <p:bldP spid="39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760413" y="209550"/>
            <a:ext cx="76692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 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245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元买长跳绳，可以买多少根，还剩多少钱？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03363" y="1287463"/>
            <a:ext cx="5859462" cy="622300"/>
            <a:chOff x="1503363" y="1287463"/>
            <a:chExt cx="5859462" cy="622300"/>
          </a:xfrm>
        </p:grpSpPr>
        <p:sp>
          <p:nvSpPr>
            <p:cNvPr id="7196" name="Text Box 14"/>
            <p:cNvSpPr txBox="1"/>
            <p:nvPr/>
          </p:nvSpPr>
          <p:spPr>
            <a:xfrm>
              <a:off x="4811713" y="1304925"/>
              <a:ext cx="1181100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en-US" altLang="zh-CN" sz="3200" b="1" dirty="0">
                  <a:latin typeface="宋体" panose="02010600030101010101" pitchFamily="2" charset="-122"/>
                </a:rPr>
                <a:t>……</a:t>
              </a:r>
              <a:endParaRPr lang="zh-CN" altLang="zh-CN" sz="3200" b="1" dirty="0">
                <a:latin typeface="宋体" panose="02010600030101010101" pitchFamily="2" charset="-122"/>
              </a:endParaRPr>
            </a:p>
          </p:txBody>
        </p:sp>
        <p:grpSp>
          <p:nvGrpSpPr>
            <p:cNvPr id="7197" name="组合 2"/>
            <p:cNvGrpSpPr/>
            <p:nvPr/>
          </p:nvGrpSpPr>
          <p:grpSpPr>
            <a:xfrm>
              <a:off x="1503363" y="1287463"/>
              <a:ext cx="5859462" cy="622300"/>
              <a:chOff x="1503363" y="1287463"/>
              <a:chExt cx="5859462" cy="622300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503363" y="1287463"/>
                <a:ext cx="2447925" cy="5905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914400" eaLnBrk="1" hangingPunct="1">
                  <a:buClrTx/>
                  <a:buSzTx/>
                  <a:buFont typeface="Arial" panose="020B0604020202020204" pitchFamily="34" charset="0"/>
                  <a:defRPr/>
                </a:pPr>
                <a:r>
                  <a:rPr kumimoji="0" lang="en-US" altLang="zh-CN" sz="3200" b="1" kern="1200" cap="none" spc="0" normalizeH="0" baseline="0" noProof="0" dirty="0">
                    <a:latin typeface="+mj-lt"/>
                    <a:ea typeface="+mj-ea"/>
                    <a:cs typeface="+mn-cs"/>
                  </a:rPr>
                  <a:t>245÷8</a:t>
                </a:r>
                <a:r>
                  <a:rPr kumimoji="0" lang="zh-CN" altLang="en-US" sz="3200" b="1" kern="1200" cap="none" spc="0" normalizeH="0" baseline="0" noProof="0" dirty="0">
                    <a:latin typeface="+mj-lt"/>
                    <a:ea typeface="+mj-ea"/>
                    <a:cs typeface="+mn-cs"/>
                  </a:rPr>
                  <a:t>＝</a:t>
                </a:r>
                <a:endParaRPr kumimoji="0" lang="zh-CN" altLang="en-US" sz="3200" b="1" kern="1200" cap="none" spc="0" normalizeH="0" baseline="0" noProof="0" dirty="0">
                  <a:latin typeface="+mj-lt"/>
                  <a:ea typeface="+mj-ea"/>
                  <a:cs typeface="+mn-cs"/>
                </a:endParaRPr>
              </a:p>
            </p:txBody>
          </p:sp>
          <p:grpSp>
            <p:nvGrpSpPr>
              <p:cNvPr id="7199" name="组合 48"/>
              <p:cNvGrpSpPr/>
              <p:nvPr/>
            </p:nvGrpSpPr>
            <p:grpSpPr>
              <a:xfrm>
                <a:off x="3186113" y="1325563"/>
                <a:ext cx="4176712" cy="584200"/>
                <a:chOff x="2771800" y="2780928"/>
                <a:chExt cx="4101860" cy="582206"/>
              </a:xfrm>
            </p:grpSpPr>
            <p:cxnSp>
              <p:nvCxnSpPr>
                <p:cNvPr id="7200" name="直接连接符 27"/>
                <p:cNvCxnSpPr/>
                <p:nvPr/>
              </p:nvCxnSpPr>
              <p:spPr>
                <a:xfrm flipV="1">
                  <a:off x="5220071" y="3284345"/>
                  <a:ext cx="504200" cy="639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201" name="直接连接符 37"/>
                <p:cNvCxnSpPr/>
                <p:nvPr/>
              </p:nvCxnSpPr>
              <p:spPr>
                <a:xfrm>
                  <a:off x="2771800" y="3284984"/>
                  <a:ext cx="720080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sp>
              <p:nvSpPr>
                <p:cNvPr id="6156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3275373" y="2780928"/>
                  <a:ext cx="1395350" cy="582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n-cs"/>
                    </a:rPr>
                    <a:t>（根）</a:t>
                  </a:r>
                  <a:endPara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endParaRPr>
                </a:p>
              </p:txBody>
            </p:sp>
            <p:sp>
              <p:nvSpPr>
                <p:cNvPr id="6157" name="矩形 47"/>
                <p:cNvSpPr>
                  <a:spLocks noChangeArrowheads="1"/>
                </p:cNvSpPr>
                <p:nvPr/>
              </p:nvSpPr>
              <p:spPr bwMode="auto">
                <a:xfrm>
                  <a:off x="5529759" y="2780928"/>
                  <a:ext cx="1343901" cy="582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n-cs"/>
                    </a:rPr>
                    <a:t>（元）</a:t>
                  </a: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endParaRPr>
                </a:p>
              </p:txBody>
            </p:sp>
          </p:grpSp>
        </p:grpSp>
      </p:grpSp>
      <p:grpSp>
        <p:nvGrpSpPr>
          <p:cNvPr id="69" name="Group 52"/>
          <p:cNvGrpSpPr/>
          <p:nvPr/>
        </p:nvGrpSpPr>
        <p:grpSpPr>
          <a:xfrm>
            <a:off x="3292475" y="1295400"/>
            <a:ext cx="2900363" cy="588963"/>
            <a:chOff x="2535" y="1785"/>
            <a:chExt cx="1827" cy="371"/>
          </a:xfrm>
        </p:grpSpPr>
        <p:sp>
          <p:nvSpPr>
            <p:cNvPr id="6152" name="Text Box 7"/>
            <p:cNvSpPr txBox="1">
              <a:spLocks noChangeArrowheads="1"/>
            </p:cNvSpPr>
            <p:nvPr/>
          </p:nvSpPr>
          <p:spPr bwMode="auto">
            <a:xfrm>
              <a:off x="2535" y="1785"/>
              <a:ext cx="45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30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  <p:sp>
          <p:nvSpPr>
            <p:cNvPr id="6153" name="Text Box 7"/>
            <p:cNvSpPr txBox="1">
              <a:spLocks noChangeArrowheads="1"/>
            </p:cNvSpPr>
            <p:nvPr/>
          </p:nvSpPr>
          <p:spPr bwMode="auto">
            <a:xfrm>
              <a:off x="4089" y="1788"/>
              <a:ext cx="27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5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87438" y="2693988"/>
            <a:ext cx="1873250" cy="654050"/>
            <a:chOff x="1677988" y="2827338"/>
            <a:chExt cx="1873250" cy="654050"/>
          </a:xfrm>
        </p:grpSpPr>
        <p:pic>
          <p:nvPicPr>
            <p:cNvPr id="7191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97063" y="2841626"/>
              <a:ext cx="1558925" cy="6397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2173288" y="2827338"/>
              <a:ext cx="1377950" cy="595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2  4  5</a:t>
              </a:r>
              <a:endParaRPr kumimoji="0" lang="en-US" altLang="zh-CN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677988" y="2835275"/>
              <a:ext cx="584200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8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</p:grp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81150" y="3148013"/>
            <a:ext cx="86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2  4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1497013" y="3724275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003425" y="2171700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3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393950" y="3767138"/>
            <a:ext cx="5842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5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2403475" y="2162175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grpSp>
        <p:nvGrpSpPr>
          <p:cNvPr id="28" name="Group 43"/>
          <p:cNvGrpSpPr/>
          <p:nvPr/>
        </p:nvGrpSpPr>
        <p:grpSpPr>
          <a:xfrm>
            <a:off x="3552825" y="2074863"/>
            <a:ext cx="5141913" cy="1306512"/>
            <a:chOff x="2620" y="1300"/>
            <a:chExt cx="3238" cy="737"/>
          </a:xfrm>
        </p:grpSpPr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2620" y="1300"/>
              <a:ext cx="2213" cy="735"/>
            </a:xfrm>
            <a:prstGeom prst="wedgeRoundRectCallout">
              <a:avLst>
                <a:gd name="adj1" fmla="val 60491"/>
                <a:gd name="adj2" fmla="val 2283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个位还余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5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，为什么商的个位写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0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？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  <p:pic>
          <p:nvPicPr>
            <p:cNvPr id="7190" name="Picture 16" descr="女天使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9" y="1320"/>
              <a:ext cx="839" cy="71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3292475" y="3571875"/>
            <a:ext cx="5260975" cy="1343025"/>
            <a:chOff x="3292099" y="3571875"/>
            <a:chExt cx="5261351" cy="1343025"/>
          </a:xfrm>
        </p:grpSpPr>
        <p:sp>
          <p:nvSpPr>
            <p:cNvPr id="7187" name="云形标注 5"/>
            <p:cNvSpPr/>
            <p:nvPr/>
          </p:nvSpPr>
          <p:spPr>
            <a:xfrm>
              <a:off x="3292099" y="3571875"/>
              <a:ext cx="5261351" cy="1343025"/>
            </a:xfrm>
            <a:prstGeom prst="cloudCallout">
              <a:avLst>
                <a:gd name="adj1" fmla="val -53602"/>
                <a:gd name="adj2" fmla="val -43884"/>
              </a:avLst>
            </a:prstGeom>
            <a:solidFill>
              <a:srgbClr val="CCFFCC"/>
            </a:solidFill>
            <a:ln w="19050" cap="flat" cmpd="sng">
              <a:solidFill>
                <a:srgbClr val="92D05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736631" y="3648075"/>
              <a:ext cx="4572327" cy="1076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个位不够商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1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，写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0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占位，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不然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3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就不代表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3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个十了。</a:t>
              </a: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7185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760413" y="209550"/>
            <a:ext cx="76692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 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245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元买长跳绳，可以买多少根，还剩多少钱？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8196" name="Text Box 14"/>
          <p:cNvSpPr txBox="1"/>
          <p:nvPr/>
        </p:nvSpPr>
        <p:spPr>
          <a:xfrm>
            <a:off x="4811713" y="1304925"/>
            <a:ext cx="11811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3200" b="1" dirty="0">
                <a:latin typeface="宋体" panose="02010600030101010101" pitchFamily="2" charset="-122"/>
              </a:rPr>
              <a:t>……</a:t>
            </a:r>
            <a:endParaRPr lang="zh-CN" altLang="zh-CN" sz="3200" b="1" dirty="0">
              <a:latin typeface="宋体" panose="02010600030101010101" pitchFamily="2" charset="-122"/>
            </a:endParaRPr>
          </a:p>
        </p:txBody>
      </p:sp>
      <p:grpSp>
        <p:nvGrpSpPr>
          <p:cNvPr id="8197" name="组合 2"/>
          <p:cNvGrpSpPr/>
          <p:nvPr/>
        </p:nvGrpSpPr>
        <p:grpSpPr>
          <a:xfrm>
            <a:off x="1503363" y="1287463"/>
            <a:ext cx="5859462" cy="622300"/>
            <a:chOff x="1503363" y="1287463"/>
            <a:chExt cx="5859462" cy="622300"/>
          </a:xfrm>
        </p:grpSpPr>
        <p:sp>
          <p:nvSpPr>
            <p:cNvPr id="49" name="TextBox 48"/>
            <p:cNvSpPr txBox="1"/>
            <p:nvPr/>
          </p:nvSpPr>
          <p:spPr>
            <a:xfrm>
              <a:off x="1503363" y="1287463"/>
              <a:ext cx="2447925" cy="590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245÷8</a:t>
              </a:r>
              <a:r>
                <a:rPr kumimoji="0" lang="zh-CN" altLang="en-US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＝</a:t>
              </a:r>
              <a:endParaRPr kumimoji="0" lang="zh-CN" altLang="en-US" sz="3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grpSp>
          <p:nvGrpSpPr>
            <p:cNvPr id="8227" name="组合 48"/>
            <p:cNvGrpSpPr/>
            <p:nvPr/>
          </p:nvGrpSpPr>
          <p:grpSpPr>
            <a:xfrm>
              <a:off x="3186113" y="1325563"/>
              <a:ext cx="4176712" cy="584200"/>
              <a:chOff x="2771800" y="2780928"/>
              <a:chExt cx="4101860" cy="582206"/>
            </a:xfrm>
          </p:grpSpPr>
          <p:cxnSp>
            <p:nvCxnSpPr>
              <p:cNvPr id="8228" name="直接连接符 27"/>
              <p:cNvCxnSpPr/>
              <p:nvPr/>
            </p:nvCxnSpPr>
            <p:spPr>
              <a:xfrm flipV="1">
                <a:off x="5220071" y="3284345"/>
                <a:ext cx="504200" cy="63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8229" name="直接连接符 37"/>
              <p:cNvCxnSpPr/>
              <p:nvPr/>
            </p:nvCxnSpPr>
            <p:spPr>
              <a:xfrm>
                <a:off x="2771800" y="3284984"/>
                <a:ext cx="72008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6156" name="TextBox 46"/>
              <p:cNvSpPr txBox="1">
                <a:spLocks noChangeArrowheads="1"/>
              </p:cNvSpPr>
              <p:nvPr/>
            </p:nvSpPr>
            <p:spPr bwMode="auto">
              <a:xfrm>
                <a:off x="3275373" y="2780928"/>
                <a:ext cx="1395350" cy="582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（根）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endParaRPr>
              </a:p>
            </p:txBody>
          </p:sp>
          <p:sp>
            <p:nvSpPr>
              <p:cNvPr id="6157" name="矩形 47"/>
              <p:cNvSpPr>
                <a:spLocks noChangeArrowheads="1"/>
              </p:cNvSpPr>
              <p:nvPr/>
            </p:nvSpPr>
            <p:spPr bwMode="auto">
              <a:xfrm>
                <a:off x="5529759" y="2780928"/>
                <a:ext cx="1343901" cy="582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（元）</a:t>
                </a: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endParaRPr>
              </a:p>
            </p:txBody>
          </p:sp>
        </p:grpSp>
      </p:grpSp>
      <p:grpSp>
        <p:nvGrpSpPr>
          <p:cNvPr id="8198" name="Group 52"/>
          <p:cNvGrpSpPr/>
          <p:nvPr/>
        </p:nvGrpSpPr>
        <p:grpSpPr>
          <a:xfrm>
            <a:off x="3292475" y="1295400"/>
            <a:ext cx="2900363" cy="588963"/>
            <a:chOff x="2535" y="1785"/>
            <a:chExt cx="1827" cy="371"/>
          </a:xfrm>
        </p:grpSpPr>
        <p:sp>
          <p:nvSpPr>
            <p:cNvPr id="6152" name="Text Box 7"/>
            <p:cNvSpPr txBox="1">
              <a:spLocks noChangeArrowheads="1"/>
            </p:cNvSpPr>
            <p:nvPr/>
          </p:nvSpPr>
          <p:spPr bwMode="auto">
            <a:xfrm>
              <a:off x="2535" y="1785"/>
              <a:ext cx="45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30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  <p:sp>
          <p:nvSpPr>
            <p:cNvPr id="6153" name="Text Box 7"/>
            <p:cNvSpPr txBox="1">
              <a:spLocks noChangeArrowheads="1"/>
            </p:cNvSpPr>
            <p:nvPr/>
          </p:nvSpPr>
          <p:spPr bwMode="auto">
            <a:xfrm>
              <a:off x="4089" y="1788"/>
              <a:ext cx="27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5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grpSp>
        <p:nvGrpSpPr>
          <p:cNvPr id="8199" name="组合 3"/>
          <p:cNvGrpSpPr/>
          <p:nvPr/>
        </p:nvGrpSpPr>
        <p:grpSpPr>
          <a:xfrm>
            <a:off x="1087438" y="2693988"/>
            <a:ext cx="1873250" cy="654050"/>
            <a:chOff x="1677988" y="2827338"/>
            <a:chExt cx="1873250" cy="654050"/>
          </a:xfrm>
        </p:grpSpPr>
        <p:pic>
          <p:nvPicPr>
            <p:cNvPr id="8221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97063" y="2841626"/>
              <a:ext cx="1558925" cy="6397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2173288" y="2827338"/>
              <a:ext cx="1377950" cy="595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2  4  5</a:t>
              </a:r>
              <a:endParaRPr kumimoji="0" lang="en-US" altLang="zh-CN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677988" y="2835275"/>
              <a:ext cx="584200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8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</p:grp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81150" y="3148013"/>
            <a:ext cx="86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2  4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1497013" y="3724275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003425" y="2171700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3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393950" y="3767138"/>
            <a:ext cx="5842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5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2403475" y="2162175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grpSp>
        <p:nvGrpSpPr>
          <p:cNvPr id="31" name="组合 75"/>
          <p:cNvGrpSpPr/>
          <p:nvPr/>
        </p:nvGrpSpPr>
        <p:grpSpPr>
          <a:xfrm>
            <a:off x="4211638" y="2135188"/>
            <a:ext cx="3494087" cy="2490787"/>
            <a:chOff x="5004048" y="3942418"/>
            <a:chExt cx="3495276" cy="2027019"/>
          </a:xfrm>
        </p:grpSpPr>
        <p:sp>
          <p:nvSpPr>
            <p:cNvPr id="32" name="圆角矩形 76"/>
            <p:cNvSpPr>
              <a:spLocks noChangeArrowheads="1"/>
            </p:cNvSpPr>
            <p:nvPr/>
          </p:nvSpPr>
          <p:spPr bwMode="auto">
            <a:xfrm>
              <a:off x="5004048" y="3942418"/>
              <a:ext cx="3495276" cy="202701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20" name="TextBox 77"/>
            <p:cNvSpPr txBox="1"/>
            <p:nvPr/>
          </p:nvSpPr>
          <p:spPr>
            <a:xfrm>
              <a:off x="5066253" y="4012180"/>
              <a:ext cx="1008112" cy="4758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验算：</a:t>
              </a:r>
              <a:endPara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48288" y="2257425"/>
            <a:ext cx="2105025" cy="2249488"/>
            <a:chOff x="5348287" y="2256919"/>
            <a:chExt cx="2105025" cy="2249487"/>
          </a:xfrm>
        </p:grpSpPr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6156324" y="2256919"/>
              <a:ext cx="1223963" cy="5842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 3   0</a:t>
              </a:r>
              <a:endParaRPr kumimoji="0" lang="zh-CN" altLang="zh-CN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5348287" y="2620457"/>
              <a:ext cx="2016125" cy="5842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 ×    8</a:t>
              </a:r>
              <a:endParaRPr kumimoji="0" lang="zh-CN" altLang="zh-CN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8214" name="直接连接符 35"/>
            <p:cNvCxnSpPr/>
            <p:nvPr/>
          </p:nvCxnSpPr>
          <p:spPr>
            <a:xfrm>
              <a:off x="5508625" y="3155444"/>
              <a:ext cx="180022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5653087" y="3047494"/>
              <a:ext cx="1800225" cy="5953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 2   4   0</a:t>
              </a:r>
              <a:endParaRPr kumimoji="0" lang="zh-CN" altLang="zh-CN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5364162" y="3420556"/>
              <a:ext cx="2016125" cy="5842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zh-CN" altLang="en-US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＋</a:t>
              </a: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         5</a:t>
              </a:r>
              <a:endParaRPr kumimoji="0" lang="zh-CN" altLang="zh-CN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8217" name="直接连接符 38"/>
            <p:cNvCxnSpPr/>
            <p:nvPr/>
          </p:nvCxnSpPr>
          <p:spPr>
            <a:xfrm>
              <a:off x="5508625" y="3953956"/>
              <a:ext cx="180022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5653087" y="3911093"/>
              <a:ext cx="1800225" cy="5953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 2   4   5</a:t>
              </a:r>
              <a:endParaRPr kumimoji="0" lang="zh-CN" altLang="zh-CN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8210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组合 6"/>
          <p:cNvGrpSpPr/>
          <p:nvPr/>
        </p:nvGrpSpPr>
        <p:grpSpPr>
          <a:xfrm>
            <a:off x="1082675" y="368300"/>
            <a:ext cx="2665413" cy="920750"/>
            <a:chOff x="1082675" y="368300"/>
            <a:chExt cx="2665182" cy="920750"/>
          </a:xfrm>
        </p:grpSpPr>
        <p:grpSp>
          <p:nvGrpSpPr>
            <p:cNvPr id="9230" name="组合 2"/>
            <p:cNvGrpSpPr/>
            <p:nvPr/>
          </p:nvGrpSpPr>
          <p:grpSpPr>
            <a:xfrm>
              <a:off x="1082675" y="368300"/>
              <a:ext cx="2566766" cy="920750"/>
              <a:chOff x="1082675" y="368300"/>
              <a:chExt cx="2566766" cy="920750"/>
            </a:xfrm>
          </p:grpSpPr>
          <p:pic>
            <p:nvPicPr>
              <p:cNvPr id="9232" name="Picture 54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EEEEEE"/>
                  </a:clrFrom>
                  <a:clrTo>
                    <a:srgbClr val="EEEEE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82675" y="368300"/>
                <a:ext cx="1054100" cy="92075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228751" y="536575"/>
                <a:ext cx="1420690" cy="5842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defTabSz="914400" eaLnBrk="1" hangingPunct="1">
                  <a:buClrTx/>
                  <a:buSzTx/>
                  <a:buFontTx/>
                  <a:defRPr/>
                </a:pPr>
                <a:r>
                  <a:rPr kumimoji="0" lang="zh-CN" altLang="en-US" sz="3200" b="1" kern="1200" cap="none" spc="0" normalizeH="0" baseline="0" noProof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黑体" panose="02010609060101010101" pitchFamily="49" charset="-122"/>
                    <a:cs typeface="+mn-cs"/>
                  </a:rPr>
                  <a:t>想一想</a:t>
                </a:r>
                <a:endParaRPr kumimoji="0" lang="zh-CN" altLang="en-US" sz="3200" b="1" kern="1200" cap="none" spc="0" normalizeH="0" baseline="0" noProof="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9231" name="圆角矩形标注 5"/>
            <p:cNvSpPr/>
            <p:nvPr/>
          </p:nvSpPr>
          <p:spPr>
            <a:xfrm>
              <a:off x="2136775" y="485775"/>
              <a:ext cx="1611082" cy="685800"/>
            </a:xfrm>
            <a:prstGeom prst="wedgeRoundRectCallout">
              <a:avLst>
                <a:gd name="adj1" fmla="val -58079"/>
                <a:gd name="adj2" fmla="val 8333"/>
                <a:gd name="adj3" fmla="val 16667"/>
              </a:avLst>
            </a:prstGeom>
            <a:noFill/>
            <a:ln w="38100" cap="flat" cmpd="thickThin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2675" y="1366838"/>
            <a:ext cx="6994525" cy="1314450"/>
            <a:chOff x="1082674" y="1514475"/>
            <a:chExt cx="6994525" cy="1314450"/>
          </a:xfrm>
        </p:grpSpPr>
        <p:sp>
          <p:nvSpPr>
            <p:cNvPr id="9228" name="云形标注 7"/>
            <p:cNvSpPr/>
            <p:nvPr/>
          </p:nvSpPr>
          <p:spPr>
            <a:xfrm>
              <a:off x="1082674" y="1514475"/>
              <a:ext cx="6994525" cy="1314450"/>
            </a:xfrm>
            <a:prstGeom prst="cloudCallout">
              <a:avLst>
                <a:gd name="adj1" fmla="val 35954"/>
                <a:gd name="adj2" fmla="val 69023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70062" y="1604962"/>
              <a:ext cx="5962650" cy="10763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        除到被除数的某一位上不够商</a:t>
              </a: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</a:t>
              </a:r>
              <a:r>
                <a:rPr kumimoji="0" lang="zh-CN" altLang="en-US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，应该怎么办？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52625" y="3124200"/>
            <a:ext cx="4921540" cy="584775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在不够除的那一位上商</a:t>
            </a: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。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9226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圆角矩形 1"/>
          <p:cNvSpPr>
            <a:spLocks noChangeArrowheads="1"/>
          </p:cNvSpPr>
          <p:nvPr/>
        </p:nvSpPr>
        <p:spPr bwMode="auto">
          <a:xfrm>
            <a:off x="3305175" y="249962"/>
            <a:ext cx="2346325" cy="5715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3399FF"/>
            </a:solidFill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达标检测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0575" y="1066800"/>
            <a:ext cx="7648575" cy="1217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  1.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水果店运进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416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千克苹果，是运进的梨的质量的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倍，水果店运进多少千克梨？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0200" y="2476500"/>
            <a:ext cx="5829300" cy="1274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416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÷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104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（千克）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答：水果店运进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104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千克梨。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025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060450" y="407988"/>
            <a:ext cx="34829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2.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计算下列各题。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1475" y="1214438"/>
            <a:ext cx="68580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910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÷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7=		 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543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÷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9=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82713" y="2247900"/>
            <a:ext cx="1873250" cy="654050"/>
            <a:chOff x="1677988" y="2827338"/>
            <a:chExt cx="1873250" cy="654050"/>
          </a:xfrm>
        </p:grpSpPr>
        <p:pic>
          <p:nvPicPr>
            <p:cNvPr id="11295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97063" y="2841626"/>
              <a:ext cx="1558925" cy="6397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173288" y="2827338"/>
              <a:ext cx="1377950" cy="5953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9  1  0</a:t>
              </a:r>
              <a:endParaRPr kumimoji="0" lang="en-US" altLang="zh-CN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77988" y="2835276"/>
              <a:ext cx="584200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7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97063" y="1706563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8963" y="26971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7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601788" y="3281363"/>
            <a:ext cx="165417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58963" y="32813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6950" y="32813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8963" y="3700463"/>
            <a:ext cx="800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2  1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635125" y="4284663"/>
            <a:ext cx="165417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49488" y="4268788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6475" y="17065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3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78113" y="1706563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6088" y="1214438"/>
            <a:ext cx="8001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130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040313" y="2255838"/>
            <a:ext cx="1873250" cy="654050"/>
            <a:chOff x="1677988" y="2827338"/>
            <a:chExt cx="1873250" cy="654050"/>
          </a:xfrm>
        </p:grpSpPr>
        <p:pic>
          <p:nvPicPr>
            <p:cNvPr id="11292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97063" y="2841626"/>
              <a:ext cx="1558925" cy="6397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2173288" y="2827338"/>
              <a:ext cx="1377950" cy="595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5  4  3</a:t>
              </a:r>
              <a:endParaRPr kumimoji="0" lang="en-US" altLang="zh-CN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677988" y="2835275"/>
              <a:ext cx="584200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9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6563" y="2705100"/>
            <a:ext cx="800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5  4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259388" y="3289300"/>
            <a:ext cx="165417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34075" y="1714500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6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35713" y="1714500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35713" y="3289300"/>
            <a:ext cx="38893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3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8950" y="1214438"/>
            <a:ext cx="16224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60</a:t>
            </a: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……</a:t>
            </a: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3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1290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1" grpId="0"/>
      <p:bldP spid="38" grpId="0"/>
      <p:bldP spid="39" grpId="0"/>
      <p:bldP spid="40" grpId="0"/>
      <p:bldP spid="41" grpId="0"/>
    </p:bldLst>
  </p:timing>
</p:sld>
</file>

<file path=ppt/tags/tag1.xml><?xml version="1.0" encoding="utf-8"?>
<p:tagLst xmlns:p="http://schemas.openxmlformats.org/presentationml/2006/main">
  <p:tag name="KSO_WM_DOC_GUID" val="{87bee45a-8104-4719-b6b8-406d6f17d0c4}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-A-黑">
      <a:majorFont>
        <a:latin typeface="Times New Roman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WPS 演示</Application>
  <PresentationFormat/>
  <Paragraphs>357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黑体</vt:lpstr>
      <vt:lpstr>楷体</vt:lpstr>
      <vt:lpstr>微软雅黑</vt:lpstr>
      <vt:lpstr>楷体_GB2312</vt:lpstr>
      <vt:lpstr>楷体_GB2312</vt:lpstr>
      <vt:lpstr>方正稚艺_GBK</vt:lpstr>
      <vt:lpstr>Arial Unicode MS</vt:lpstr>
      <vt:lpstr>Calibri</vt:lpstr>
      <vt:lpstr>2_Office 主题​​</vt:lpstr>
      <vt:lpstr>第5课时  商末尾有0的除法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750</cp:revision>
  <dcterms:created xsi:type="dcterms:W3CDTF">2016-01-14T07:05:00Z</dcterms:created>
  <dcterms:modified xsi:type="dcterms:W3CDTF">2019-03-22T07:12:22Z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