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theme/theme4.xml" ContentType="application/vnd.openxmlformats-officedocument.them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2"/>
  </p:sldMasterIdLst>
  <p:notesMasterIdLst>
    <p:notesMasterId r:id="rId22"/>
  </p:notesMasterIdLst>
  <p:handoutMasterIdLst>
    <p:handoutMasterId r:id="rId23"/>
  </p:handoutMasterIdLst>
  <p:sldIdLst>
    <p:sldId id="478" r:id="rId3"/>
    <p:sldId id="379" r:id="rId4"/>
    <p:sldId id="382" r:id="rId5"/>
    <p:sldId id="383" r:id="rId6"/>
    <p:sldId id="384" r:id="rId7"/>
    <p:sldId id="385" r:id="rId8"/>
    <p:sldId id="386" r:id="rId9"/>
    <p:sldId id="425" r:id="rId10"/>
    <p:sldId id="426" r:id="rId11"/>
    <p:sldId id="387" r:id="rId12"/>
    <p:sldId id="392" r:id="rId13"/>
    <p:sldId id="393" r:id="rId14"/>
    <p:sldId id="394" r:id="rId15"/>
    <p:sldId id="395" r:id="rId16"/>
    <p:sldId id="427" r:id="rId17"/>
    <p:sldId id="408" r:id="rId18"/>
    <p:sldId id="409" r:id="rId19"/>
    <p:sldId id="410" r:id="rId20"/>
    <p:sldId id="411" r:id="rId21"/>
  </p:sldIdLst>
  <p:sldSz cx="9144000" cy="5143500" type="screen16x9"/>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a:srgbClr val="C6A46E"/>
    <a:srgbClr val="00FF99"/>
    <a:srgbClr val="FF0066"/>
    <a:srgbClr val="FF00FF"/>
    <a:srgbClr val="AEFF0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144" d="100"/>
          <a:sy n="144" d="100"/>
        </p:scale>
        <p:origin x="-684" y="-90"/>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t>状元成才路</a:t>
            </a: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612E67B1-4FE1-43AB-8EA9-188876424E1B}" type="datetimeFigureOut">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defRPr/>
              </a:pPr>
              <a:t>2019/5/9</a:t>
            </a:fld>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4"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t>状元成才路</a:t>
            </a:r>
          </a:p>
        </p:txBody>
      </p:sp>
      <p:sp>
        <p:nvSpPr>
          <p:cNvPr id="5" name="灯片编号占位符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lstStyle/>
          <a:p>
            <a:pPr lvl="0" algn="r" fontAlgn="base">
              <a:buNone/>
            </a:pPr>
            <a:fld id="{9A0DB2DC-4C9A-4742-B13C-FB6460FD3503}" type="slidenum">
              <a:rPr lang="zh-CN" altLang="en-US" sz="1200" strike="noStrike" noProof="1" dirty="0">
                <a:latin typeface="Calibri" panose="020F0502020204030204" pitchFamily="34" charset="0"/>
                <a:ea typeface="宋体" panose="02010600030101010101" pitchFamily="2" charset="-122"/>
                <a:cs typeface="+mn-cs"/>
              </a:rPr>
              <a:pPr lvl="0" algn="r" fontAlgn="base">
                <a:buNone/>
              </a:pPr>
              <a:t>‹#›</a:t>
            </a:fld>
            <a:endParaRPr lang="zh-CN" altLang="en-US" sz="1200" strike="noStrike" noProof="1"/>
          </a:p>
        </p:txBody>
      </p:sp>
    </p:spTree>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t>状元成才路</a:t>
            </a: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95A2F9C2-95FF-4A12-AAD4-51CAFD7BFB63}" type="datetimeFigureOut">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defRPr/>
              </a:pPr>
              <a:t>2019/5/9</a:t>
            </a:fld>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t>状元成才路</a:t>
            </a: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p>
            <a:pPr lvl="0" algn="r" eaLnBrk="1" fontAlgn="base" hangingPunct="1">
              <a:buNone/>
            </a:pPr>
            <a:fld id="{9A0DB2DC-4C9A-4742-B13C-FB6460FD3503}" type="slidenum">
              <a:rPr lang="zh-CN" altLang="en-US" sz="1200" strike="noStrike" noProof="1" dirty="0">
                <a:latin typeface="Calibri" panose="020F0502020204030204" pitchFamily="34" charset="0"/>
                <a:ea typeface="宋体" panose="02010600030101010101" pitchFamily="2" charset="-122"/>
                <a:cs typeface="+mn-cs"/>
              </a:rPr>
              <a:pPr lvl="0" algn="r" eaLnBrk="1" fontAlgn="base" hangingPunct="1">
                <a:buNone/>
              </a:pPr>
              <a:t>‹#›</a:t>
            </a:fld>
            <a:endParaRPr lang="zh-CN" altLang="en-US" sz="1200" strike="noStrike" noProof="1"/>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20000"/>
            <a:lumOff val="8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20000"/>
            <a:lumOff val="8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2"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图片 7" descr="11"/>
          <p:cNvPicPr>
            <a:picLocks noChangeAspect="1"/>
          </p:cNvPicPr>
          <p:nvPr/>
        </p:nvPicPr>
        <p:blipFill>
          <a:blip r:embed="rId3"/>
          <a:stretch>
            <a:fillRect/>
          </a:stretch>
        </p:blipFill>
        <p:spPr>
          <a:xfrm>
            <a:off x="0" y="0"/>
            <a:ext cx="9126538" cy="5168900"/>
          </a:xfrm>
          <a:prstGeom prst="rect">
            <a:avLst/>
          </a:prstGeom>
          <a:noFill/>
          <a:ln w="9525">
            <a:noFill/>
          </a:ln>
        </p:spPr>
      </p:pic>
      <p:sp>
        <p:nvSpPr>
          <p:cNvPr id="3075" name="文本框 3"/>
          <p:cNvSpPr txBox="1"/>
          <p:nvPr/>
        </p:nvSpPr>
        <p:spPr>
          <a:xfrm>
            <a:off x="1169988" y="636588"/>
            <a:ext cx="6149975" cy="390525"/>
          </a:xfrm>
          <a:prstGeom prst="rect">
            <a:avLst/>
          </a:prstGeom>
          <a:noFill/>
          <a:ln w="9525">
            <a:noFill/>
          </a:ln>
        </p:spPr>
        <p:txBody>
          <a:bodyPr lIns="68580" tIns="34290" rIns="68580" bIns="34290">
            <a:spAutoFit/>
          </a:bodyPr>
          <a:lstStyle/>
          <a:p>
            <a:pPr defTabSz="685800" eaLnBrk="1" hangingPunct="1"/>
            <a:r>
              <a:rPr lang="zh-CN" altLang="zh-CN" sz="2100" dirty="0">
                <a:latin typeface="Arial" panose="020B0604020202020204" pitchFamily="34" charset="0"/>
                <a:ea typeface="黑体" panose="02010600030101010101" pitchFamily="49" charset="-122"/>
              </a:rPr>
              <a:t>教材版本：人教版</a:t>
            </a:r>
            <a:r>
              <a:rPr lang="zh-CN" altLang="en-US" sz="2100" dirty="0">
                <a:latin typeface="Arial" panose="020B0604020202020204" pitchFamily="34" charset="0"/>
                <a:ea typeface="黑体" panose="02010600030101010101" pitchFamily="49" charset="-122"/>
              </a:rPr>
              <a:t>五</a:t>
            </a:r>
            <a:r>
              <a:rPr lang="zh-CN" altLang="zh-CN" sz="2100" dirty="0">
                <a:latin typeface="Arial" panose="020B0604020202020204" pitchFamily="34" charset="0"/>
                <a:ea typeface="黑体" panose="02010600030101010101" pitchFamily="49" charset="-122"/>
              </a:rPr>
              <a:t>年级</a:t>
            </a:r>
            <a:r>
              <a:rPr lang="zh-CN" altLang="en-US" sz="2100" dirty="0">
                <a:latin typeface="Arial" panose="020B0604020202020204" pitchFamily="34" charset="0"/>
                <a:ea typeface="黑体" panose="02010600030101010101" pitchFamily="49" charset="-122"/>
              </a:rPr>
              <a:t>语文</a:t>
            </a:r>
            <a:r>
              <a:rPr lang="zh-CN" altLang="zh-CN" sz="2100" dirty="0">
                <a:latin typeface="Arial" panose="020B0604020202020204" pitchFamily="34" charset="0"/>
                <a:ea typeface="黑体" panose="02010600030101010101" pitchFamily="49" charset="-122"/>
              </a:rPr>
              <a:t>课本下册</a:t>
            </a:r>
          </a:p>
        </p:txBody>
      </p:sp>
      <p:sp>
        <p:nvSpPr>
          <p:cNvPr id="3076" name="文本框 4"/>
          <p:cNvSpPr txBox="1"/>
          <p:nvPr/>
        </p:nvSpPr>
        <p:spPr>
          <a:xfrm>
            <a:off x="1677353" y="1323975"/>
            <a:ext cx="5788025" cy="530225"/>
          </a:xfrm>
          <a:prstGeom prst="rect">
            <a:avLst/>
          </a:prstGeom>
          <a:noFill/>
          <a:ln w="9525">
            <a:noFill/>
          </a:ln>
        </p:spPr>
        <p:txBody>
          <a:bodyPr lIns="68580" tIns="34290" rIns="68580" bIns="34290">
            <a:spAutoFit/>
          </a:bodyPr>
          <a:lstStyle/>
          <a:p>
            <a:pPr defTabSz="685800" eaLnBrk="1" hangingPunct="1"/>
            <a:r>
              <a:rPr lang="zh-CN" altLang="zh-CN" sz="3000" dirty="0">
                <a:latin typeface="Arial" panose="020B0604020202020204" pitchFamily="34" charset="0"/>
                <a:ea typeface="黑体" panose="02010600030101010101" pitchFamily="49" charset="-122"/>
              </a:rPr>
              <a:t>录课单元：</a:t>
            </a:r>
            <a:r>
              <a:rPr lang="zh-CN" altLang="en-US" sz="3000" dirty="0">
                <a:latin typeface="Arial" panose="020B0604020202020204" pitchFamily="34" charset="0"/>
                <a:ea typeface="黑体" panose="02010600030101010101" pitchFamily="49" charset="-122"/>
              </a:rPr>
              <a:t>第六单元</a:t>
            </a:r>
            <a:endParaRPr lang="en-US" altLang="zh-CN" sz="3000" dirty="0">
              <a:latin typeface="Arial" panose="020B0604020202020204" pitchFamily="34" charset="0"/>
              <a:ea typeface="黑体" panose="02010600030101010101" pitchFamily="49" charset="-122"/>
            </a:endParaRPr>
          </a:p>
        </p:txBody>
      </p:sp>
      <p:sp>
        <p:nvSpPr>
          <p:cNvPr id="3077" name="文本框 5"/>
          <p:cNvSpPr txBox="1"/>
          <p:nvPr/>
        </p:nvSpPr>
        <p:spPr>
          <a:xfrm>
            <a:off x="2760663" y="2178050"/>
            <a:ext cx="5788025" cy="1299210"/>
          </a:xfrm>
          <a:prstGeom prst="rect">
            <a:avLst/>
          </a:prstGeom>
          <a:noFill/>
          <a:ln w="9525">
            <a:noFill/>
          </a:ln>
        </p:spPr>
        <p:txBody>
          <a:bodyPr lIns="68580" tIns="34290" rIns="68580" bIns="34290">
            <a:spAutoFit/>
          </a:bodyPr>
          <a:lstStyle/>
          <a:p>
            <a:pPr defTabSz="685800" eaLnBrk="1" hangingPunct="1"/>
            <a:r>
              <a:rPr lang="zh-CN" altLang="en-US" sz="2800" dirty="0">
                <a:latin typeface="Arial" panose="020B0604020202020204" pitchFamily="34" charset="0"/>
                <a:ea typeface="黑体" panose="02010600030101010101" pitchFamily="49" charset="-122"/>
              </a:rPr>
              <a:t>信息传递改变着我们的生活</a:t>
            </a:r>
            <a:endParaRPr lang="en-US" altLang="zh-CN" sz="2800" dirty="0">
              <a:latin typeface="Arial" panose="020B0604020202020204" pitchFamily="34" charset="0"/>
              <a:ea typeface="黑体" panose="02010600030101010101" pitchFamily="49" charset="-122"/>
            </a:endParaRPr>
          </a:p>
          <a:p>
            <a:pPr defTabSz="685800" eaLnBrk="1" hangingPunct="1"/>
            <a:r>
              <a:rPr lang="en-US" altLang="zh-CN" sz="2800" dirty="0">
                <a:latin typeface="Arial" panose="020B0604020202020204" pitchFamily="34" charset="0"/>
                <a:ea typeface="黑体" panose="02010600030101010101" pitchFamily="49" charset="-122"/>
              </a:rPr>
              <a:t>      4</a:t>
            </a:r>
            <a:r>
              <a:rPr lang="zh-CN" altLang="en-US" sz="2400" dirty="0">
                <a:latin typeface="Arial" panose="020B0604020202020204" pitchFamily="34" charset="0"/>
                <a:ea typeface="黑体" panose="02010600030101010101" pitchFamily="49" charset="-122"/>
              </a:rPr>
              <a:t>、网上呼救</a:t>
            </a:r>
          </a:p>
          <a:p>
            <a:pPr defTabSz="685800" eaLnBrk="1" hangingPunct="1"/>
            <a:r>
              <a:rPr lang="en-US" altLang="zh-CN" sz="2400" dirty="0">
                <a:latin typeface="Arial" panose="020B0604020202020204" pitchFamily="34" charset="0"/>
                <a:ea typeface="黑体" panose="02010600030101010101" pitchFamily="49" charset="-122"/>
              </a:rPr>
              <a:t>       5</a:t>
            </a:r>
            <a:r>
              <a:rPr lang="zh-CN" altLang="en-US" sz="2400" dirty="0">
                <a:latin typeface="Arial" panose="020B0604020202020204" pitchFamily="34" charset="0"/>
                <a:ea typeface="黑体" panose="02010600030101010101" pitchFamily="49" charset="-122"/>
              </a:rPr>
              <a:t>、把握自己</a:t>
            </a:r>
          </a:p>
        </p:txBody>
      </p:sp>
      <p:sp>
        <p:nvSpPr>
          <p:cNvPr id="3078" name="文本框 6"/>
          <p:cNvSpPr txBox="1"/>
          <p:nvPr/>
        </p:nvSpPr>
        <p:spPr>
          <a:xfrm>
            <a:off x="3619500" y="3784600"/>
            <a:ext cx="3571875" cy="391160"/>
          </a:xfrm>
          <a:prstGeom prst="rect">
            <a:avLst/>
          </a:prstGeom>
          <a:solidFill>
            <a:schemeClr val="bg2"/>
          </a:solidFill>
          <a:ln w="9525">
            <a:noFill/>
          </a:ln>
        </p:spPr>
        <p:txBody>
          <a:bodyPr wrap="square" lIns="68580" tIns="34290" rIns="68580" bIns="34290">
            <a:spAutoFit/>
          </a:bodyPr>
          <a:lstStyle/>
          <a:p>
            <a:pPr defTabSz="685800" eaLnBrk="1" hangingPunct="1"/>
            <a:r>
              <a:rPr lang="zh-CN" altLang="zh-CN" sz="2100" dirty="0">
                <a:latin typeface="Arial" panose="020B0604020202020204" pitchFamily="34" charset="0"/>
                <a:ea typeface="黑体" panose="02010600030101010101" pitchFamily="49" charset="-122"/>
              </a:rPr>
              <a:t>执教教师：</a:t>
            </a:r>
            <a:r>
              <a:rPr lang="zh-CN" altLang="en-US" sz="2100" dirty="0">
                <a:latin typeface="Arial" panose="020B0604020202020204" pitchFamily="34" charset="0"/>
                <a:ea typeface="黑体" panose="02010600030101010101" pitchFamily="49" charset="-122"/>
              </a:rPr>
              <a:t>潘广平</a:t>
            </a:r>
            <a:endParaRPr lang="zh-CN" altLang="zh-CN" sz="2100" dirty="0">
              <a:latin typeface="Arial" panose="020B0604020202020204" pitchFamily="34" charset="0"/>
              <a:ea typeface="黑体" panose="02010600030101010101" pitchFamily="49" charset="-122"/>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0000"/>
          </a:schemeClr>
        </a:solidFill>
        <a:effectLst/>
      </p:bgPr>
    </p:bg>
    <p:spTree>
      <p:nvGrpSpPr>
        <p:cNvPr id="1" name=""/>
        <p:cNvGrpSpPr/>
        <p:nvPr/>
      </p:nvGrpSpPr>
      <p:grpSpPr>
        <a:xfrm>
          <a:off x="0" y="0"/>
          <a:ext cx="0" cy="0"/>
          <a:chOff x="0" y="0"/>
          <a:chExt cx="0" cy="0"/>
        </a:xfrm>
      </p:grpSpPr>
      <p:sp>
        <p:nvSpPr>
          <p:cNvPr id="2" name="矩形 1"/>
          <p:cNvSpPr>
            <a:spLocks noChangeArrowheads="1"/>
          </p:cNvSpPr>
          <p:nvPr/>
        </p:nvSpPr>
        <p:spPr bwMode="auto">
          <a:xfrm>
            <a:off x="306388" y="700088"/>
            <a:ext cx="8531225" cy="1293813"/>
          </a:xfrm>
          <a:prstGeom prst="rect">
            <a:avLst/>
          </a:prstGeom>
          <a:noFill/>
          <a:ln>
            <a:noFill/>
          </a:ln>
        </p:spPr>
        <p:txBody>
          <a:bodyPr lIns="91438" tIns="45719" rIns="91438" bIns="4571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514350" marR="0" lvl="0" indent="-514350" algn="ctr" defTabSz="914400" rtl="0" eaLnBrk="1" fontAlgn="base" latinLnBrk="0" hangingPunct="1">
              <a:lnSpc>
                <a:spcPct val="140000"/>
              </a:lnSpc>
              <a:spcBef>
                <a:spcPct val="0"/>
              </a:spcBef>
              <a:spcAft>
                <a:spcPct val="0"/>
              </a:spcAft>
              <a:buClrTx/>
              <a:buSzTx/>
              <a:buFont typeface="Arial" panose="020B0604020202020204" pitchFamily="34" charset="0"/>
              <a:buAutoNum type="arabicPlain" startAt="5"/>
              <a:defRPr/>
            </a:pPr>
            <a:r>
              <a:rPr kumimoji="0" lang="zh-CN" altLang="en-US"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rPr>
              <a:t>把握自己</a:t>
            </a:r>
            <a:endParaRPr kumimoji="0" lang="en-US" altLang="zh-CN" sz="32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endParaRPr>
          </a:p>
          <a:p>
            <a:pPr marL="0" marR="0" lvl="0" indent="0" algn="ctr" defTabSz="914400" rtl="0" eaLnBrk="1" fontAlgn="base" latinLnBrk="0" hangingPunct="1">
              <a:lnSpc>
                <a:spcPct val="140000"/>
              </a:lnSpc>
              <a:spcBef>
                <a:spcPct val="0"/>
              </a:spcBef>
              <a:spcAft>
                <a:spcPct val="0"/>
              </a:spcAft>
              <a:buClrTx/>
              <a:buSzTx/>
              <a:buFontTx/>
              <a:buNone/>
              <a:defRPr/>
            </a:pPr>
            <a:r>
              <a:rPr kumimoji="0" lang="en-US" altLang="zh-CN" sz="2800" b="1" i="0" u="none" strike="noStrike" kern="1200" cap="none" spc="0" normalizeH="0" baseline="0" noProof="0" dirty="0">
                <a:ln>
                  <a:noFill/>
                </a:ln>
                <a:solidFill>
                  <a:schemeClr val="tx1"/>
                </a:solidFill>
                <a:effectLst/>
                <a:uLnTx/>
                <a:uFillTx/>
                <a:latin typeface="黑体" panose="02010600030101010101" pitchFamily="49" charset="-122"/>
                <a:ea typeface="黑体" panose="02010600030101010101" pitchFamily="49" charset="-122"/>
                <a:cs typeface="+mn-cs"/>
              </a:rPr>
              <a:t>——</a:t>
            </a:r>
            <a:r>
              <a:rPr kumimoji="0" lang="zh-CN" altLang="en-US" sz="28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rPr>
              <a:t>在“警惕电子杀手，告别网吧”活动上的演讲</a:t>
            </a:r>
            <a:endParaRPr kumimoji="0" lang="en-US" altLang="zh-CN" sz="2800" b="1" i="0" u="none" strike="noStrike" kern="120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mn-cs"/>
            </a:endParaRPr>
          </a:p>
        </p:txBody>
      </p:sp>
      <p:pic>
        <p:nvPicPr>
          <p:cNvPr id="3" name="图片 5"/>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3365500" y="2149475"/>
            <a:ext cx="3024188" cy="2455862"/>
          </a:xfrm>
          <a:prstGeom prst="rect">
            <a:avLst/>
          </a:prstGeom>
          <a:ln>
            <a:noFill/>
          </a:ln>
          <a:effectLst>
            <a:softEdge rad="127000"/>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0000"/>
          </a:schemeClr>
        </a:solidFill>
        <a:effectLst/>
      </p:bgPr>
    </p:bg>
    <p:spTree>
      <p:nvGrpSpPr>
        <p:cNvPr id="1" name=""/>
        <p:cNvGrpSpPr/>
        <p:nvPr/>
      </p:nvGrpSpPr>
      <p:grpSpPr>
        <a:xfrm>
          <a:off x="0" y="0"/>
          <a:ext cx="0" cy="0"/>
          <a:chOff x="0" y="0"/>
          <a:chExt cx="0" cy="0"/>
        </a:xfrm>
      </p:grpSpPr>
      <p:sp>
        <p:nvSpPr>
          <p:cNvPr id="40961" name="矩形 1"/>
          <p:cNvSpPr/>
          <p:nvPr/>
        </p:nvSpPr>
        <p:spPr>
          <a:xfrm>
            <a:off x="395288" y="258763"/>
            <a:ext cx="2687637" cy="604837"/>
          </a:xfrm>
          <a:prstGeom prst="rect">
            <a:avLst/>
          </a:prstGeom>
          <a:noFill/>
          <a:ln w="9525">
            <a:noFill/>
          </a:ln>
        </p:spPr>
        <p:txBody>
          <a:bodyPr lIns="91438" tIns="45719" rIns="91438" bIns="45719" anchor="t">
            <a:spAutoFit/>
          </a:bodyPr>
          <a:lstStyle/>
          <a:p>
            <a:pPr marL="457200" indent="-457200">
              <a:lnSpc>
                <a:spcPct val="120000"/>
              </a:lnSpc>
              <a:buFont typeface="Wingdings" panose="05000000000000000000" pitchFamily="2" charset="2"/>
              <a:buChar char="u"/>
            </a:pPr>
            <a:r>
              <a:rPr lang="zh-CN" altLang="en-US" sz="3200" b="1" dirty="0">
                <a:solidFill>
                  <a:srgbClr val="FF00FF"/>
                </a:solidFill>
                <a:latin typeface="宋体" panose="02010600030101010101" pitchFamily="2" charset="-122"/>
                <a:ea typeface="宋体" panose="02010600030101010101" pitchFamily="2" charset="-122"/>
              </a:rPr>
              <a:t>解词释义</a:t>
            </a:r>
          </a:p>
        </p:txBody>
      </p:sp>
      <p:sp>
        <p:nvSpPr>
          <p:cNvPr id="3" name="TextBox 2"/>
          <p:cNvSpPr txBox="1"/>
          <p:nvPr/>
        </p:nvSpPr>
        <p:spPr>
          <a:xfrm>
            <a:off x="7451725" y="1535113"/>
            <a:ext cx="906463" cy="523875"/>
          </a:xfrm>
          <a:prstGeom prst="rect">
            <a:avLst/>
          </a:prstGeom>
          <a:noFill/>
          <a:ln w="9525">
            <a:noFill/>
          </a:ln>
        </p:spPr>
        <p:txBody>
          <a:bodyPr wrap="none" anchor="t">
            <a:spAutoFit/>
          </a:bodyPr>
          <a:lstStyle/>
          <a:p>
            <a:pPr>
              <a:buFont typeface="Arial" panose="020B0604020202020204" pitchFamily="34" charset="0"/>
            </a:pPr>
            <a:r>
              <a:rPr lang="zh-CN" altLang="en-US" sz="2800" b="1" dirty="0">
                <a:solidFill>
                  <a:srgbClr val="FF0000"/>
                </a:solidFill>
                <a:latin typeface="黑体" panose="02010600030101010101" pitchFamily="49" charset="-122"/>
                <a:ea typeface="黑体" panose="02010600030101010101" pitchFamily="49" charset="-122"/>
              </a:rPr>
              <a:t>猝死</a:t>
            </a:r>
          </a:p>
        </p:txBody>
      </p:sp>
      <p:sp>
        <p:nvSpPr>
          <p:cNvPr id="4" name="TextBox 3"/>
          <p:cNvSpPr txBox="1"/>
          <p:nvPr/>
        </p:nvSpPr>
        <p:spPr>
          <a:xfrm>
            <a:off x="7451725" y="2327275"/>
            <a:ext cx="906463" cy="523875"/>
          </a:xfrm>
          <a:prstGeom prst="rect">
            <a:avLst/>
          </a:prstGeom>
          <a:noFill/>
          <a:ln w="9525">
            <a:noFill/>
          </a:ln>
        </p:spPr>
        <p:txBody>
          <a:bodyPr wrap="none" anchor="t">
            <a:spAutoFit/>
          </a:bodyPr>
          <a:lstStyle/>
          <a:p>
            <a:pPr>
              <a:buFont typeface="Arial" panose="020B0604020202020204" pitchFamily="34" charset="0"/>
            </a:pPr>
            <a:r>
              <a:rPr lang="zh-CN" altLang="en-US" sz="2800" b="1" dirty="0">
                <a:solidFill>
                  <a:srgbClr val="FF0000"/>
                </a:solidFill>
                <a:latin typeface="黑体" panose="02010600030101010101" pitchFamily="49" charset="-122"/>
                <a:ea typeface="黑体" panose="02010600030101010101" pitchFamily="49" charset="-122"/>
              </a:rPr>
              <a:t>抢劫</a:t>
            </a:r>
          </a:p>
        </p:txBody>
      </p:sp>
      <p:sp>
        <p:nvSpPr>
          <p:cNvPr id="5" name="TextBox 4"/>
          <p:cNvSpPr txBox="1"/>
          <p:nvPr/>
        </p:nvSpPr>
        <p:spPr>
          <a:xfrm>
            <a:off x="7451725" y="3565525"/>
            <a:ext cx="906463" cy="523875"/>
          </a:xfrm>
          <a:prstGeom prst="rect">
            <a:avLst/>
          </a:prstGeom>
          <a:noFill/>
          <a:ln w="9525">
            <a:noFill/>
          </a:ln>
        </p:spPr>
        <p:txBody>
          <a:bodyPr wrap="none" anchor="t">
            <a:spAutoFit/>
          </a:bodyPr>
          <a:lstStyle/>
          <a:p>
            <a:pPr>
              <a:buFont typeface="Arial" panose="020B0604020202020204" pitchFamily="34" charset="0"/>
            </a:pPr>
            <a:r>
              <a:rPr lang="zh-CN" altLang="en-US" sz="2800" b="1" dirty="0">
                <a:solidFill>
                  <a:srgbClr val="FF0000"/>
                </a:solidFill>
                <a:latin typeface="黑体" panose="02010600030101010101" pitchFamily="49" charset="-122"/>
                <a:ea typeface="黑体" panose="02010600030101010101" pitchFamily="49" charset="-122"/>
              </a:rPr>
              <a:t>警惕</a:t>
            </a:r>
          </a:p>
        </p:txBody>
      </p:sp>
      <p:sp>
        <p:nvSpPr>
          <p:cNvPr id="6" name="TextBox 5"/>
          <p:cNvSpPr txBox="1"/>
          <p:nvPr/>
        </p:nvSpPr>
        <p:spPr>
          <a:xfrm>
            <a:off x="7451725" y="4291013"/>
            <a:ext cx="1627188" cy="523875"/>
          </a:xfrm>
          <a:prstGeom prst="rect">
            <a:avLst/>
          </a:prstGeom>
          <a:noFill/>
          <a:ln w="9525">
            <a:noFill/>
          </a:ln>
        </p:spPr>
        <p:txBody>
          <a:bodyPr wrap="none" anchor="t">
            <a:spAutoFit/>
          </a:bodyPr>
          <a:lstStyle/>
          <a:p>
            <a:pPr>
              <a:buFont typeface="Arial" panose="020B0604020202020204" pitchFamily="34" charset="0"/>
            </a:pPr>
            <a:r>
              <a:rPr lang="zh-CN" altLang="en-US" sz="2800" b="1" dirty="0">
                <a:solidFill>
                  <a:srgbClr val="FF0000"/>
                </a:solidFill>
                <a:latin typeface="黑体" panose="02010600030101010101" pitchFamily="49" charset="-122"/>
                <a:ea typeface="黑体" panose="02010600030101010101" pitchFamily="49" charset="-122"/>
              </a:rPr>
              <a:t>忠言逆耳</a:t>
            </a:r>
          </a:p>
        </p:txBody>
      </p:sp>
      <p:sp>
        <p:nvSpPr>
          <p:cNvPr id="7" name="TextBox 6"/>
          <p:cNvSpPr txBox="1"/>
          <p:nvPr/>
        </p:nvSpPr>
        <p:spPr>
          <a:xfrm>
            <a:off x="508000" y="1016000"/>
            <a:ext cx="7081838" cy="3914775"/>
          </a:xfrm>
          <a:prstGeom prst="rect">
            <a:avLst/>
          </a:prstGeom>
          <a:noFill/>
          <a:ln w="9525">
            <a:noFill/>
          </a:ln>
        </p:spPr>
        <p:txBody>
          <a:bodyPr anchor="t">
            <a:spAutoFit/>
          </a:bodyPr>
          <a:lstStyle/>
          <a:p>
            <a:pPr>
              <a:lnSpc>
                <a:spcPct val="130000"/>
              </a:lnSpc>
              <a:spcBef>
                <a:spcPts val="1200"/>
              </a:spcBef>
              <a:buFont typeface="Arial" panose="020B0604020202020204" pitchFamily="34" charset="0"/>
            </a:pPr>
            <a:r>
              <a:rPr lang="en-US" altLang="zh-CN" sz="2800" b="1" dirty="0">
                <a:latin typeface="楷体" pitchFamily="49" charset="-122"/>
                <a:ea typeface="楷体" pitchFamily="49" charset="-122"/>
              </a:rPr>
              <a:t>1.</a:t>
            </a:r>
            <a:r>
              <a:rPr lang="zh-CN" altLang="en-US" sz="2800" b="1" dirty="0">
                <a:latin typeface="楷体" pitchFamily="49" charset="-122"/>
                <a:ea typeface="楷体" pitchFamily="49" charset="-122"/>
              </a:rPr>
              <a:t>医学上指由于体内潜在的进行性疾病而引起突然死亡。</a:t>
            </a:r>
            <a:endParaRPr lang="en-US" altLang="zh-CN" sz="2800" b="1" dirty="0">
              <a:latin typeface="楷体" pitchFamily="49" charset="-122"/>
              <a:ea typeface="楷体" pitchFamily="49" charset="-122"/>
            </a:endParaRPr>
          </a:p>
          <a:p>
            <a:pPr>
              <a:lnSpc>
                <a:spcPct val="130000"/>
              </a:lnSpc>
              <a:spcBef>
                <a:spcPts val="1200"/>
              </a:spcBef>
              <a:buFont typeface="Arial" panose="020B0604020202020204" pitchFamily="34" charset="0"/>
            </a:pPr>
            <a:r>
              <a:rPr lang="en-US" altLang="zh-CN" sz="2800" b="1" dirty="0">
                <a:latin typeface="楷体" pitchFamily="49" charset="-122"/>
                <a:ea typeface="楷体" pitchFamily="49" charset="-122"/>
              </a:rPr>
              <a:t>2.</a:t>
            </a:r>
            <a:r>
              <a:rPr lang="zh-CN" altLang="en-US" sz="2800" b="1" dirty="0">
                <a:latin typeface="楷体" pitchFamily="49" charset="-122"/>
                <a:ea typeface="楷体" pitchFamily="49" charset="-122"/>
              </a:rPr>
              <a:t>用暴力把别人的东西夺过来，据为己有。</a:t>
            </a:r>
            <a:endParaRPr lang="en-US" altLang="zh-CN" sz="2800" b="1" dirty="0">
              <a:latin typeface="楷体" pitchFamily="49" charset="-122"/>
              <a:ea typeface="楷体" pitchFamily="49" charset="-122"/>
            </a:endParaRPr>
          </a:p>
          <a:p>
            <a:pPr>
              <a:lnSpc>
                <a:spcPct val="130000"/>
              </a:lnSpc>
              <a:spcBef>
                <a:spcPts val="1200"/>
              </a:spcBef>
              <a:buFont typeface="Arial" panose="020B0604020202020204" pitchFamily="34" charset="0"/>
            </a:pPr>
            <a:r>
              <a:rPr lang="en-US" altLang="zh-CN" sz="2800" b="1" dirty="0">
                <a:latin typeface="楷体" pitchFamily="49" charset="-122"/>
                <a:ea typeface="楷体" pitchFamily="49" charset="-122"/>
              </a:rPr>
              <a:t>3.</a:t>
            </a:r>
            <a:r>
              <a:rPr lang="zh-CN" altLang="en-US" sz="2800" b="1" dirty="0">
                <a:latin typeface="楷体" pitchFamily="49" charset="-122"/>
                <a:ea typeface="楷体" pitchFamily="49" charset="-122"/>
              </a:rPr>
              <a:t>对可能发生的危险情况或错误倾向保持敏锐的感觉。</a:t>
            </a:r>
          </a:p>
          <a:p>
            <a:pPr>
              <a:lnSpc>
                <a:spcPct val="130000"/>
              </a:lnSpc>
              <a:spcBef>
                <a:spcPts val="1200"/>
              </a:spcBef>
              <a:buFont typeface="Arial" panose="020B0604020202020204" pitchFamily="34" charset="0"/>
            </a:pPr>
            <a:r>
              <a:rPr lang="en-US" altLang="zh-CN" sz="2800" b="1" dirty="0">
                <a:latin typeface="楷体" pitchFamily="49" charset="-122"/>
                <a:ea typeface="楷体" pitchFamily="49" charset="-122"/>
              </a:rPr>
              <a:t>4.</a:t>
            </a:r>
            <a:r>
              <a:rPr lang="zh-CN" altLang="en-US" sz="2800" b="1" dirty="0">
                <a:latin typeface="楷体" pitchFamily="49" charset="-122"/>
                <a:ea typeface="楷体" pitchFamily="49" charset="-122"/>
              </a:rPr>
              <a:t>诚恳劝告的话，往往让人听起来不舒服。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59000"/>
          </a:schemeClr>
        </a:solidFill>
        <a:effectLst/>
      </p:bgPr>
    </p:bg>
    <p:spTree>
      <p:nvGrpSpPr>
        <p:cNvPr id="1" name=""/>
        <p:cNvGrpSpPr/>
        <p:nvPr/>
      </p:nvGrpSpPr>
      <p:grpSpPr>
        <a:xfrm>
          <a:off x="0" y="0"/>
          <a:ext cx="0" cy="0"/>
          <a:chOff x="0" y="0"/>
          <a:chExt cx="0" cy="0"/>
        </a:xfrm>
      </p:grpSpPr>
      <p:sp>
        <p:nvSpPr>
          <p:cNvPr id="41985" name="文本框 32"/>
          <p:cNvSpPr txBox="1"/>
          <p:nvPr/>
        </p:nvSpPr>
        <p:spPr>
          <a:xfrm>
            <a:off x="4475163" y="2925763"/>
            <a:ext cx="504825" cy="169862"/>
          </a:xfrm>
          <a:prstGeom prst="rect">
            <a:avLst/>
          </a:prstGeom>
          <a:noFill/>
          <a:ln w="9525">
            <a:noFill/>
          </a:ln>
        </p:spPr>
        <p:txBody>
          <a:bodyPr wrap="none" anchor="t">
            <a:spAutoFit/>
          </a:bodyPr>
          <a:lstStyle/>
          <a:p>
            <a:pPr eaLnBrk="0" hangingPunct="0">
              <a:buFont typeface="Arial" panose="020B0604020202020204" pitchFamily="34" charset="0"/>
            </a:pPr>
            <a:r>
              <a:rPr lang="zh-CN" altLang="en-US" sz="500" dirty="0">
                <a:solidFill>
                  <a:srgbClr val="FFFFFF"/>
                </a:solidFill>
                <a:latin typeface="Arial" panose="020B0604020202020204" pitchFamily="34" charset="0"/>
                <a:ea typeface="宋体" panose="02010600030101010101" pitchFamily="2" charset="-122"/>
              </a:rPr>
              <a:t>状元成才路</a:t>
            </a:r>
            <a:endParaRPr lang="zh-CN" altLang="zh-CN" sz="500" dirty="0">
              <a:solidFill>
                <a:srgbClr val="FFFFFF"/>
              </a:solidFill>
              <a:latin typeface="Arial" panose="020B0604020202020204" pitchFamily="34" charset="0"/>
              <a:ea typeface="宋体" panose="02010600030101010101" pitchFamily="2" charset="-122"/>
            </a:endParaRPr>
          </a:p>
        </p:txBody>
      </p:sp>
      <p:sp>
        <p:nvSpPr>
          <p:cNvPr id="41986" name="文本框 34"/>
          <p:cNvSpPr txBox="1"/>
          <p:nvPr/>
        </p:nvSpPr>
        <p:spPr>
          <a:xfrm rot="-280097">
            <a:off x="8066088" y="1627188"/>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87" name="文本框 36"/>
          <p:cNvSpPr txBox="1"/>
          <p:nvPr/>
        </p:nvSpPr>
        <p:spPr>
          <a:xfrm rot="-5350866">
            <a:off x="5859463" y="13144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88" name="文本框 37"/>
          <p:cNvSpPr txBox="1"/>
          <p:nvPr/>
        </p:nvSpPr>
        <p:spPr>
          <a:xfrm rot="-4150866">
            <a:off x="5329238" y="17224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89" name="文本框 45"/>
          <p:cNvSpPr txBox="1"/>
          <p:nvPr/>
        </p:nvSpPr>
        <p:spPr>
          <a:xfrm rot="-5350866">
            <a:off x="6421438" y="1338263"/>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90" name="文本框 46"/>
          <p:cNvSpPr txBox="1"/>
          <p:nvPr/>
        </p:nvSpPr>
        <p:spPr>
          <a:xfrm rot="-424911">
            <a:off x="7067550" y="157003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91" name="文本框 47"/>
          <p:cNvSpPr txBox="1"/>
          <p:nvPr/>
        </p:nvSpPr>
        <p:spPr>
          <a:xfrm rot="-4150866">
            <a:off x="7653338" y="24971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92" name="文本框 49"/>
          <p:cNvSpPr txBox="1"/>
          <p:nvPr/>
        </p:nvSpPr>
        <p:spPr>
          <a:xfrm rot="657351">
            <a:off x="8167688" y="11826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93" name="文本框 50"/>
          <p:cNvSpPr txBox="1"/>
          <p:nvPr/>
        </p:nvSpPr>
        <p:spPr>
          <a:xfrm rot="1480325">
            <a:off x="7391400" y="124460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94" name="文本框 51"/>
          <p:cNvSpPr txBox="1"/>
          <p:nvPr/>
        </p:nvSpPr>
        <p:spPr>
          <a:xfrm rot="-5350866">
            <a:off x="8364538" y="27130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95" name="文本框 15"/>
          <p:cNvSpPr txBox="1"/>
          <p:nvPr/>
        </p:nvSpPr>
        <p:spPr>
          <a:xfrm>
            <a:off x="3262313" y="3560763"/>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96" name="文本框 16"/>
          <p:cNvSpPr txBox="1"/>
          <p:nvPr/>
        </p:nvSpPr>
        <p:spPr>
          <a:xfrm rot="4149897">
            <a:off x="4464050" y="3498850"/>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97" name="文本框 36"/>
          <p:cNvSpPr txBox="1"/>
          <p:nvPr/>
        </p:nvSpPr>
        <p:spPr>
          <a:xfrm rot="-1380000">
            <a:off x="3900488" y="13017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98" name="文本框 37"/>
          <p:cNvSpPr txBox="1"/>
          <p:nvPr/>
        </p:nvSpPr>
        <p:spPr>
          <a:xfrm rot="-180000">
            <a:off x="4130675" y="205422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1999" name="文本框 45"/>
          <p:cNvSpPr txBox="1"/>
          <p:nvPr/>
        </p:nvSpPr>
        <p:spPr>
          <a:xfrm rot="-1380000">
            <a:off x="4460875" y="132397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00" name="文本框 46"/>
          <p:cNvSpPr txBox="1"/>
          <p:nvPr/>
        </p:nvSpPr>
        <p:spPr>
          <a:xfrm rot="-1380000">
            <a:off x="4830763" y="15382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01" name="文本框 47"/>
          <p:cNvSpPr txBox="1"/>
          <p:nvPr/>
        </p:nvSpPr>
        <p:spPr>
          <a:xfrm rot="-180000">
            <a:off x="5064125" y="223520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02" name="文本框 49"/>
          <p:cNvSpPr txBox="1"/>
          <p:nvPr/>
        </p:nvSpPr>
        <p:spPr>
          <a:xfrm rot="-5350866">
            <a:off x="6310313" y="21097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03" name="文本框 50"/>
          <p:cNvSpPr txBox="1"/>
          <p:nvPr/>
        </p:nvSpPr>
        <p:spPr>
          <a:xfrm rot="-170103">
            <a:off x="5589588" y="25908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04" name="文本框 51"/>
          <p:cNvSpPr txBox="1"/>
          <p:nvPr/>
        </p:nvSpPr>
        <p:spPr>
          <a:xfrm rot="-5350866">
            <a:off x="5843588" y="34321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05" name="文本框 25"/>
          <p:cNvSpPr txBox="1"/>
          <p:nvPr/>
        </p:nvSpPr>
        <p:spPr>
          <a:xfrm rot="1209897">
            <a:off x="1136650" y="38750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06" name="文本框 34"/>
          <p:cNvSpPr txBox="1"/>
          <p:nvPr/>
        </p:nvSpPr>
        <p:spPr>
          <a:xfrm rot="4149897">
            <a:off x="2143125" y="3455988"/>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07" name="文本框 27"/>
          <p:cNvSpPr txBox="1"/>
          <p:nvPr/>
        </p:nvSpPr>
        <p:spPr>
          <a:xfrm rot="-1380000">
            <a:off x="1604963" y="32289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08" name="文本框 28"/>
          <p:cNvSpPr txBox="1"/>
          <p:nvPr/>
        </p:nvSpPr>
        <p:spPr>
          <a:xfrm rot="1029897">
            <a:off x="2486025" y="275431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09" name="文本框 45"/>
          <p:cNvSpPr txBox="1"/>
          <p:nvPr/>
        </p:nvSpPr>
        <p:spPr>
          <a:xfrm rot="-1380000">
            <a:off x="3162300" y="314642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10" name="文本框 46"/>
          <p:cNvSpPr txBox="1"/>
          <p:nvPr/>
        </p:nvSpPr>
        <p:spPr>
          <a:xfrm rot="-170103">
            <a:off x="787400" y="153035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11" name="文本框 47"/>
          <p:cNvSpPr txBox="1"/>
          <p:nvPr/>
        </p:nvSpPr>
        <p:spPr>
          <a:xfrm rot="1029897">
            <a:off x="828675" y="340042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12" name="文本框 32"/>
          <p:cNvSpPr txBox="1"/>
          <p:nvPr/>
        </p:nvSpPr>
        <p:spPr>
          <a:xfrm rot="-170103">
            <a:off x="3009900" y="38369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13" name="文本框 33"/>
          <p:cNvSpPr txBox="1"/>
          <p:nvPr/>
        </p:nvSpPr>
        <p:spPr>
          <a:xfrm rot="-170103">
            <a:off x="4157663" y="31702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14" name="文本框 34"/>
          <p:cNvSpPr txBox="1"/>
          <p:nvPr/>
        </p:nvSpPr>
        <p:spPr>
          <a:xfrm rot="-170103">
            <a:off x="4324350" y="392906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15" name="文本框 35"/>
          <p:cNvSpPr txBox="1"/>
          <p:nvPr/>
        </p:nvSpPr>
        <p:spPr>
          <a:xfrm rot="-5070842">
            <a:off x="320675" y="203993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16" name="文本框 36"/>
          <p:cNvSpPr txBox="1"/>
          <p:nvPr/>
        </p:nvSpPr>
        <p:spPr>
          <a:xfrm rot="4149897">
            <a:off x="1339850" y="2159000"/>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17" name="文本框 37"/>
          <p:cNvSpPr txBox="1"/>
          <p:nvPr/>
        </p:nvSpPr>
        <p:spPr>
          <a:xfrm rot="-170103">
            <a:off x="322263" y="13366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18" name="文本框 38"/>
          <p:cNvSpPr txBox="1"/>
          <p:nvPr/>
        </p:nvSpPr>
        <p:spPr>
          <a:xfrm rot="1029897">
            <a:off x="1338263" y="16843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19" name="文本框 39"/>
          <p:cNvSpPr txBox="1"/>
          <p:nvPr/>
        </p:nvSpPr>
        <p:spPr>
          <a:xfrm rot="-1380000">
            <a:off x="2117725" y="114617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20" name="文本框 40"/>
          <p:cNvSpPr txBox="1"/>
          <p:nvPr/>
        </p:nvSpPr>
        <p:spPr>
          <a:xfrm rot="-1380000">
            <a:off x="2687638" y="13160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21" name="文本框 41"/>
          <p:cNvSpPr txBox="1"/>
          <p:nvPr/>
        </p:nvSpPr>
        <p:spPr>
          <a:xfrm rot="-180000">
            <a:off x="2416175" y="187960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22" name="文本框 49"/>
          <p:cNvSpPr txBox="1"/>
          <p:nvPr/>
        </p:nvSpPr>
        <p:spPr>
          <a:xfrm rot="-1380000">
            <a:off x="3276600" y="15382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23" name="文本框 50"/>
          <p:cNvSpPr txBox="1"/>
          <p:nvPr/>
        </p:nvSpPr>
        <p:spPr>
          <a:xfrm rot="-1380000">
            <a:off x="2849563" y="21193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24" name="文本框 51"/>
          <p:cNvSpPr txBox="1"/>
          <p:nvPr/>
        </p:nvSpPr>
        <p:spPr>
          <a:xfrm rot="-1380000">
            <a:off x="3484563" y="22558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25" name="文本框 32"/>
          <p:cNvSpPr txBox="1"/>
          <p:nvPr/>
        </p:nvSpPr>
        <p:spPr>
          <a:xfrm rot="1209897">
            <a:off x="5114925" y="353853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26" name="文本框 34"/>
          <p:cNvSpPr txBox="1"/>
          <p:nvPr/>
        </p:nvSpPr>
        <p:spPr>
          <a:xfrm rot="-1030866">
            <a:off x="6313488" y="3894138"/>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27" name="文本框 36"/>
          <p:cNvSpPr txBox="1"/>
          <p:nvPr/>
        </p:nvSpPr>
        <p:spPr>
          <a:xfrm rot="368503">
            <a:off x="5773738" y="28590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28" name="文本框 37"/>
          <p:cNvSpPr txBox="1"/>
          <p:nvPr/>
        </p:nvSpPr>
        <p:spPr>
          <a:xfrm rot="829244">
            <a:off x="5284788" y="39735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29" name="文本框 45"/>
          <p:cNvSpPr txBox="1"/>
          <p:nvPr/>
        </p:nvSpPr>
        <p:spPr>
          <a:xfrm rot="-4502722">
            <a:off x="6777038" y="249872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30" name="文本框 46"/>
          <p:cNvSpPr txBox="1"/>
          <p:nvPr/>
        </p:nvSpPr>
        <p:spPr>
          <a:xfrm rot="2702238">
            <a:off x="7567613" y="30622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31" name="文本框 47"/>
          <p:cNvSpPr txBox="1"/>
          <p:nvPr/>
        </p:nvSpPr>
        <p:spPr>
          <a:xfrm rot="-3456638">
            <a:off x="6742113" y="34020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32" name="文本框 52"/>
          <p:cNvSpPr txBox="1"/>
          <p:nvPr/>
        </p:nvSpPr>
        <p:spPr>
          <a:xfrm rot="-3180423">
            <a:off x="8107363" y="32654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33" name="文本框 53"/>
          <p:cNvSpPr txBox="1"/>
          <p:nvPr/>
        </p:nvSpPr>
        <p:spPr>
          <a:xfrm rot="-3640556">
            <a:off x="7237413" y="35893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34" name="文本框 54"/>
          <p:cNvSpPr txBox="1"/>
          <p:nvPr/>
        </p:nvSpPr>
        <p:spPr>
          <a:xfrm rot="1549510">
            <a:off x="8029575" y="24018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35" name="文本框 32"/>
          <p:cNvSpPr txBox="1"/>
          <p:nvPr/>
        </p:nvSpPr>
        <p:spPr>
          <a:xfrm rot="4190103">
            <a:off x="4287838" y="2506663"/>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36" name="文本框 34"/>
          <p:cNvSpPr txBox="1"/>
          <p:nvPr/>
        </p:nvSpPr>
        <p:spPr>
          <a:xfrm rot="8340000">
            <a:off x="4922838" y="3138488"/>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37" name="文本框 36"/>
          <p:cNvSpPr txBox="1"/>
          <p:nvPr/>
        </p:nvSpPr>
        <p:spPr>
          <a:xfrm rot="-1160763">
            <a:off x="5773738" y="17510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38" name="文本框 37"/>
          <p:cNvSpPr txBox="1"/>
          <p:nvPr/>
        </p:nvSpPr>
        <p:spPr>
          <a:xfrm rot="39237">
            <a:off x="5649913" y="22733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39" name="文本框 45"/>
          <p:cNvSpPr txBox="1"/>
          <p:nvPr/>
        </p:nvSpPr>
        <p:spPr>
          <a:xfrm rot="-1160763">
            <a:off x="6334125" y="177323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40" name="文本框 46"/>
          <p:cNvSpPr txBox="1"/>
          <p:nvPr/>
        </p:nvSpPr>
        <p:spPr>
          <a:xfrm rot="-1160763">
            <a:off x="6704013" y="19875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41" name="文本框 47"/>
          <p:cNvSpPr txBox="1"/>
          <p:nvPr/>
        </p:nvSpPr>
        <p:spPr>
          <a:xfrm rot="39237">
            <a:off x="7185025" y="245745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42" name="文本框 49"/>
          <p:cNvSpPr txBox="1"/>
          <p:nvPr/>
        </p:nvSpPr>
        <p:spPr>
          <a:xfrm rot="-1160763">
            <a:off x="8021638" y="206692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43" name="文本框 50"/>
          <p:cNvSpPr txBox="1"/>
          <p:nvPr/>
        </p:nvSpPr>
        <p:spPr>
          <a:xfrm rot="-1160763">
            <a:off x="7488238" y="19335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44" name="文本框 51"/>
          <p:cNvSpPr txBox="1"/>
          <p:nvPr/>
        </p:nvSpPr>
        <p:spPr>
          <a:xfrm rot="-1160763">
            <a:off x="7964488" y="27940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45" name="文本框 32"/>
          <p:cNvSpPr txBox="1"/>
          <p:nvPr/>
        </p:nvSpPr>
        <p:spPr>
          <a:xfrm rot="4190103">
            <a:off x="2763838" y="33385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46" name="文本框 34"/>
          <p:cNvSpPr txBox="1"/>
          <p:nvPr/>
        </p:nvSpPr>
        <p:spPr>
          <a:xfrm rot="8340000">
            <a:off x="3924300" y="2816225"/>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47" name="文本框 36"/>
          <p:cNvSpPr txBox="1"/>
          <p:nvPr/>
        </p:nvSpPr>
        <p:spPr>
          <a:xfrm rot="2810103">
            <a:off x="3811588" y="17335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48" name="文本框 37"/>
          <p:cNvSpPr txBox="1"/>
          <p:nvPr/>
        </p:nvSpPr>
        <p:spPr>
          <a:xfrm rot="4010103">
            <a:off x="3811588" y="22764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49" name="文本框 45"/>
          <p:cNvSpPr txBox="1"/>
          <p:nvPr/>
        </p:nvSpPr>
        <p:spPr>
          <a:xfrm rot="2810103">
            <a:off x="4373563" y="1757363"/>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50" name="文本框 46"/>
          <p:cNvSpPr txBox="1"/>
          <p:nvPr/>
        </p:nvSpPr>
        <p:spPr>
          <a:xfrm rot="2810103">
            <a:off x="4741863" y="19700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51" name="文本框 47"/>
          <p:cNvSpPr txBox="1"/>
          <p:nvPr/>
        </p:nvSpPr>
        <p:spPr>
          <a:xfrm rot="4010103">
            <a:off x="4741863" y="25130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52" name="文本框 49"/>
          <p:cNvSpPr txBox="1"/>
          <p:nvPr/>
        </p:nvSpPr>
        <p:spPr>
          <a:xfrm rot="-1160763">
            <a:off x="6224588" y="254476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53" name="文本框 50"/>
          <p:cNvSpPr txBox="1"/>
          <p:nvPr/>
        </p:nvSpPr>
        <p:spPr>
          <a:xfrm rot="4020000">
            <a:off x="5218113" y="26304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54" name="文本框 51"/>
          <p:cNvSpPr txBox="1"/>
          <p:nvPr/>
        </p:nvSpPr>
        <p:spPr>
          <a:xfrm rot="-1160763">
            <a:off x="5599113" y="32194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55" name="文本框 32"/>
          <p:cNvSpPr txBox="1"/>
          <p:nvPr/>
        </p:nvSpPr>
        <p:spPr>
          <a:xfrm rot="5400000">
            <a:off x="1139825" y="32273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56" name="文本框 34"/>
          <p:cNvSpPr txBox="1"/>
          <p:nvPr/>
        </p:nvSpPr>
        <p:spPr>
          <a:xfrm rot="8340000">
            <a:off x="1881188" y="3552825"/>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57" name="文本框 36"/>
          <p:cNvSpPr txBox="1"/>
          <p:nvPr/>
        </p:nvSpPr>
        <p:spPr>
          <a:xfrm rot="2810103">
            <a:off x="1862138" y="27320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58" name="文本框 37"/>
          <p:cNvSpPr txBox="1"/>
          <p:nvPr/>
        </p:nvSpPr>
        <p:spPr>
          <a:xfrm rot="5220000">
            <a:off x="2297113" y="3014663"/>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59" name="文本框 45"/>
          <p:cNvSpPr txBox="1"/>
          <p:nvPr/>
        </p:nvSpPr>
        <p:spPr>
          <a:xfrm rot="2810103">
            <a:off x="2808288" y="27447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60" name="文本框 46"/>
          <p:cNvSpPr txBox="1"/>
          <p:nvPr/>
        </p:nvSpPr>
        <p:spPr>
          <a:xfrm rot="4020000">
            <a:off x="700088" y="196373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61" name="文本框 47"/>
          <p:cNvSpPr txBox="1"/>
          <p:nvPr/>
        </p:nvSpPr>
        <p:spPr>
          <a:xfrm rot="5220000">
            <a:off x="700088" y="28956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62" name="文本框 49"/>
          <p:cNvSpPr txBox="1"/>
          <p:nvPr/>
        </p:nvSpPr>
        <p:spPr>
          <a:xfrm rot="4020000">
            <a:off x="2462213" y="373856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63" name="文本框 50"/>
          <p:cNvSpPr txBox="1"/>
          <p:nvPr/>
        </p:nvSpPr>
        <p:spPr>
          <a:xfrm rot="4020000">
            <a:off x="3700463" y="33655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64" name="文本框 51"/>
          <p:cNvSpPr txBox="1"/>
          <p:nvPr/>
        </p:nvSpPr>
        <p:spPr>
          <a:xfrm rot="4020000">
            <a:off x="4070350" y="357981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65" name="文本框 32"/>
          <p:cNvSpPr txBox="1"/>
          <p:nvPr/>
        </p:nvSpPr>
        <p:spPr>
          <a:xfrm rot="-880739">
            <a:off x="514350" y="251460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66" name="文本框 34"/>
          <p:cNvSpPr txBox="1"/>
          <p:nvPr/>
        </p:nvSpPr>
        <p:spPr>
          <a:xfrm rot="8340000">
            <a:off x="1254125" y="2592388"/>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67" name="文本框 36"/>
          <p:cNvSpPr txBox="1"/>
          <p:nvPr/>
        </p:nvSpPr>
        <p:spPr>
          <a:xfrm rot="4020000">
            <a:off x="1668463" y="15097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68" name="文本框 37"/>
          <p:cNvSpPr txBox="1"/>
          <p:nvPr/>
        </p:nvSpPr>
        <p:spPr>
          <a:xfrm rot="5220000">
            <a:off x="1668463" y="20526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69" name="文本框 45"/>
          <p:cNvSpPr txBox="1"/>
          <p:nvPr/>
        </p:nvSpPr>
        <p:spPr>
          <a:xfrm rot="2810103">
            <a:off x="2228850" y="153193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70" name="文本框 46"/>
          <p:cNvSpPr txBox="1"/>
          <p:nvPr/>
        </p:nvSpPr>
        <p:spPr>
          <a:xfrm rot="2810103">
            <a:off x="2598738" y="17462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71" name="文本框 47"/>
          <p:cNvSpPr txBox="1"/>
          <p:nvPr/>
        </p:nvSpPr>
        <p:spPr>
          <a:xfrm rot="4010103">
            <a:off x="2328863" y="23129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72" name="文本框 49"/>
          <p:cNvSpPr txBox="1"/>
          <p:nvPr/>
        </p:nvSpPr>
        <p:spPr>
          <a:xfrm rot="2810103">
            <a:off x="3186113" y="19700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73" name="文本框 50"/>
          <p:cNvSpPr txBox="1"/>
          <p:nvPr/>
        </p:nvSpPr>
        <p:spPr>
          <a:xfrm rot="2810103">
            <a:off x="3073400" y="240506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74" name="文本框 51"/>
          <p:cNvSpPr txBox="1"/>
          <p:nvPr/>
        </p:nvSpPr>
        <p:spPr>
          <a:xfrm rot="2810103">
            <a:off x="3443288" y="26193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75" name="文本框 32"/>
          <p:cNvSpPr txBox="1"/>
          <p:nvPr/>
        </p:nvSpPr>
        <p:spPr>
          <a:xfrm rot="5400000">
            <a:off x="4749800" y="368141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76" name="文本框 34"/>
          <p:cNvSpPr txBox="1"/>
          <p:nvPr/>
        </p:nvSpPr>
        <p:spPr>
          <a:xfrm rot="3159237">
            <a:off x="5819775" y="4006850"/>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77" name="文本框 36"/>
          <p:cNvSpPr txBox="1"/>
          <p:nvPr/>
        </p:nvSpPr>
        <p:spPr>
          <a:xfrm rot="-1160763">
            <a:off x="6237288" y="292576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78" name="文本框 37"/>
          <p:cNvSpPr txBox="1"/>
          <p:nvPr/>
        </p:nvSpPr>
        <p:spPr>
          <a:xfrm rot="39237">
            <a:off x="6237288" y="34686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79" name="文本框 45"/>
          <p:cNvSpPr txBox="1"/>
          <p:nvPr/>
        </p:nvSpPr>
        <p:spPr>
          <a:xfrm rot="-1160763">
            <a:off x="6797675" y="29479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80" name="文本框 46"/>
          <p:cNvSpPr txBox="1"/>
          <p:nvPr/>
        </p:nvSpPr>
        <p:spPr>
          <a:xfrm rot="-1160763">
            <a:off x="7167563" y="31623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81" name="文本框 47"/>
          <p:cNvSpPr txBox="1"/>
          <p:nvPr/>
        </p:nvSpPr>
        <p:spPr>
          <a:xfrm rot="39237">
            <a:off x="6854825" y="373062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82" name="文本框 49"/>
          <p:cNvSpPr txBox="1"/>
          <p:nvPr/>
        </p:nvSpPr>
        <p:spPr>
          <a:xfrm rot="-1160763">
            <a:off x="7688263" y="34528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83" name="文本框 50"/>
          <p:cNvSpPr txBox="1"/>
          <p:nvPr/>
        </p:nvSpPr>
        <p:spPr>
          <a:xfrm rot="-1160763">
            <a:off x="7642225" y="382111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84" name="文本框 51"/>
          <p:cNvSpPr txBox="1"/>
          <p:nvPr/>
        </p:nvSpPr>
        <p:spPr>
          <a:xfrm rot="-1160763">
            <a:off x="6780213" y="11461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42085" name="矩形 1"/>
          <p:cNvSpPr/>
          <p:nvPr/>
        </p:nvSpPr>
        <p:spPr>
          <a:xfrm>
            <a:off x="395288" y="404813"/>
            <a:ext cx="2687637" cy="604837"/>
          </a:xfrm>
          <a:prstGeom prst="rect">
            <a:avLst/>
          </a:prstGeom>
          <a:noFill/>
          <a:ln w="9525">
            <a:noFill/>
          </a:ln>
        </p:spPr>
        <p:txBody>
          <a:bodyPr lIns="91438" tIns="45719" rIns="91438" bIns="45719" anchor="t">
            <a:spAutoFit/>
          </a:bodyPr>
          <a:lstStyle/>
          <a:p>
            <a:pPr marL="457200" indent="-457200">
              <a:lnSpc>
                <a:spcPct val="120000"/>
              </a:lnSpc>
              <a:buFont typeface="Wingdings" panose="05000000000000000000" pitchFamily="2" charset="2"/>
              <a:buChar char="u"/>
            </a:pPr>
            <a:r>
              <a:rPr lang="zh-CN" altLang="en-US" sz="3200" b="1" dirty="0">
                <a:solidFill>
                  <a:srgbClr val="FF00FF"/>
                </a:solidFill>
                <a:latin typeface="宋体" panose="02010600030101010101" pitchFamily="2" charset="-122"/>
                <a:ea typeface="宋体" panose="02010600030101010101" pitchFamily="2" charset="-122"/>
              </a:rPr>
              <a:t>课文解读</a:t>
            </a:r>
          </a:p>
        </p:txBody>
      </p:sp>
      <p:sp>
        <p:nvSpPr>
          <p:cNvPr id="42086" name="TextBox 3"/>
          <p:cNvSpPr txBox="1"/>
          <p:nvPr/>
        </p:nvSpPr>
        <p:spPr>
          <a:xfrm>
            <a:off x="455613" y="1339850"/>
            <a:ext cx="8447087" cy="1785938"/>
          </a:xfrm>
          <a:prstGeom prst="rect">
            <a:avLst/>
          </a:prstGeom>
          <a:noFill/>
          <a:ln w="9525">
            <a:noFill/>
          </a:ln>
        </p:spPr>
        <p:txBody>
          <a:bodyPr anchor="t">
            <a:spAutoFit/>
          </a:bodyPr>
          <a:lstStyle/>
          <a:p>
            <a:pPr>
              <a:lnSpc>
                <a:spcPct val="120000"/>
              </a:lnSpc>
            </a:pPr>
            <a:r>
              <a:rPr lang="zh-CN" altLang="en-US" sz="3200" b="1" dirty="0">
                <a:latin typeface="宋体" panose="02010600030101010101" pitchFamily="2" charset="-122"/>
                <a:ea typeface="宋体" panose="02010600030101010101" pitchFamily="2" charset="-122"/>
              </a:rPr>
              <a:t>    认真读课文，理解“网络能造就人才，也能诱使许多对事物辨别能力差的人走向无底深渊”这句话的含义。</a:t>
            </a:r>
          </a:p>
        </p:txBody>
      </p:sp>
      <p:sp>
        <p:nvSpPr>
          <p:cNvPr id="6" name="矩形 5"/>
          <p:cNvSpPr/>
          <p:nvPr/>
        </p:nvSpPr>
        <p:spPr>
          <a:xfrm>
            <a:off x="506413" y="3225800"/>
            <a:ext cx="8396287" cy="1373188"/>
          </a:xfrm>
          <a:prstGeom prst="rect">
            <a:avLst/>
          </a:prstGeom>
          <a:noFill/>
          <a:ln w="9525">
            <a:noFill/>
          </a:ln>
        </p:spPr>
        <p:txBody>
          <a:bodyPr anchor="t">
            <a:spAutoFit/>
          </a:bodyPr>
          <a:lstStyle/>
          <a:p>
            <a:pPr>
              <a:lnSpc>
                <a:spcPct val="130000"/>
              </a:lnSpc>
              <a:spcBef>
                <a:spcPts val="1200"/>
              </a:spcBef>
              <a:buFont typeface="Arial" panose="020B0604020202020204" pitchFamily="34" charset="0"/>
            </a:pPr>
            <a:r>
              <a:rPr lang="zh-CN" altLang="en-US" sz="3200" b="1" dirty="0">
                <a:solidFill>
                  <a:srgbClr val="0000FF"/>
                </a:solidFill>
                <a:latin typeface="楷体" pitchFamily="49" charset="-122"/>
                <a:ea typeface="楷体" pitchFamily="49" charset="-122"/>
              </a:rPr>
              <a:t>    有效地利用资源就能获得成功，被不良信息捕获就会发生悲剧。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0000"/>
          </a:schemeClr>
        </a:solidFill>
        <a:effectLst/>
      </p:bgPr>
    </p:bg>
    <p:spTree>
      <p:nvGrpSpPr>
        <p:cNvPr id="1" name=""/>
        <p:cNvGrpSpPr/>
        <p:nvPr/>
      </p:nvGrpSpPr>
      <p:grpSpPr>
        <a:xfrm>
          <a:off x="0" y="0"/>
          <a:ext cx="0" cy="0"/>
          <a:chOff x="0" y="0"/>
          <a:chExt cx="0" cy="0"/>
        </a:xfrm>
      </p:grpSpPr>
      <p:sp>
        <p:nvSpPr>
          <p:cNvPr id="43009" name="TextBox 3"/>
          <p:cNvSpPr txBox="1"/>
          <p:nvPr/>
        </p:nvSpPr>
        <p:spPr>
          <a:xfrm>
            <a:off x="506413" y="825500"/>
            <a:ext cx="8447087" cy="604838"/>
          </a:xfrm>
          <a:prstGeom prst="rect">
            <a:avLst/>
          </a:prstGeom>
          <a:noFill/>
          <a:ln w="9525">
            <a:noFill/>
          </a:ln>
        </p:spPr>
        <p:txBody>
          <a:bodyPr anchor="t">
            <a:spAutoFit/>
          </a:bodyPr>
          <a:lstStyle/>
          <a:p>
            <a:pPr>
              <a:lnSpc>
                <a:spcPct val="120000"/>
              </a:lnSpc>
            </a:pPr>
            <a:r>
              <a:rPr lang="zh-CN" altLang="en-US" sz="3200" b="1" dirty="0">
                <a:latin typeface="宋体" panose="02010600030101010101" pitchFamily="2" charset="-122"/>
                <a:ea typeface="宋体" panose="02010600030101010101" pitchFamily="2" charset="-122"/>
              </a:rPr>
              <a:t>不健康的网站会给我们带来哪些害处？</a:t>
            </a:r>
          </a:p>
        </p:txBody>
      </p:sp>
      <p:sp>
        <p:nvSpPr>
          <p:cNvPr id="3" name="矩形 2"/>
          <p:cNvSpPr/>
          <p:nvPr/>
        </p:nvSpPr>
        <p:spPr>
          <a:xfrm>
            <a:off x="506413" y="1804988"/>
            <a:ext cx="7951787" cy="1922462"/>
          </a:xfrm>
          <a:prstGeom prst="rect">
            <a:avLst/>
          </a:prstGeom>
          <a:noFill/>
          <a:ln w="9525">
            <a:noFill/>
          </a:ln>
        </p:spPr>
        <p:txBody>
          <a:bodyPr anchor="t">
            <a:spAutoFit/>
          </a:bodyPr>
          <a:lstStyle/>
          <a:p>
            <a:pPr>
              <a:lnSpc>
                <a:spcPct val="130000"/>
              </a:lnSpc>
              <a:spcBef>
                <a:spcPts val="1200"/>
              </a:spcBef>
              <a:buFont typeface="Arial" panose="020B0604020202020204" pitchFamily="34" charset="0"/>
            </a:pPr>
            <a:r>
              <a:rPr lang="zh-CN" altLang="en-US" sz="3200" b="1" dirty="0">
                <a:solidFill>
                  <a:srgbClr val="0000FF"/>
                </a:solidFill>
                <a:latin typeface="楷体" pitchFamily="49" charset="-122"/>
                <a:ea typeface="楷体" pitchFamily="49" charset="-122"/>
              </a:rPr>
              <a:t>    它可以使我们的成绩一落千丈，使我们的视力衰退，精神萎靡，它不仅毒害着我们的身体，而且还腐蚀着我们的灵魂。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2000"/>
          </a:schemeClr>
        </a:solidFill>
        <a:effectLst/>
      </p:bgPr>
    </p:bg>
    <p:spTree>
      <p:nvGrpSpPr>
        <p:cNvPr id="1" name=""/>
        <p:cNvGrpSpPr/>
        <p:nvPr/>
      </p:nvGrpSpPr>
      <p:grpSpPr>
        <a:xfrm>
          <a:off x="0" y="0"/>
          <a:ext cx="0" cy="0"/>
          <a:chOff x="0" y="0"/>
          <a:chExt cx="0" cy="0"/>
        </a:xfrm>
      </p:grpSpPr>
      <p:sp>
        <p:nvSpPr>
          <p:cNvPr id="44033" name="矩形 1"/>
          <p:cNvSpPr/>
          <p:nvPr/>
        </p:nvSpPr>
        <p:spPr>
          <a:xfrm>
            <a:off x="395288" y="627063"/>
            <a:ext cx="2687637" cy="604837"/>
          </a:xfrm>
          <a:prstGeom prst="rect">
            <a:avLst/>
          </a:prstGeom>
          <a:noFill/>
          <a:ln w="9525">
            <a:noFill/>
          </a:ln>
        </p:spPr>
        <p:txBody>
          <a:bodyPr lIns="91438" tIns="45719" rIns="91438" bIns="45719" anchor="t">
            <a:spAutoFit/>
          </a:bodyPr>
          <a:lstStyle/>
          <a:p>
            <a:pPr marL="457200" indent="-457200">
              <a:lnSpc>
                <a:spcPct val="120000"/>
              </a:lnSpc>
              <a:buFont typeface="Wingdings" panose="05000000000000000000" pitchFamily="2" charset="2"/>
              <a:buChar char="u"/>
            </a:pPr>
            <a:r>
              <a:rPr lang="zh-CN" altLang="en-US" sz="3200" b="1" dirty="0">
                <a:solidFill>
                  <a:srgbClr val="FF00FF"/>
                </a:solidFill>
                <a:latin typeface="宋体" panose="02010600030101010101" pitchFamily="2" charset="-122"/>
                <a:ea typeface="宋体" panose="02010600030101010101" pitchFamily="2" charset="-122"/>
              </a:rPr>
              <a:t>主题解说</a:t>
            </a:r>
          </a:p>
        </p:txBody>
      </p:sp>
      <p:sp>
        <p:nvSpPr>
          <p:cNvPr id="3" name="矩形 1"/>
          <p:cNvSpPr>
            <a:spLocks noChangeArrowheads="1"/>
          </p:cNvSpPr>
          <p:nvPr/>
        </p:nvSpPr>
        <p:spPr bwMode="auto">
          <a:xfrm>
            <a:off x="574675" y="1347788"/>
            <a:ext cx="7993063" cy="2968625"/>
          </a:xfrm>
          <a:prstGeom prst="rect">
            <a:avLst/>
          </a:prstGeom>
          <a:noFill/>
          <a:ln>
            <a:noFill/>
          </a:ln>
        </p:spPr>
        <p:txBody>
          <a:bodyPr lIns="91438" tIns="45719" rIns="91438" bIns="4571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20000"/>
              </a:lnSpc>
              <a:spcBef>
                <a:spcPct val="0"/>
              </a:spcBef>
              <a:spcAft>
                <a:spcPct val="0"/>
              </a:spcAft>
              <a:buClrTx/>
              <a:buSzTx/>
              <a:buFont typeface="Arial" panose="020B0604020202020204" pitchFamily="34" charset="0"/>
              <a:buNone/>
              <a:defRPr/>
            </a:pPr>
            <a:r>
              <a:rPr kumimoji="0" lang="zh-CN" altLang="en-US" sz="3200" b="1" i="0" u="none" strike="noStrike" kern="1200" cap="none" spc="0" normalizeH="0" baseline="0" noProof="0" dirty="0">
                <a:ln>
                  <a:noFill/>
                </a:ln>
                <a:solidFill>
                  <a:schemeClr val="tx1"/>
                </a:solidFill>
                <a:effectLst/>
                <a:uLnTx/>
                <a:uFillTx/>
                <a:latin typeface="+mn-ea"/>
                <a:ea typeface="宋体" panose="02010600030101010101" pitchFamily="2" charset="-122"/>
                <a:cs typeface="+mn-cs"/>
              </a:rPr>
              <a:t>    本文是一篇演讲稿，从一名高三学生猝死说起，列举了不健康网站、沉湎于网络游戏对青少年的危害，然后对同学们提出希望：要把握好自己，利用好网络资源，不要被它控制和奴役。</a:t>
            </a:r>
            <a:endParaRPr kumimoji="0" lang="zh-CN" altLang="en-US" sz="2800" b="1" i="0" u="none" strike="noStrike" kern="1200" cap="none" spc="0" normalizeH="0" baseline="0" noProof="0" dirty="0">
              <a:ln>
                <a:noFill/>
              </a:ln>
              <a:solidFill>
                <a:schemeClr val="tx1"/>
              </a:solidFill>
              <a:effectLst/>
              <a:uLnTx/>
              <a:uFillTx/>
              <a:latin typeface="黑体" panose="02010600030101010101" pitchFamily="49" charset="-122"/>
              <a:ea typeface="黑体" panose="02010600030101010101" pitchFamily="49"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53000"/>
          </a:schemeClr>
        </a:solidFill>
        <a:effectLst/>
      </p:bgPr>
    </p:bg>
    <p:spTree>
      <p:nvGrpSpPr>
        <p:cNvPr id="1" name=""/>
        <p:cNvGrpSpPr/>
        <p:nvPr/>
      </p:nvGrpSpPr>
      <p:grpSpPr>
        <a:xfrm>
          <a:off x="0" y="0"/>
          <a:ext cx="0" cy="0"/>
          <a:chOff x="0" y="0"/>
          <a:chExt cx="0" cy="0"/>
        </a:xfrm>
      </p:grpSpPr>
      <p:sp>
        <p:nvSpPr>
          <p:cNvPr id="45058" name="TextBox 3"/>
          <p:cNvSpPr txBox="1"/>
          <p:nvPr/>
        </p:nvSpPr>
        <p:spPr>
          <a:xfrm>
            <a:off x="307340" y="907415"/>
            <a:ext cx="7991475" cy="604838"/>
          </a:xfrm>
          <a:prstGeom prst="rect">
            <a:avLst/>
          </a:prstGeom>
          <a:noFill/>
          <a:ln w="9525">
            <a:noFill/>
          </a:ln>
        </p:spPr>
        <p:txBody>
          <a:bodyPr anchor="t">
            <a:spAutoFit/>
          </a:bodyPr>
          <a:lstStyle/>
          <a:p>
            <a:pPr>
              <a:lnSpc>
                <a:spcPct val="120000"/>
              </a:lnSpc>
            </a:pPr>
            <a:r>
              <a:rPr lang="en-US" altLang="zh-CN" sz="3200" b="1" dirty="0">
                <a:latin typeface="宋体" panose="02010600030101010101" pitchFamily="2" charset="-122"/>
                <a:ea typeface="宋体" panose="02010600030101010101" pitchFamily="2" charset="-122"/>
              </a:rPr>
              <a:t>    1.</a:t>
            </a:r>
            <a:r>
              <a:rPr lang="zh-CN" altLang="en-US" sz="3200" b="1" dirty="0">
                <a:latin typeface="宋体" panose="02010600030101010101" pitchFamily="2" charset="-122"/>
                <a:ea typeface="宋体" panose="02010600030101010101" pitchFamily="2" charset="-122"/>
              </a:rPr>
              <a:t>我要和同学交流读了这篇文章的感受。</a:t>
            </a:r>
          </a:p>
        </p:txBody>
      </p:sp>
      <p:sp>
        <p:nvSpPr>
          <p:cNvPr id="3" name="文本框 2"/>
          <p:cNvSpPr txBox="1"/>
          <p:nvPr/>
        </p:nvSpPr>
        <p:spPr>
          <a:xfrm>
            <a:off x="1172210" y="1858645"/>
            <a:ext cx="7126605" cy="1076325"/>
          </a:xfrm>
          <a:prstGeom prst="rect">
            <a:avLst/>
          </a:prstGeom>
          <a:noFill/>
        </p:spPr>
        <p:txBody>
          <a:bodyPr wrap="square" rtlCol="0" anchor="t">
            <a:spAutoFit/>
          </a:bodyPr>
          <a:lstStyle/>
          <a:p>
            <a:r>
              <a:rPr lang="en-US" altLang="zh-CN" sz="3200" b="1" dirty="0">
                <a:latin typeface="宋体" panose="02010600030101010101" pitchFamily="2" charset="-122"/>
                <a:sym typeface="+mn-ea"/>
              </a:rPr>
              <a:t>2.</a:t>
            </a:r>
            <a:r>
              <a:rPr lang="zh-CN" altLang="en-US" sz="3200" b="1" dirty="0">
                <a:latin typeface="宋体" panose="02010600030101010101" pitchFamily="2" charset="-122"/>
                <a:sym typeface="+mn-ea"/>
              </a:rPr>
              <a:t>我的身边也有同学沉迷网络，我要劝劝他们。</a:t>
            </a:r>
            <a:endParaRPr lang="zh-CN" alt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3000"/>
          </a:schemeClr>
        </a:solidFill>
        <a:effectLst/>
      </p:bgPr>
    </p:bg>
    <p:spTree>
      <p:nvGrpSpPr>
        <p:cNvPr id="1" name=""/>
        <p:cNvGrpSpPr/>
        <p:nvPr/>
      </p:nvGrpSpPr>
      <p:grpSpPr>
        <a:xfrm>
          <a:off x="0" y="0"/>
          <a:ext cx="0" cy="0"/>
          <a:chOff x="0" y="0"/>
          <a:chExt cx="0" cy="0"/>
        </a:xfrm>
      </p:grpSpPr>
      <p:sp>
        <p:nvSpPr>
          <p:cNvPr id="61442" name="矩形 1"/>
          <p:cNvSpPr/>
          <p:nvPr/>
        </p:nvSpPr>
        <p:spPr>
          <a:xfrm>
            <a:off x="540703" y="733425"/>
            <a:ext cx="2687637" cy="609600"/>
          </a:xfrm>
          <a:prstGeom prst="rect">
            <a:avLst/>
          </a:prstGeom>
          <a:noFill/>
          <a:ln w="9525">
            <a:noFill/>
          </a:ln>
        </p:spPr>
        <p:txBody>
          <a:bodyPr lIns="91438" tIns="45719" rIns="91438" bIns="45719" anchor="t">
            <a:spAutoFit/>
          </a:bodyPr>
          <a:lstStyle/>
          <a:p>
            <a:pPr marL="457200" indent="-457200">
              <a:lnSpc>
                <a:spcPct val="120000"/>
              </a:lnSpc>
              <a:buFont typeface="Wingdings" panose="05000000000000000000" pitchFamily="2" charset="2"/>
              <a:buChar char="u"/>
            </a:pPr>
            <a:r>
              <a:rPr lang="zh-CN" altLang="en-US" sz="3200" b="1" dirty="0">
                <a:solidFill>
                  <a:srgbClr val="FF00FF"/>
                </a:solidFill>
                <a:latin typeface="宋体" panose="02010600030101010101" pitchFamily="2" charset="-122"/>
                <a:ea typeface="宋体" panose="02010600030101010101" pitchFamily="2" charset="-122"/>
              </a:rPr>
              <a:t>活动内容</a:t>
            </a:r>
          </a:p>
        </p:txBody>
      </p:sp>
      <p:sp>
        <p:nvSpPr>
          <p:cNvPr id="6" name="矩形 1"/>
          <p:cNvSpPr/>
          <p:nvPr/>
        </p:nvSpPr>
        <p:spPr>
          <a:xfrm>
            <a:off x="802958" y="1609725"/>
            <a:ext cx="7705725" cy="2378075"/>
          </a:xfrm>
          <a:prstGeom prst="rect">
            <a:avLst/>
          </a:prstGeom>
          <a:noFill/>
          <a:ln w="9525">
            <a:noFill/>
          </a:ln>
        </p:spPr>
        <p:txBody>
          <a:bodyPr lIns="91438" tIns="45719" rIns="91438" bIns="45719" anchor="t">
            <a:spAutoFit/>
          </a:bodyPr>
          <a:lstStyle/>
          <a:p>
            <a:pPr>
              <a:lnSpc>
                <a:spcPct val="120000"/>
              </a:lnSpc>
              <a:buFont typeface="Arial" panose="020B0604020202020204" pitchFamily="34" charset="0"/>
            </a:pPr>
            <a:r>
              <a:rPr lang="zh-CN" altLang="en-US" sz="3200" b="1" dirty="0">
                <a:latin typeface="宋体" panose="02010600030101010101" pitchFamily="2" charset="-122"/>
                <a:ea typeface="宋体" panose="02010600030101010101" pitchFamily="2" charset="-122"/>
              </a:rPr>
              <a:t>    我们经常从电视或网络上获取信息，但这些媒体如果使用不当，会有一些不好的后果。请就怎样正确利用电视、网络等媒体的问题，展开讨论或辩论。</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57000"/>
          </a:schemeClr>
        </a:solidFill>
        <a:effectLst/>
      </p:bgPr>
    </p:bg>
    <p:spTree>
      <p:nvGrpSpPr>
        <p:cNvPr id="1" name=""/>
        <p:cNvGrpSpPr/>
        <p:nvPr/>
      </p:nvGrpSpPr>
      <p:grpSpPr>
        <a:xfrm>
          <a:off x="0" y="0"/>
          <a:ext cx="0" cy="0"/>
          <a:chOff x="0" y="0"/>
          <a:chExt cx="0" cy="0"/>
        </a:xfrm>
      </p:grpSpPr>
      <p:sp>
        <p:nvSpPr>
          <p:cNvPr id="62465" name="矩形 1"/>
          <p:cNvSpPr/>
          <p:nvPr/>
        </p:nvSpPr>
        <p:spPr>
          <a:xfrm>
            <a:off x="179388" y="411163"/>
            <a:ext cx="2686050" cy="604837"/>
          </a:xfrm>
          <a:prstGeom prst="rect">
            <a:avLst/>
          </a:prstGeom>
          <a:noFill/>
          <a:ln w="9525">
            <a:noFill/>
          </a:ln>
        </p:spPr>
        <p:txBody>
          <a:bodyPr lIns="91438" tIns="45719" rIns="91438" bIns="45719" anchor="t">
            <a:spAutoFit/>
          </a:bodyPr>
          <a:lstStyle/>
          <a:p>
            <a:pPr marL="457200" indent="-457200">
              <a:lnSpc>
                <a:spcPct val="120000"/>
              </a:lnSpc>
              <a:buFont typeface="Wingdings" panose="05000000000000000000" pitchFamily="2" charset="2"/>
              <a:buChar char="u"/>
            </a:pPr>
            <a:r>
              <a:rPr lang="zh-CN" altLang="en-US" sz="3200" b="1" dirty="0">
                <a:solidFill>
                  <a:srgbClr val="FF00FF"/>
                </a:solidFill>
                <a:latin typeface="宋体" panose="02010600030101010101" pitchFamily="2" charset="-122"/>
                <a:ea typeface="宋体" panose="02010600030101010101" pitchFamily="2" charset="-122"/>
              </a:rPr>
              <a:t>活动方法</a:t>
            </a:r>
          </a:p>
        </p:txBody>
      </p:sp>
      <p:sp>
        <p:nvSpPr>
          <p:cNvPr id="3" name="矩形 1"/>
          <p:cNvSpPr/>
          <p:nvPr/>
        </p:nvSpPr>
        <p:spPr>
          <a:xfrm>
            <a:off x="684213" y="1058863"/>
            <a:ext cx="8166100" cy="3711575"/>
          </a:xfrm>
          <a:prstGeom prst="rect">
            <a:avLst/>
          </a:prstGeom>
          <a:noFill/>
          <a:ln w="9525">
            <a:noFill/>
          </a:ln>
        </p:spPr>
        <p:txBody>
          <a:bodyPr lIns="91438" tIns="45719" rIns="91438" bIns="45719" anchor="t">
            <a:spAutoFit/>
          </a:bodyPr>
          <a:lstStyle/>
          <a:p>
            <a:pPr>
              <a:lnSpc>
                <a:spcPct val="120000"/>
              </a:lnSpc>
              <a:spcBef>
                <a:spcPts val="1200"/>
              </a:spcBef>
              <a:buFont typeface="Arial" panose="020B0604020202020204" pitchFamily="34" charset="0"/>
            </a:pPr>
            <a:r>
              <a:rPr lang="en-US" altLang="zh-CN" sz="2800" b="1" dirty="0">
                <a:latin typeface="宋体" panose="02010600030101010101" pitchFamily="2" charset="-122"/>
                <a:ea typeface="宋体" panose="02010600030101010101" pitchFamily="2" charset="-122"/>
              </a:rPr>
              <a:t>    1.</a:t>
            </a:r>
            <a:r>
              <a:rPr lang="zh-CN" altLang="en-US" sz="2800" b="1" dirty="0">
                <a:solidFill>
                  <a:srgbClr val="0000FF"/>
                </a:solidFill>
                <a:latin typeface="宋体" panose="02010600030101010101" pitchFamily="2" charset="-122"/>
                <a:ea typeface="宋体" panose="02010600030101010101" pitchFamily="2" charset="-122"/>
              </a:rPr>
              <a:t>联系实际，确定题目</a:t>
            </a:r>
            <a:r>
              <a:rPr lang="zh-CN" altLang="en-US" sz="2800" b="1" dirty="0">
                <a:latin typeface="宋体" panose="02010600030101010101" pitchFamily="2" charset="-122"/>
                <a:ea typeface="宋体" panose="02010600030101010101" pitchFamily="2" charset="-122"/>
              </a:rPr>
              <a:t>。针对怎样正确利用电视、网络等媒体的问题，展开讨论或辩论，应从我们自身存在的问题出发。例如，有的同学沉迷于网络游戏，上课不听讲导致成绩直线下降等，可以拟定“玩网络游戏好不好”的论题进行讨论。如果准备辩论，应精心选好辩论题。如“小学生上网好处多</a:t>
            </a:r>
            <a:r>
              <a:rPr lang="en-US" altLang="zh-CN" sz="2800" b="1" dirty="0">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小学生上网坏处多”等。</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51000"/>
          </a:schemeClr>
        </a:solidFill>
        <a:effectLst/>
      </p:bgPr>
    </p:bg>
    <p:spTree>
      <p:nvGrpSpPr>
        <p:cNvPr id="1" name=""/>
        <p:cNvGrpSpPr/>
        <p:nvPr/>
      </p:nvGrpSpPr>
      <p:grpSpPr>
        <a:xfrm>
          <a:off x="0" y="0"/>
          <a:ext cx="0" cy="0"/>
          <a:chOff x="0" y="0"/>
          <a:chExt cx="0" cy="0"/>
        </a:xfrm>
      </p:grpSpPr>
      <p:sp>
        <p:nvSpPr>
          <p:cNvPr id="3" name="矩形 1"/>
          <p:cNvSpPr/>
          <p:nvPr/>
        </p:nvSpPr>
        <p:spPr>
          <a:xfrm>
            <a:off x="468313" y="931863"/>
            <a:ext cx="8207375" cy="3279775"/>
          </a:xfrm>
          <a:prstGeom prst="rect">
            <a:avLst/>
          </a:prstGeom>
          <a:noFill/>
          <a:ln w="9525">
            <a:noFill/>
          </a:ln>
        </p:spPr>
        <p:txBody>
          <a:bodyPr lIns="91438" tIns="45719" rIns="91438" bIns="45719" anchor="t">
            <a:spAutoFit/>
          </a:bodyPr>
          <a:lstStyle/>
          <a:p>
            <a:pPr>
              <a:lnSpc>
                <a:spcPct val="120000"/>
              </a:lnSpc>
              <a:spcBef>
                <a:spcPts val="1200"/>
              </a:spcBef>
              <a:buFont typeface="Arial" panose="020B0604020202020204" pitchFamily="34" charset="0"/>
            </a:pPr>
            <a:r>
              <a:rPr lang="en-US" altLang="zh-CN" sz="2800" b="1" dirty="0">
                <a:latin typeface="宋体" panose="02010600030101010101" pitchFamily="2" charset="-122"/>
                <a:ea typeface="宋体" panose="02010600030101010101" pitchFamily="2" charset="-122"/>
              </a:rPr>
              <a:t>    2.</a:t>
            </a:r>
            <a:r>
              <a:rPr lang="zh-CN" altLang="en-US" sz="2800" b="1" dirty="0">
                <a:solidFill>
                  <a:srgbClr val="0000FF"/>
                </a:solidFill>
                <a:latin typeface="宋体" panose="02010600030101010101" pitchFamily="2" charset="-122"/>
                <a:ea typeface="宋体" panose="02010600030101010101" pitchFamily="2" charset="-122"/>
              </a:rPr>
              <a:t>围绕题目，搜集资料</a:t>
            </a:r>
            <a:r>
              <a:rPr lang="zh-CN" altLang="en-US" sz="2800" b="1" dirty="0">
                <a:latin typeface="宋体" panose="02010600030101010101" pitchFamily="2" charset="-122"/>
                <a:ea typeface="宋体" panose="02010600030101010101" pitchFamily="2" charset="-122"/>
              </a:rPr>
              <a:t>。确定好讨论或辩论的题目后，成立学习小组搜集资料，把资料进行筛选、分类、整理，作好讨论或辩论的准备。</a:t>
            </a:r>
          </a:p>
          <a:p>
            <a:pPr>
              <a:lnSpc>
                <a:spcPct val="120000"/>
              </a:lnSpc>
              <a:spcBef>
                <a:spcPts val="1200"/>
              </a:spcBef>
              <a:buFont typeface="Arial" panose="020B0604020202020204" pitchFamily="34" charset="0"/>
            </a:pPr>
            <a:r>
              <a:rPr lang="en-US" altLang="zh-CN" sz="2800" b="1" dirty="0">
                <a:latin typeface="宋体" panose="02010600030101010101" pitchFamily="2" charset="-122"/>
                <a:ea typeface="宋体" panose="02010600030101010101" pitchFamily="2" charset="-122"/>
              </a:rPr>
              <a:t>    3.</a:t>
            </a:r>
            <a:r>
              <a:rPr lang="zh-CN" altLang="en-US" sz="2800" b="1" dirty="0">
                <a:solidFill>
                  <a:srgbClr val="0000FF"/>
                </a:solidFill>
                <a:latin typeface="宋体" panose="02010600030101010101" pitchFamily="2" charset="-122"/>
                <a:ea typeface="宋体" panose="02010600030101010101" pitchFamily="2" charset="-122"/>
              </a:rPr>
              <a:t>分组活动，展示观点</a:t>
            </a:r>
            <a:r>
              <a:rPr lang="zh-CN" altLang="en-US" sz="2800" b="1" dirty="0">
                <a:latin typeface="宋体" panose="02010600030101010101" pitchFamily="2" charset="-122"/>
                <a:ea typeface="宋体" panose="02010600030101010101" pitchFamily="2" charset="-122"/>
              </a:rPr>
              <a:t>。在讨论或辩论时可以采用正方、反方的形式，小组代表发言，本组同学可以进行补充。同时注意倾听别人的看法。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57000"/>
          </a:schemeClr>
        </a:solidFill>
        <a:effectLst/>
      </p:bgPr>
    </p:bg>
    <p:spTree>
      <p:nvGrpSpPr>
        <p:cNvPr id="1" name=""/>
        <p:cNvGrpSpPr/>
        <p:nvPr/>
      </p:nvGrpSpPr>
      <p:grpSpPr>
        <a:xfrm>
          <a:off x="0" y="0"/>
          <a:ext cx="0" cy="0"/>
          <a:chOff x="0" y="0"/>
          <a:chExt cx="0" cy="0"/>
        </a:xfrm>
      </p:grpSpPr>
      <p:sp>
        <p:nvSpPr>
          <p:cNvPr id="64513" name="矩形 1"/>
          <p:cNvSpPr/>
          <p:nvPr/>
        </p:nvSpPr>
        <p:spPr>
          <a:xfrm>
            <a:off x="527050" y="411163"/>
            <a:ext cx="2686050" cy="604837"/>
          </a:xfrm>
          <a:prstGeom prst="rect">
            <a:avLst/>
          </a:prstGeom>
          <a:noFill/>
          <a:ln w="9525">
            <a:noFill/>
          </a:ln>
        </p:spPr>
        <p:txBody>
          <a:bodyPr lIns="91438" tIns="45719" rIns="91438" bIns="45719" anchor="t">
            <a:spAutoFit/>
          </a:bodyPr>
          <a:lstStyle/>
          <a:p>
            <a:pPr marL="457200" indent="-457200">
              <a:lnSpc>
                <a:spcPct val="120000"/>
              </a:lnSpc>
              <a:buFont typeface="Wingdings" panose="05000000000000000000" pitchFamily="2" charset="2"/>
              <a:buChar char="u"/>
            </a:pPr>
            <a:r>
              <a:rPr lang="zh-CN" altLang="en-US" sz="3200" b="1" dirty="0">
                <a:solidFill>
                  <a:srgbClr val="FF00FF"/>
                </a:solidFill>
                <a:latin typeface="宋体" panose="02010600030101010101" pitchFamily="2" charset="-122"/>
                <a:ea typeface="宋体" panose="02010600030101010101" pitchFamily="2" charset="-122"/>
              </a:rPr>
              <a:t>活动示例</a:t>
            </a:r>
          </a:p>
        </p:txBody>
      </p:sp>
      <p:sp>
        <p:nvSpPr>
          <p:cNvPr id="18" name="矩形 1"/>
          <p:cNvSpPr/>
          <p:nvPr/>
        </p:nvSpPr>
        <p:spPr>
          <a:xfrm>
            <a:off x="357188" y="1347788"/>
            <a:ext cx="8429625" cy="1948180"/>
          </a:xfrm>
          <a:prstGeom prst="rect">
            <a:avLst/>
          </a:prstGeom>
          <a:noFill/>
          <a:ln w="9525">
            <a:noFill/>
          </a:ln>
        </p:spPr>
        <p:txBody>
          <a:bodyPr lIns="91438" tIns="45719" rIns="91438" bIns="45719" anchor="t">
            <a:spAutoFit/>
          </a:bodyPr>
          <a:lstStyle/>
          <a:p>
            <a:pPr>
              <a:lnSpc>
                <a:spcPct val="120000"/>
              </a:lnSpc>
              <a:spcBef>
                <a:spcPts val="1200"/>
              </a:spcBef>
              <a:buFont typeface="Arial" panose="020B0604020202020204" pitchFamily="34" charset="0"/>
            </a:pPr>
            <a:r>
              <a:rPr lang="zh-CN" altLang="en-US" sz="2800" b="1" dirty="0">
                <a:solidFill>
                  <a:srgbClr val="000000"/>
                </a:solidFill>
                <a:latin typeface="宋体" panose="02010600030101010101" pitchFamily="2" charset="-122"/>
                <a:ea typeface="宋体" panose="02010600030101010101" pitchFamily="2" charset="-122"/>
              </a:rPr>
              <a:t>    </a:t>
            </a:r>
            <a:r>
              <a:rPr lang="zh-CN" altLang="en-US" sz="2800" b="1" dirty="0">
                <a:solidFill>
                  <a:srgbClr val="0000FF"/>
                </a:solidFill>
                <a:latin typeface="宋体" panose="02010600030101010101" pitchFamily="2" charset="-122"/>
                <a:ea typeface="宋体" panose="02010600030101010101" pitchFamily="2" charset="-122"/>
              </a:rPr>
              <a:t>正方：</a:t>
            </a:r>
            <a:r>
              <a:rPr lang="zh-CN" altLang="en-US" sz="2800" b="1" dirty="0">
                <a:latin typeface="宋体" panose="02010600030101010101" pitchFamily="2" charset="-122"/>
                <a:ea typeface="宋体" panose="02010600030101010101" pitchFamily="2" charset="-122"/>
              </a:rPr>
              <a:t>小学生上网聊天、玩游戏好处多。</a:t>
            </a:r>
          </a:p>
          <a:p>
            <a:pPr>
              <a:lnSpc>
                <a:spcPct val="120000"/>
              </a:lnSpc>
              <a:spcBef>
                <a:spcPts val="1200"/>
              </a:spcBef>
              <a:buFont typeface="Arial" panose="020B0604020202020204" pitchFamily="34" charset="0"/>
            </a:pPr>
            <a:r>
              <a:rPr lang="zh-CN" altLang="en-US" sz="2800" b="1" dirty="0">
                <a:solidFill>
                  <a:srgbClr val="000000"/>
                </a:solidFill>
                <a:latin typeface="宋体" panose="02010600030101010101" pitchFamily="2" charset="-122"/>
                <a:ea typeface="宋体" panose="02010600030101010101" pitchFamily="2" charset="-122"/>
              </a:rPr>
              <a:t>    </a:t>
            </a:r>
            <a:r>
              <a:rPr lang="zh-CN" altLang="en-US" sz="2800" b="1" dirty="0">
                <a:solidFill>
                  <a:srgbClr val="FF0000"/>
                </a:solidFill>
                <a:latin typeface="宋体" panose="02010600030101010101" pitchFamily="2" charset="-122"/>
                <a:ea typeface="宋体" panose="02010600030101010101" pitchFamily="2" charset="-122"/>
              </a:rPr>
              <a:t>反方：</a:t>
            </a:r>
            <a:r>
              <a:rPr lang="zh-CN" altLang="en-US" sz="2800" b="1" dirty="0">
                <a:latin typeface="宋体" panose="02010600030101010101" pitchFamily="2" charset="-122"/>
                <a:ea typeface="宋体" panose="02010600030101010101" pitchFamily="2" charset="-122"/>
              </a:rPr>
              <a:t>小学生上网聊天、玩游戏坏处多。</a:t>
            </a:r>
          </a:p>
          <a:p>
            <a:pPr>
              <a:lnSpc>
                <a:spcPct val="120000"/>
              </a:lnSpc>
              <a:spcBef>
                <a:spcPts val="1200"/>
              </a:spcBef>
              <a:buFont typeface="Arial" panose="020B0604020202020204" pitchFamily="34" charset="0"/>
            </a:pPr>
            <a:r>
              <a:rPr lang="zh-CN" altLang="en-US" sz="2800" b="1" dirty="0">
                <a:solidFill>
                  <a:srgbClr val="0000FF"/>
                </a:solidFill>
                <a:latin typeface="宋体" panose="02010600030101010101" pitchFamily="2" charset="-122"/>
                <a:ea typeface="宋体" panose="02010600030101010101" pitchFamily="2" charset="-122"/>
              </a:rPr>
              <a:t>   </a:t>
            </a:r>
            <a:endParaRPr lang="zh-CN" altLang="en-US" sz="2800" b="1" dirty="0">
              <a:latin typeface="楷体" pitchFamily="49" charset="-122"/>
              <a:ea typeface="楷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1000"/>
                                        <p:tgtEl>
                                          <p:spTgt spid="18">
                                            <p:txEl>
                                              <p:pRg st="0" end="0"/>
                                            </p:txEl>
                                          </p:spTgt>
                                        </p:tgtEl>
                                      </p:cBhvr>
                                    </p:animEffect>
                                    <p:anim calcmode="lin" valueType="num">
                                      <p:cBhvr>
                                        <p:cTn id="8"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8">
                                            <p:txEl>
                                              <p:pRg st="1" end="1"/>
                                            </p:txEl>
                                          </p:spTgt>
                                        </p:tgtEl>
                                        <p:attrNameLst>
                                          <p:attrName>style.visibility</p:attrName>
                                        </p:attrNameLst>
                                      </p:cBhvr>
                                      <p:to>
                                        <p:strVal val="visible"/>
                                      </p:to>
                                    </p:set>
                                    <p:animEffect transition="in" filter="fade">
                                      <p:cBhvr>
                                        <p:cTn id="14" dur="1000"/>
                                        <p:tgtEl>
                                          <p:spTgt spid="18">
                                            <p:txEl>
                                              <p:pRg st="1" end="1"/>
                                            </p:txEl>
                                          </p:spTgt>
                                        </p:tgtEl>
                                      </p:cBhvr>
                                    </p:animEffect>
                                    <p:anim calcmode="lin" valueType="num">
                                      <p:cBhvr>
                                        <p:cTn id="15" dur="1000" fill="hold"/>
                                        <p:tgtEl>
                                          <p:spTgt spid="1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8">
                                            <p:txEl>
                                              <p:pRg st="2" end="2"/>
                                            </p:txEl>
                                          </p:spTgt>
                                        </p:tgtEl>
                                        <p:attrNameLst>
                                          <p:attrName>style.visibility</p:attrName>
                                        </p:attrNameLst>
                                      </p:cBhvr>
                                      <p:to>
                                        <p:strVal val="visible"/>
                                      </p:to>
                                    </p:set>
                                    <p:animEffect transition="in" filter="fade">
                                      <p:cBhvr>
                                        <p:cTn id="21" dur="1000"/>
                                        <p:tgtEl>
                                          <p:spTgt spid="18">
                                            <p:txEl>
                                              <p:pRg st="2" end="2"/>
                                            </p:txEl>
                                          </p:spTgt>
                                        </p:tgtEl>
                                      </p:cBhvr>
                                    </p:animEffect>
                                    <p:anim calcmode="lin" valueType="num">
                                      <p:cBhvr>
                                        <p:cTn id="22" dur="10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80000"/>
          </a:schemeClr>
        </a:solidFill>
        <a:effectLst/>
      </p:bgPr>
    </p:bg>
    <p:spTree>
      <p:nvGrpSpPr>
        <p:cNvPr id="1" name=""/>
        <p:cNvGrpSpPr/>
        <p:nvPr/>
      </p:nvGrpSpPr>
      <p:grpSpPr>
        <a:xfrm>
          <a:off x="0" y="0"/>
          <a:ext cx="0" cy="0"/>
          <a:chOff x="0" y="0"/>
          <a:chExt cx="0" cy="0"/>
        </a:xfrm>
      </p:grpSpPr>
      <p:sp>
        <p:nvSpPr>
          <p:cNvPr id="31745" name="矩形 1"/>
          <p:cNvSpPr/>
          <p:nvPr/>
        </p:nvSpPr>
        <p:spPr>
          <a:xfrm>
            <a:off x="1223963" y="319088"/>
            <a:ext cx="6696075" cy="604837"/>
          </a:xfrm>
          <a:prstGeom prst="rect">
            <a:avLst/>
          </a:prstGeom>
          <a:noFill/>
          <a:ln w="9525">
            <a:noFill/>
          </a:ln>
        </p:spPr>
        <p:txBody>
          <a:bodyPr lIns="91438" tIns="45719" rIns="91438" bIns="45719" anchor="t">
            <a:spAutoFit/>
          </a:bodyPr>
          <a:lstStyle/>
          <a:p>
            <a:pPr algn="ctr">
              <a:lnSpc>
                <a:spcPct val="120000"/>
              </a:lnSpc>
              <a:buFont typeface="Arial" panose="020B0604020202020204" pitchFamily="34" charset="0"/>
            </a:pPr>
            <a:r>
              <a:rPr lang="en-US" altLang="zh-CN" sz="3200" b="1" dirty="0">
                <a:latin typeface="宋体" panose="02010600030101010101" pitchFamily="2" charset="-122"/>
                <a:ea typeface="宋体" panose="02010600030101010101" pitchFamily="2" charset="-122"/>
              </a:rPr>
              <a:t>4  </a:t>
            </a:r>
            <a:r>
              <a:rPr lang="zh-CN" altLang="en-US" sz="3200" b="1" dirty="0">
                <a:latin typeface="宋体" panose="02010600030101010101" pitchFamily="2" charset="-122"/>
                <a:ea typeface="宋体" panose="02010600030101010101" pitchFamily="2" charset="-122"/>
              </a:rPr>
              <a:t>网上呼救</a:t>
            </a:r>
          </a:p>
        </p:txBody>
      </p:sp>
      <p:pic>
        <p:nvPicPr>
          <p:cNvPr id="31746" name="Picture 6"/>
          <p:cNvPicPr>
            <a:picLocks noChangeAspect="1"/>
          </p:cNvPicPr>
          <p:nvPr/>
        </p:nvPicPr>
        <p:blipFill>
          <a:blip r:embed="rId2"/>
          <a:stretch>
            <a:fillRect/>
          </a:stretch>
        </p:blipFill>
        <p:spPr>
          <a:xfrm>
            <a:off x="2987675" y="1203325"/>
            <a:ext cx="3617913" cy="3370263"/>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75000"/>
          </a:schemeClr>
        </a:solidFill>
        <a:effectLst/>
      </p:bgPr>
    </p:bg>
    <p:spTree>
      <p:nvGrpSpPr>
        <p:cNvPr id="1" name=""/>
        <p:cNvGrpSpPr/>
        <p:nvPr/>
      </p:nvGrpSpPr>
      <p:grpSpPr>
        <a:xfrm>
          <a:off x="0" y="0"/>
          <a:ext cx="0" cy="0"/>
          <a:chOff x="0" y="0"/>
          <a:chExt cx="0" cy="0"/>
        </a:xfrm>
      </p:grpSpPr>
      <p:sp>
        <p:nvSpPr>
          <p:cNvPr id="32769" name="文本框 32"/>
          <p:cNvSpPr txBox="1"/>
          <p:nvPr/>
        </p:nvSpPr>
        <p:spPr>
          <a:xfrm>
            <a:off x="4475163" y="2925763"/>
            <a:ext cx="504825" cy="169862"/>
          </a:xfrm>
          <a:prstGeom prst="rect">
            <a:avLst/>
          </a:prstGeom>
          <a:noFill/>
          <a:ln w="9525">
            <a:noFill/>
          </a:ln>
        </p:spPr>
        <p:txBody>
          <a:bodyPr wrap="none" anchor="t">
            <a:spAutoFit/>
          </a:bodyPr>
          <a:lstStyle/>
          <a:p>
            <a:pPr eaLnBrk="0" hangingPunct="0">
              <a:buFont typeface="Arial" panose="020B0604020202020204" pitchFamily="34" charset="0"/>
            </a:pPr>
            <a:r>
              <a:rPr lang="zh-CN" altLang="en-US" sz="500" dirty="0">
                <a:solidFill>
                  <a:srgbClr val="FFFFFF"/>
                </a:solidFill>
                <a:latin typeface="Arial" panose="020B0604020202020204" pitchFamily="34" charset="0"/>
                <a:ea typeface="宋体" panose="02010600030101010101" pitchFamily="2" charset="-122"/>
              </a:rPr>
              <a:t>状元成才路</a:t>
            </a:r>
            <a:endParaRPr lang="zh-CN" altLang="zh-CN" sz="500" dirty="0">
              <a:solidFill>
                <a:srgbClr val="FFFFFF"/>
              </a:solidFill>
              <a:latin typeface="Arial" panose="020B0604020202020204" pitchFamily="34" charset="0"/>
              <a:ea typeface="宋体" panose="02010600030101010101" pitchFamily="2" charset="-122"/>
            </a:endParaRPr>
          </a:p>
        </p:txBody>
      </p:sp>
      <p:sp>
        <p:nvSpPr>
          <p:cNvPr id="32770" name="文本框 34"/>
          <p:cNvSpPr txBox="1"/>
          <p:nvPr/>
        </p:nvSpPr>
        <p:spPr>
          <a:xfrm rot="-280097">
            <a:off x="8066088" y="1627188"/>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71" name="文本框 36"/>
          <p:cNvSpPr txBox="1"/>
          <p:nvPr/>
        </p:nvSpPr>
        <p:spPr>
          <a:xfrm rot="-5350866">
            <a:off x="5859463" y="13144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72" name="文本框 37"/>
          <p:cNvSpPr txBox="1"/>
          <p:nvPr/>
        </p:nvSpPr>
        <p:spPr>
          <a:xfrm rot="-4150866">
            <a:off x="5329238" y="17224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73" name="文本框 45"/>
          <p:cNvSpPr txBox="1"/>
          <p:nvPr/>
        </p:nvSpPr>
        <p:spPr>
          <a:xfrm rot="-5350866">
            <a:off x="6421438" y="1338263"/>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74" name="文本框 46"/>
          <p:cNvSpPr txBox="1"/>
          <p:nvPr/>
        </p:nvSpPr>
        <p:spPr>
          <a:xfrm rot="-424911">
            <a:off x="7067550" y="157003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75" name="文本框 47"/>
          <p:cNvSpPr txBox="1"/>
          <p:nvPr/>
        </p:nvSpPr>
        <p:spPr>
          <a:xfrm rot="-4150866">
            <a:off x="7653338" y="24971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76" name="文本框 49"/>
          <p:cNvSpPr txBox="1"/>
          <p:nvPr/>
        </p:nvSpPr>
        <p:spPr>
          <a:xfrm rot="657351">
            <a:off x="8167688" y="11826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77" name="文本框 50"/>
          <p:cNvSpPr txBox="1"/>
          <p:nvPr/>
        </p:nvSpPr>
        <p:spPr>
          <a:xfrm rot="1480325">
            <a:off x="7391400" y="124460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78" name="文本框 51"/>
          <p:cNvSpPr txBox="1"/>
          <p:nvPr/>
        </p:nvSpPr>
        <p:spPr>
          <a:xfrm rot="-5350866">
            <a:off x="8364538" y="27130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79" name="文本框 17"/>
          <p:cNvSpPr txBox="1"/>
          <p:nvPr/>
        </p:nvSpPr>
        <p:spPr>
          <a:xfrm>
            <a:off x="3262313" y="3560763"/>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80" name="文本框 18"/>
          <p:cNvSpPr txBox="1"/>
          <p:nvPr/>
        </p:nvSpPr>
        <p:spPr>
          <a:xfrm rot="4149897">
            <a:off x="4464050" y="3498850"/>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81" name="文本框 36"/>
          <p:cNvSpPr txBox="1"/>
          <p:nvPr/>
        </p:nvSpPr>
        <p:spPr>
          <a:xfrm rot="-1380000">
            <a:off x="3900488" y="13017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82" name="文本框 37"/>
          <p:cNvSpPr txBox="1"/>
          <p:nvPr/>
        </p:nvSpPr>
        <p:spPr>
          <a:xfrm rot="-180000">
            <a:off x="4130675" y="205422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83" name="文本框 45"/>
          <p:cNvSpPr txBox="1"/>
          <p:nvPr/>
        </p:nvSpPr>
        <p:spPr>
          <a:xfrm rot="-1380000">
            <a:off x="4460875" y="132397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84" name="文本框 46"/>
          <p:cNvSpPr txBox="1"/>
          <p:nvPr/>
        </p:nvSpPr>
        <p:spPr>
          <a:xfrm rot="-1380000">
            <a:off x="4830763" y="15382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85" name="文本框 47"/>
          <p:cNvSpPr txBox="1"/>
          <p:nvPr/>
        </p:nvSpPr>
        <p:spPr>
          <a:xfrm rot="-180000">
            <a:off x="5064125" y="223520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86" name="文本框 49"/>
          <p:cNvSpPr txBox="1"/>
          <p:nvPr/>
        </p:nvSpPr>
        <p:spPr>
          <a:xfrm rot="-5350866">
            <a:off x="6310313" y="21097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87" name="文本框 50"/>
          <p:cNvSpPr txBox="1"/>
          <p:nvPr/>
        </p:nvSpPr>
        <p:spPr>
          <a:xfrm rot="-170103">
            <a:off x="5589588" y="25908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88" name="文本框 51"/>
          <p:cNvSpPr txBox="1"/>
          <p:nvPr/>
        </p:nvSpPr>
        <p:spPr>
          <a:xfrm rot="-5350866">
            <a:off x="5843588" y="34321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89" name="文本框 27"/>
          <p:cNvSpPr txBox="1"/>
          <p:nvPr/>
        </p:nvSpPr>
        <p:spPr>
          <a:xfrm rot="1209897">
            <a:off x="1136650" y="38750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90" name="文本框 34"/>
          <p:cNvSpPr txBox="1"/>
          <p:nvPr/>
        </p:nvSpPr>
        <p:spPr>
          <a:xfrm rot="4149897">
            <a:off x="2143125" y="3455988"/>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91" name="文本框 29"/>
          <p:cNvSpPr txBox="1"/>
          <p:nvPr/>
        </p:nvSpPr>
        <p:spPr>
          <a:xfrm rot="-1380000">
            <a:off x="1604963" y="32289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92" name="文本框 30"/>
          <p:cNvSpPr txBox="1"/>
          <p:nvPr/>
        </p:nvSpPr>
        <p:spPr>
          <a:xfrm rot="1029897">
            <a:off x="2486025" y="275431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93" name="文本框 45"/>
          <p:cNvSpPr txBox="1"/>
          <p:nvPr/>
        </p:nvSpPr>
        <p:spPr>
          <a:xfrm rot="-1380000">
            <a:off x="3162300" y="314642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94" name="文本框 46"/>
          <p:cNvSpPr txBox="1"/>
          <p:nvPr/>
        </p:nvSpPr>
        <p:spPr>
          <a:xfrm rot="-170103">
            <a:off x="787400" y="153035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95" name="文本框 47"/>
          <p:cNvSpPr txBox="1"/>
          <p:nvPr/>
        </p:nvSpPr>
        <p:spPr>
          <a:xfrm rot="1029897">
            <a:off x="828675" y="340042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96" name="文本框 34"/>
          <p:cNvSpPr txBox="1"/>
          <p:nvPr/>
        </p:nvSpPr>
        <p:spPr>
          <a:xfrm rot="-170103">
            <a:off x="3009900" y="38369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97" name="文本框 35"/>
          <p:cNvSpPr txBox="1"/>
          <p:nvPr/>
        </p:nvSpPr>
        <p:spPr>
          <a:xfrm rot="-170103">
            <a:off x="4157663" y="31702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98" name="文本框 36"/>
          <p:cNvSpPr txBox="1"/>
          <p:nvPr/>
        </p:nvSpPr>
        <p:spPr>
          <a:xfrm rot="-170103">
            <a:off x="4324350" y="392906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799" name="文本框 37"/>
          <p:cNvSpPr txBox="1"/>
          <p:nvPr/>
        </p:nvSpPr>
        <p:spPr>
          <a:xfrm rot="-5070842">
            <a:off x="320675" y="203993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00" name="文本框 38"/>
          <p:cNvSpPr txBox="1"/>
          <p:nvPr/>
        </p:nvSpPr>
        <p:spPr>
          <a:xfrm rot="4149897">
            <a:off x="1339850" y="2159000"/>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01" name="文本框 39"/>
          <p:cNvSpPr txBox="1"/>
          <p:nvPr/>
        </p:nvSpPr>
        <p:spPr>
          <a:xfrm rot="-170103">
            <a:off x="322263" y="13366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02" name="文本框 40"/>
          <p:cNvSpPr txBox="1"/>
          <p:nvPr/>
        </p:nvSpPr>
        <p:spPr>
          <a:xfrm rot="1029897">
            <a:off x="1338263" y="16843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03" name="文本框 41"/>
          <p:cNvSpPr txBox="1"/>
          <p:nvPr/>
        </p:nvSpPr>
        <p:spPr>
          <a:xfrm rot="-1380000">
            <a:off x="2117725" y="114617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04" name="文本框 42"/>
          <p:cNvSpPr txBox="1"/>
          <p:nvPr/>
        </p:nvSpPr>
        <p:spPr>
          <a:xfrm rot="-1380000">
            <a:off x="2687638" y="13160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05" name="文本框 43"/>
          <p:cNvSpPr txBox="1"/>
          <p:nvPr/>
        </p:nvSpPr>
        <p:spPr>
          <a:xfrm rot="-180000">
            <a:off x="2416175" y="187960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06" name="文本框 49"/>
          <p:cNvSpPr txBox="1"/>
          <p:nvPr/>
        </p:nvSpPr>
        <p:spPr>
          <a:xfrm rot="-1380000">
            <a:off x="3276600" y="15382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07" name="文本框 50"/>
          <p:cNvSpPr txBox="1"/>
          <p:nvPr/>
        </p:nvSpPr>
        <p:spPr>
          <a:xfrm rot="-1380000">
            <a:off x="2849563" y="21193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08" name="文本框 51"/>
          <p:cNvSpPr txBox="1"/>
          <p:nvPr/>
        </p:nvSpPr>
        <p:spPr>
          <a:xfrm rot="-1380000">
            <a:off x="3484563" y="22558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09" name="文本框 32"/>
          <p:cNvSpPr txBox="1"/>
          <p:nvPr/>
        </p:nvSpPr>
        <p:spPr>
          <a:xfrm rot="1209897">
            <a:off x="5114925" y="353853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10" name="文本框 34"/>
          <p:cNvSpPr txBox="1"/>
          <p:nvPr/>
        </p:nvSpPr>
        <p:spPr>
          <a:xfrm rot="-1030866">
            <a:off x="6313488" y="3894138"/>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11" name="文本框 36"/>
          <p:cNvSpPr txBox="1"/>
          <p:nvPr/>
        </p:nvSpPr>
        <p:spPr>
          <a:xfrm rot="368503">
            <a:off x="5773738" y="28590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12" name="文本框 37"/>
          <p:cNvSpPr txBox="1"/>
          <p:nvPr/>
        </p:nvSpPr>
        <p:spPr>
          <a:xfrm rot="829244">
            <a:off x="5284788" y="39735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13" name="文本框 45"/>
          <p:cNvSpPr txBox="1"/>
          <p:nvPr/>
        </p:nvSpPr>
        <p:spPr>
          <a:xfrm rot="-4502722">
            <a:off x="6777038" y="249872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14" name="文本框 46"/>
          <p:cNvSpPr txBox="1"/>
          <p:nvPr/>
        </p:nvSpPr>
        <p:spPr>
          <a:xfrm rot="2702238">
            <a:off x="7567613" y="30622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15" name="文本框 47"/>
          <p:cNvSpPr txBox="1"/>
          <p:nvPr/>
        </p:nvSpPr>
        <p:spPr>
          <a:xfrm rot="-3456638">
            <a:off x="6742113" y="34020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16" name="文本框 54"/>
          <p:cNvSpPr txBox="1"/>
          <p:nvPr/>
        </p:nvSpPr>
        <p:spPr>
          <a:xfrm rot="-3180423">
            <a:off x="8107363" y="32654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17" name="文本框 55"/>
          <p:cNvSpPr txBox="1"/>
          <p:nvPr/>
        </p:nvSpPr>
        <p:spPr>
          <a:xfrm rot="-3640556">
            <a:off x="7237413" y="35893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18" name="文本框 56"/>
          <p:cNvSpPr txBox="1"/>
          <p:nvPr/>
        </p:nvSpPr>
        <p:spPr>
          <a:xfrm rot="1549510">
            <a:off x="8029575" y="24018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19" name="文本框 32"/>
          <p:cNvSpPr txBox="1"/>
          <p:nvPr/>
        </p:nvSpPr>
        <p:spPr>
          <a:xfrm rot="4190103">
            <a:off x="4287838" y="2506663"/>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20" name="文本框 34"/>
          <p:cNvSpPr txBox="1"/>
          <p:nvPr/>
        </p:nvSpPr>
        <p:spPr>
          <a:xfrm rot="8340000">
            <a:off x="4922838" y="3138488"/>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21" name="文本框 36"/>
          <p:cNvSpPr txBox="1"/>
          <p:nvPr/>
        </p:nvSpPr>
        <p:spPr>
          <a:xfrm rot="-1160763">
            <a:off x="5773738" y="17510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22" name="文本框 37"/>
          <p:cNvSpPr txBox="1"/>
          <p:nvPr/>
        </p:nvSpPr>
        <p:spPr>
          <a:xfrm rot="39237">
            <a:off x="5649913" y="22733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23" name="文本框 45"/>
          <p:cNvSpPr txBox="1"/>
          <p:nvPr/>
        </p:nvSpPr>
        <p:spPr>
          <a:xfrm rot="-1160763">
            <a:off x="6334125" y="177323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24" name="文本框 46"/>
          <p:cNvSpPr txBox="1"/>
          <p:nvPr/>
        </p:nvSpPr>
        <p:spPr>
          <a:xfrm rot="-1160763">
            <a:off x="6704013" y="19875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25" name="文本框 47"/>
          <p:cNvSpPr txBox="1"/>
          <p:nvPr/>
        </p:nvSpPr>
        <p:spPr>
          <a:xfrm rot="39237">
            <a:off x="7185025" y="245745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26" name="文本框 49"/>
          <p:cNvSpPr txBox="1"/>
          <p:nvPr/>
        </p:nvSpPr>
        <p:spPr>
          <a:xfrm rot="-1160763">
            <a:off x="8021638" y="206692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27" name="文本框 50"/>
          <p:cNvSpPr txBox="1"/>
          <p:nvPr/>
        </p:nvSpPr>
        <p:spPr>
          <a:xfrm rot="-1160763">
            <a:off x="7488238" y="19335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28" name="文本框 51"/>
          <p:cNvSpPr txBox="1"/>
          <p:nvPr/>
        </p:nvSpPr>
        <p:spPr>
          <a:xfrm rot="-1160763">
            <a:off x="7964488" y="27940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29" name="文本框 32"/>
          <p:cNvSpPr txBox="1"/>
          <p:nvPr/>
        </p:nvSpPr>
        <p:spPr>
          <a:xfrm rot="4190103">
            <a:off x="2763838" y="33385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30" name="文本框 34"/>
          <p:cNvSpPr txBox="1"/>
          <p:nvPr/>
        </p:nvSpPr>
        <p:spPr>
          <a:xfrm rot="8340000">
            <a:off x="3924300" y="2816225"/>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31" name="文本框 36"/>
          <p:cNvSpPr txBox="1"/>
          <p:nvPr/>
        </p:nvSpPr>
        <p:spPr>
          <a:xfrm rot="2810103">
            <a:off x="3811588" y="17335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32" name="文本框 37"/>
          <p:cNvSpPr txBox="1"/>
          <p:nvPr/>
        </p:nvSpPr>
        <p:spPr>
          <a:xfrm rot="4010103">
            <a:off x="3811588" y="22764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33" name="文本框 45"/>
          <p:cNvSpPr txBox="1"/>
          <p:nvPr/>
        </p:nvSpPr>
        <p:spPr>
          <a:xfrm rot="2810103">
            <a:off x="4373563" y="1757363"/>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34" name="文本框 46"/>
          <p:cNvSpPr txBox="1"/>
          <p:nvPr/>
        </p:nvSpPr>
        <p:spPr>
          <a:xfrm rot="2810103">
            <a:off x="4741863" y="19700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35" name="文本框 47"/>
          <p:cNvSpPr txBox="1"/>
          <p:nvPr/>
        </p:nvSpPr>
        <p:spPr>
          <a:xfrm rot="4010103">
            <a:off x="4741863" y="25130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36" name="文本框 49"/>
          <p:cNvSpPr txBox="1"/>
          <p:nvPr/>
        </p:nvSpPr>
        <p:spPr>
          <a:xfrm rot="-1160763">
            <a:off x="6224588" y="254476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37" name="文本框 50"/>
          <p:cNvSpPr txBox="1"/>
          <p:nvPr/>
        </p:nvSpPr>
        <p:spPr>
          <a:xfrm rot="4020000">
            <a:off x="5218113" y="26304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38" name="文本框 51"/>
          <p:cNvSpPr txBox="1"/>
          <p:nvPr/>
        </p:nvSpPr>
        <p:spPr>
          <a:xfrm rot="-1160763">
            <a:off x="5599113" y="32194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39" name="文本框 32"/>
          <p:cNvSpPr txBox="1"/>
          <p:nvPr/>
        </p:nvSpPr>
        <p:spPr>
          <a:xfrm rot="5400000">
            <a:off x="1139825" y="32273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40" name="文本框 34"/>
          <p:cNvSpPr txBox="1"/>
          <p:nvPr/>
        </p:nvSpPr>
        <p:spPr>
          <a:xfrm rot="8340000">
            <a:off x="1881188" y="3552825"/>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41" name="文本框 36"/>
          <p:cNvSpPr txBox="1"/>
          <p:nvPr/>
        </p:nvSpPr>
        <p:spPr>
          <a:xfrm rot="2810103">
            <a:off x="1862138" y="27320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42" name="文本框 37"/>
          <p:cNvSpPr txBox="1"/>
          <p:nvPr/>
        </p:nvSpPr>
        <p:spPr>
          <a:xfrm rot="5220000">
            <a:off x="2297113" y="3014663"/>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43" name="文本框 45"/>
          <p:cNvSpPr txBox="1"/>
          <p:nvPr/>
        </p:nvSpPr>
        <p:spPr>
          <a:xfrm rot="2810103">
            <a:off x="2808288" y="27447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44" name="文本框 46"/>
          <p:cNvSpPr txBox="1"/>
          <p:nvPr/>
        </p:nvSpPr>
        <p:spPr>
          <a:xfrm rot="4020000">
            <a:off x="700088" y="196373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45" name="文本框 47"/>
          <p:cNvSpPr txBox="1"/>
          <p:nvPr/>
        </p:nvSpPr>
        <p:spPr>
          <a:xfrm rot="5220000">
            <a:off x="700088" y="28956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46" name="文本框 49"/>
          <p:cNvSpPr txBox="1"/>
          <p:nvPr/>
        </p:nvSpPr>
        <p:spPr>
          <a:xfrm rot="4020000">
            <a:off x="2462213" y="373856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47" name="文本框 50"/>
          <p:cNvSpPr txBox="1"/>
          <p:nvPr/>
        </p:nvSpPr>
        <p:spPr>
          <a:xfrm rot="4020000">
            <a:off x="3700463" y="33655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48" name="文本框 51"/>
          <p:cNvSpPr txBox="1"/>
          <p:nvPr/>
        </p:nvSpPr>
        <p:spPr>
          <a:xfrm rot="4020000">
            <a:off x="4070350" y="357981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49" name="文本框 32"/>
          <p:cNvSpPr txBox="1"/>
          <p:nvPr/>
        </p:nvSpPr>
        <p:spPr>
          <a:xfrm rot="-880739">
            <a:off x="514350" y="2514600"/>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50" name="文本框 34"/>
          <p:cNvSpPr txBox="1"/>
          <p:nvPr/>
        </p:nvSpPr>
        <p:spPr>
          <a:xfrm rot="8340000">
            <a:off x="1254125" y="2592388"/>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51" name="文本框 36"/>
          <p:cNvSpPr txBox="1"/>
          <p:nvPr/>
        </p:nvSpPr>
        <p:spPr>
          <a:xfrm rot="4020000">
            <a:off x="1668463" y="15097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52" name="文本框 37"/>
          <p:cNvSpPr txBox="1"/>
          <p:nvPr/>
        </p:nvSpPr>
        <p:spPr>
          <a:xfrm rot="5220000">
            <a:off x="1668463" y="205263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53" name="文本框 45"/>
          <p:cNvSpPr txBox="1"/>
          <p:nvPr/>
        </p:nvSpPr>
        <p:spPr>
          <a:xfrm rot="2810103">
            <a:off x="2228850" y="153193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54" name="文本框 46"/>
          <p:cNvSpPr txBox="1"/>
          <p:nvPr/>
        </p:nvSpPr>
        <p:spPr>
          <a:xfrm rot="2810103">
            <a:off x="2598738" y="174625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55" name="文本框 47"/>
          <p:cNvSpPr txBox="1"/>
          <p:nvPr/>
        </p:nvSpPr>
        <p:spPr>
          <a:xfrm rot="4010103">
            <a:off x="2328863" y="2312988"/>
            <a:ext cx="504825"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56" name="文本框 49"/>
          <p:cNvSpPr txBox="1"/>
          <p:nvPr/>
        </p:nvSpPr>
        <p:spPr>
          <a:xfrm rot="2810103">
            <a:off x="3186113" y="19700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57" name="文本框 50"/>
          <p:cNvSpPr txBox="1"/>
          <p:nvPr/>
        </p:nvSpPr>
        <p:spPr>
          <a:xfrm rot="2810103">
            <a:off x="3073400" y="240506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58" name="文本框 51"/>
          <p:cNvSpPr txBox="1"/>
          <p:nvPr/>
        </p:nvSpPr>
        <p:spPr>
          <a:xfrm rot="2810103">
            <a:off x="3443288" y="26193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59" name="文本框 32"/>
          <p:cNvSpPr txBox="1"/>
          <p:nvPr/>
        </p:nvSpPr>
        <p:spPr>
          <a:xfrm rot="5400000">
            <a:off x="4749800" y="368141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60" name="文本框 34"/>
          <p:cNvSpPr txBox="1"/>
          <p:nvPr/>
        </p:nvSpPr>
        <p:spPr>
          <a:xfrm rot="3159237">
            <a:off x="5819775" y="4006850"/>
            <a:ext cx="501650"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61" name="文本框 36"/>
          <p:cNvSpPr txBox="1"/>
          <p:nvPr/>
        </p:nvSpPr>
        <p:spPr>
          <a:xfrm rot="-1160763">
            <a:off x="6237288" y="292576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62" name="文本框 37"/>
          <p:cNvSpPr txBox="1"/>
          <p:nvPr/>
        </p:nvSpPr>
        <p:spPr>
          <a:xfrm rot="39237">
            <a:off x="6237288" y="3468688"/>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63" name="文本框 45"/>
          <p:cNvSpPr txBox="1"/>
          <p:nvPr/>
        </p:nvSpPr>
        <p:spPr>
          <a:xfrm rot="-1160763">
            <a:off x="6797675" y="2947988"/>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64" name="文本框 46"/>
          <p:cNvSpPr txBox="1"/>
          <p:nvPr/>
        </p:nvSpPr>
        <p:spPr>
          <a:xfrm rot="-1160763">
            <a:off x="7167563" y="3162300"/>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65" name="文本框 47"/>
          <p:cNvSpPr txBox="1"/>
          <p:nvPr/>
        </p:nvSpPr>
        <p:spPr>
          <a:xfrm rot="39237">
            <a:off x="6854825" y="3730625"/>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66" name="文本框 49"/>
          <p:cNvSpPr txBox="1"/>
          <p:nvPr/>
        </p:nvSpPr>
        <p:spPr>
          <a:xfrm rot="-1160763">
            <a:off x="7688263" y="3452813"/>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67" name="文本框 50"/>
          <p:cNvSpPr txBox="1"/>
          <p:nvPr/>
        </p:nvSpPr>
        <p:spPr>
          <a:xfrm rot="-1160763">
            <a:off x="7642225" y="3821113"/>
            <a:ext cx="506413"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68" name="文本框 51"/>
          <p:cNvSpPr txBox="1"/>
          <p:nvPr/>
        </p:nvSpPr>
        <p:spPr>
          <a:xfrm rot="-1160763">
            <a:off x="6780213" y="1146175"/>
            <a:ext cx="506412" cy="168275"/>
          </a:xfrm>
          <a:prstGeom prst="rect">
            <a:avLst/>
          </a:prstGeom>
          <a:noFill/>
          <a:ln w="9525">
            <a:noFill/>
          </a:ln>
        </p:spPr>
        <p:txBody>
          <a:bodyPr wrap="none" anchor="t">
            <a:spAutoFit/>
          </a:bodyPr>
          <a:lstStyle/>
          <a:p>
            <a:pPr eaLnBrk="0" hangingPunct="0">
              <a:buFont typeface="Arial" panose="020B0604020202020204" pitchFamily="34" charset="0"/>
            </a:pPr>
            <a:r>
              <a:rPr lang="zh-CN" altLang="zh-CN" sz="500" dirty="0">
                <a:solidFill>
                  <a:srgbClr val="FFFFFF"/>
                </a:solidFill>
                <a:latin typeface="Arial" panose="020B0604020202020204" pitchFamily="34" charset="0"/>
                <a:ea typeface="宋体" panose="02010600030101010101" pitchFamily="2" charset="-122"/>
              </a:rPr>
              <a:t>状元成才路</a:t>
            </a:r>
          </a:p>
        </p:txBody>
      </p:sp>
      <p:sp>
        <p:nvSpPr>
          <p:cNvPr id="32869" name="矩形 1"/>
          <p:cNvSpPr/>
          <p:nvPr/>
        </p:nvSpPr>
        <p:spPr>
          <a:xfrm>
            <a:off x="395288" y="411163"/>
            <a:ext cx="2687637" cy="604837"/>
          </a:xfrm>
          <a:prstGeom prst="rect">
            <a:avLst/>
          </a:prstGeom>
          <a:noFill/>
          <a:ln w="9525">
            <a:noFill/>
          </a:ln>
        </p:spPr>
        <p:txBody>
          <a:bodyPr lIns="91438" tIns="45719" rIns="91438" bIns="45719" anchor="t">
            <a:spAutoFit/>
          </a:bodyPr>
          <a:lstStyle/>
          <a:p>
            <a:pPr marL="457200" indent="-457200">
              <a:lnSpc>
                <a:spcPct val="120000"/>
              </a:lnSpc>
              <a:buFont typeface="Wingdings" panose="05000000000000000000" pitchFamily="2" charset="2"/>
              <a:buChar char="u"/>
            </a:pPr>
            <a:r>
              <a:rPr lang="zh-CN" altLang="en-US" sz="3200" b="1" dirty="0">
                <a:solidFill>
                  <a:srgbClr val="FF00FF"/>
                </a:solidFill>
                <a:latin typeface="宋体" panose="02010600030101010101" pitchFamily="2" charset="-122"/>
                <a:ea typeface="宋体" panose="02010600030101010101" pitchFamily="2" charset="-122"/>
              </a:rPr>
              <a:t>解词释义</a:t>
            </a:r>
          </a:p>
        </p:txBody>
      </p:sp>
      <p:sp>
        <p:nvSpPr>
          <p:cNvPr id="3" name="TextBox 2"/>
          <p:cNvSpPr txBox="1"/>
          <p:nvPr/>
        </p:nvSpPr>
        <p:spPr>
          <a:xfrm>
            <a:off x="6999605" y="1314450"/>
            <a:ext cx="1266825" cy="521970"/>
          </a:xfrm>
          <a:prstGeom prst="rect">
            <a:avLst/>
          </a:prstGeom>
          <a:noFill/>
          <a:ln w="9525">
            <a:noFill/>
          </a:ln>
        </p:spPr>
        <p:txBody>
          <a:bodyPr wrap="square" anchor="t">
            <a:spAutoFit/>
          </a:bodyPr>
          <a:lstStyle/>
          <a:p>
            <a:pPr>
              <a:buFont typeface="Arial" panose="020B0604020202020204" pitchFamily="34" charset="0"/>
            </a:pPr>
            <a:r>
              <a:rPr lang="zh-CN" altLang="en-US" sz="2800" b="1" dirty="0">
                <a:solidFill>
                  <a:srgbClr val="FF0000"/>
                </a:solidFill>
                <a:latin typeface="黑体" panose="02010600030101010101" pitchFamily="49" charset="-122"/>
                <a:ea typeface="黑体" panose="02010600030101010101" pitchFamily="49" charset="-122"/>
              </a:rPr>
              <a:t>恶作剧</a:t>
            </a:r>
          </a:p>
        </p:txBody>
      </p:sp>
      <p:sp>
        <p:nvSpPr>
          <p:cNvPr id="4" name="TextBox 3"/>
          <p:cNvSpPr txBox="1"/>
          <p:nvPr/>
        </p:nvSpPr>
        <p:spPr>
          <a:xfrm>
            <a:off x="6999288" y="2003425"/>
            <a:ext cx="906462" cy="523875"/>
          </a:xfrm>
          <a:prstGeom prst="rect">
            <a:avLst/>
          </a:prstGeom>
          <a:noFill/>
          <a:ln w="9525">
            <a:noFill/>
          </a:ln>
        </p:spPr>
        <p:txBody>
          <a:bodyPr wrap="none" anchor="t">
            <a:spAutoFit/>
          </a:bodyPr>
          <a:lstStyle/>
          <a:p>
            <a:pPr>
              <a:buFont typeface="Arial" panose="020B0604020202020204" pitchFamily="34" charset="0"/>
            </a:pPr>
            <a:r>
              <a:rPr lang="zh-CN" altLang="en-US" sz="2800" b="1" dirty="0">
                <a:solidFill>
                  <a:srgbClr val="FF0000"/>
                </a:solidFill>
                <a:latin typeface="黑体" panose="02010600030101010101" pitchFamily="49" charset="-122"/>
                <a:ea typeface="黑体" panose="02010600030101010101" pitchFamily="49" charset="-122"/>
              </a:rPr>
              <a:t>凝视</a:t>
            </a:r>
          </a:p>
        </p:txBody>
      </p:sp>
      <p:sp>
        <p:nvSpPr>
          <p:cNvPr id="5" name="TextBox 4"/>
          <p:cNvSpPr txBox="1"/>
          <p:nvPr/>
        </p:nvSpPr>
        <p:spPr>
          <a:xfrm>
            <a:off x="6999288" y="2722563"/>
            <a:ext cx="906462" cy="523875"/>
          </a:xfrm>
          <a:prstGeom prst="rect">
            <a:avLst/>
          </a:prstGeom>
          <a:noFill/>
          <a:ln w="9525">
            <a:noFill/>
          </a:ln>
        </p:spPr>
        <p:txBody>
          <a:bodyPr wrap="none" anchor="t">
            <a:spAutoFit/>
          </a:bodyPr>
          <a:lstStyle/>
          <a:p>
            <a:pPr>
              <a:buFont typeface="Arial" panose="020B0604020202020204" pitchFamily="34" charset="0"/>
            </a:pPr>
            <a:r>
              <a:rPr lang="zh-CN" altLang="en-US" sz="2800" b="1" dirty="0">
                <a:solidFill>
                  <a:srgbClr val="FF0000"/>
                </a:solidFill>
                <a:latin typeface="黑体" panose="02010600030101010101" pitchFamily="49" charset="-122"/>
                <a:ea typeface="黑体" panose="02010600030101010101" pitchFamily="49" charset="-122"/>
              </a:rPr>
              <a:t>灼痛</a:t>
            </a:r>
          </a:p>
        </p:txBody>
      </p:sp>
      <p:sp>
        <p:nvSpPr>
          <p:cNvPr id="6" name="TextBox 5"/>
          <p:cNvSpPr txBox="1"/>
          <p:nvPr/>
        </p:nvSpPr>
        <p:spPr>
          <a:xfrm>
            <a:off x="6999288" y="3363913"/>
            <a:ext cx="1627187" cy="523875"/>
          </a:xfrm>
          <a:prstGeom prst="rect">
            <a:avLst/>
          </a:prstGeom>
          <a:noFill/>
          <a:ln w="9525">
            <a:noFill/>
          </a:ln>
        </p:spPr>
        <p:txBody>
          <a:bodyPr wrap="none" anchor="t">
            <a:spAutoFit/>
          </a:bodyPr>
          <a:lstStyle/>
          <a:p>
            <a:pPr>
              <a:buFont typeface="Arial" panose="020B0604020202020204" pitchFamily="34" charset="0"/>
            </a:pPr>
            <a:r>
              <a:rPr lang="zh-CN" altLang="en-US" sz="2800" b="1" dirty="0">
                <a:solidFill>
                  <a:srgbClr val="FF0000"/>
                </a:solidFill>
                <a:latin typeface="黑体" panose="02010600030101010101" pitchFamily="49" charset="-122"/>
                <a:ea typeface="黑体" panose="02010600030101010101" pitchFamily="49" charset="-122"/>
              </a:rPr>
              <a:t>心急如焚</a:t>
            </a:r>
          </a:p>
        </p:txBody>
      </p:sp>
      <p:sp>
        <p:nvSpPr>
          <p:cNvPr id="7" name="TextBox 6"/>
          <p:cNvSpPr txBox="1"/>
          <p:nvPr/>
        </p:nvSpPr>
        <p:spPr>
          <a:xfrm>
            <a:off x="533400" y="1220788"/>
            <a:ext cx="6686550" cy="2794000"/>
          </a:xfrm>
          <a:prstGeom prst="rect">
            <a:avLst/>
          </a:prstGeom>
          <a:noFill/>
          <a:ln w="9525">
            <a:noFill/>
          </a:ln>
        </p:spPr>
        <p:txBody>
          <a:bodyPr anchor="t">
            <a:spAutoFit/>
          </a:bodyPr>
          <a:lstStyle/>
          <a:p>
            <a:pPr>
              <a:lnSpc>
                <a:spcPct val="130000"/>
              </a:lnSpc>
              <a:spcBef>
                <a:spcPts val="1200"/>
              </a:spcBef>
              <a:buFont typeface="Arial" panose="020B0604020202020204" pitchFamily="34" charset="0"/>
            </a:pPr>
            <a:r>
              <a:rPr lang="en-US" altLang="zh-CN" sz="2800" b="1" dirty="0">
                <a:latin typeface="楷体" pitchFamily="49" charset="-122"/>
                <a:ea typeface="楷体" pitchFamily="49" charset="-122"/>
              </a:rPr>
              <a:t>1.</a:t>
            </a:r>
            <a:r>
              <a:rPr lang="zh-CN" altLang="en-US" sz="2800" b="1" dirty="0">
                <a:latin typeface="楷体" pitchFamily="49" charset="-122"/>
                <a:ea typeface="楷体" pitchFamily="49" charset="-122"/>
              </a:rPr>
              <a:t>捉弄耍笑、使人难堪的行为。</a:t>
            </a:r>
          </a:p>
          <a:p>
            <a:pPr>
              <a:lnSpc>
                <a:spcPct val="130000"/>
              </a:lnSpc>
              <a:spcBef>
                <a:spcPts val="1200"/>
              </a:spcBef>
              <a:buFont typeface="Arial" panose="020B0604020202020204" pitchFamily="34" charset="0"/>
            </a:pPr>
            <a:r>
              <a:rPr lang="en-US" altLang="zh-CN" sz="2800" b="1" dirty="0">
                <a:latin typeface="楷体" pitchFamily="49" charset="-122"/>
                <a:ea typeface="楷体" pitchFamily="49" charset="-122"/>
              </a:rPr>
              <a:t>2.</a:t>
            </a:r>
            <a:r>
              <a:rPr lang="zh-CN" altLang="en-US" sz="2800" b="1" dirty="0">
                <a:latin typeface="楷体" pitchFamily="49" charset="-122"/>
                <a:ea typeface="楷体" pitchFamily="49" charset="-122"/>
              </a:rPr>
              <a:t>聚精会神地看。</a:t>
            </a:r>
            <a:endParaRPr lang="en-US" altLang="zh-CN" sz="2800" b="1" dirty="0">
              <a:latin typeface="楷体" pitchFamily="49" charset="-122"/>
              <a:ea typeface="楷体" pitchFamily="49" charset="-122"/>
            </a:endParaRPr>
          </a:p>
          <a:p>
            <a:pPr>
              <a:lnSpc>
                <a:spcPct val="130000"/>
              </a:lnSpc>
              <a:spcBef>
                <a:spcPts val="1200"/>
              </a:spcBef>
              <a:buFont typeface="Arial" panose="020B0604020202020204" pitchFamily="34" charset="0"/>
            </a:pPr>
            <a:r>
              <a:rPr lang="en-US" altLang="zh-CN" sz="2800" b="1" dirty="0">
                <a:latin typeface="楷体" pitchFamily="49" charset="-122"/>
                <a:ea typeface="楷体" pitchFamily="49" charset="-122"/>
              </a:rPr>
              <a:t>3.</a:t>
            </a:r>
            <a:r>
              <a:rPr lang="zh-CN" altLang="en-US" sz="2800" b="1" dirty="0">
                <a:latin typeface="楷体" pitchFamily="49" charset="-122"/>
                <a:ea typeface="楷体" pitchFamily="49" charset="-122"/>
              </a:rPr>
              <a:t>像火烧一样疼痛。</a:t>
            </a:r>
            <a:endParaRPr lang="en-US" altLang="zh-CN" sz="2800" b="1" dirty="0">
              <a:latin typeface="楷体" pitchFamily="49" charset="-122"/>
              <a:ea typeface="楷体" pitchFamily="49" charset="-122"/>
            </a:endParaRPr>
          </a:p>
          <a:p>
            <a:pPr>
              <a:lnSpc>
                <a:spcPct val="130000"/>
              </a:lnSpc>
              <a:spcBef>
                <a:spcPts val="1200"/>
              </a:spcBef>
              <a:buFont typeface="Arial" panose="020B0604020202020204" pitchFamily="34" charset="0"/>
            </a:pPr>
            <a:r>
              <a:rPr lang="en-US" altLang="zh-CN" sz="2800" b="1" dirty="0">
                <a:latin typeface="楷体" pitchFamily="49" charset="-122"/>
                <a:ea typeface="楷体" pitchFamily="49" charset="-122"/>
              </a:rPr>
              <a:t>4.</a:t>
            </a:r>
            <a:r>
              <a:rPr lang="zh-CN" altLang="en-US" sz="2800" b="1" dirty="0">
                <a:latin typeface="楷体" pitchFamily="49" charset="-122"/>
                <a:ea typeface="楷体" pitchFamily="49" charset="-122"/>
              </a:rPr>
              <a:t>心里急得像火烧一样，形容非常着急。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80000"/>
          </a:schemeClr>
        </a:solidFill>
        <a:effectLst/>
      </p:bgPr>
    </p:bg>
    <p:spTree>
      <p:nvGrpSpPr>
        <p:cNvPr id="1" name=""/>
        <p:cNvGrpSpPr/>
        <p:nvPr/>
      </p:nvGrpSpPr>
      <p:grpSpPr>
        <a:xfrm>
          <a:off x="0" y="0"/>
          <a:ext cx="0" cy="0"/>
          <a:chOff x="0" y="0"/>
          <a:chExt cx="0" cy="0"/>
        </a:xfrm>
      </p:grpSpPr>
      <p:sp>
        <p:nvSpPr>
          <p:cNvPr id="33793" name="矩形 1"/>
          <p:cNvSpPr/>
          <p:nvPr/>
        </p:nvSpPr>
        <p:spPr>
          <a:xfrm>
            <a:off x="395288" y="404813"/>
            <a:ext cx="2687637" cy="604837"/>
          </a:xfrm>
          <a:prstGeom prst="rect">
            <a:avLst/>
          </a:prstGeom>
          <a:noFill/>
          <a:ln w="9525">
            <a:noFill/>
          </a:ln>
        </p:spPr>
        <p:txBody>
          <a:bodyPr lIns="91438" tIns="45719" rIns="91438" bIns="45719" anchor="t">
            <a:spAutoFit/>
          </a:bodyPr>
          <a:lstStyle/>
          <a:p>
            <a:pPr marL="457200" indent="-457200">
              <a:lnSpc>
                <a:spcPct val="120000"/>
              </a:lnSpc>
              <a:buFont typeface="Wingdings" panose="05000000000000000000" pitchFamily="2" charset="2"/>
              <a:buChar char="u"/>
            </a:pPr>
            <a:r>
              <a:rPr lang="zh-CN" altLang="en-US" sz="3200" b="1" dirty="0">
                <a:solidFill>
                  <a:srgbClr val="FF00FF"/>
                </a:solidFill>
                <a:latin typeface="宋体" panose="02010600030101010101" pitchFamily="2" charset="-122"/>
                <a:ea typeface="宋体" panose="02010600030101010101" pitchFamily="2" charset="-122"/>
              </a:rPr>
              <a:t>课文解读</a:t>
            </a:r>
          </a:p>
        </p:txBody>
      </p:sp>
      <p:sp>
        <p:nvSpPr>
          <p:cNvPr id="33794" name="TextBox 3"/>
          <p:cNvSpPr txBox="1"/>
          <p:nvPr/>
        </p:nvSpPr>
        <p:spPr>
          <a:xfrm>
            <a:off x="366713" y="1587500"/>
            <a:ext cx="8609012" cy="1922463"/>
          </a:xfrm>
          <a:prstGeom prst="rect">
            <a:avLst/>
          </a:prstGeom>
          <a:noFill/>
          <a:ln w="9525">
            <a:noFill/>
          </a:ln>
        </p:spPr>
        <p:txBody>
          <a:bodyPr anchor="t">
            <a:spAutoFit/>
          </a:bodyPr>
          <a:lstStyle/>
          <a:p>
            <a:pPr>
              <a:lnSpc>
                <a:spcPct val="130000"/>
              </a:lnSpc>
            </a:pPr>
            <a:r>
              <a:rPr lang="zh-CN" altLang="en-US" sz="3200" b="1" dirty="0">
                <a:latin typeface="宋体" panose="02010600030101010101" pitchFamily="2" charset="-122"/>
                <a:ea typeface="宋体" panose="02010600030101010101" pitchFamily="2" charset="-122"/>
              </a:rPr>
              <a:t>    认真读课文，思考：</a:t>
            </a:r>
            <a:endParaRPr lang="en-US" altLang="zh-CN" sz="3200" b="1" dirty="0">
              <a:latin typeface="宋体" panose="02010600030101010101" pitchFamily="2" charset="-122"/>
              <a:ea typeface="宋体" panose="02010600030101010101" pitchFamily="2" charset="-122"/>
            </a:endParaRPr>
          </a:p>
          <a:p>
            <a:pPr>
              <a:lnSpc>
                <a:spcPct val="130000"/>
              </a:lnSpc>
            </a:pPr>
            <a:r>
              <a:rPr lang="en-US" altLang="zh-CN" sz="3200" b="1" dirty="0">
                <a:latin typeface="宋体" panose="02010600030101010101" pitchFamily="2" charset="-122"/>
                <a:ea typeface="宋体" panose="02010600030101010101" pitchFamily="2" charset="-122"/>
              </a:rPr>
              <a:t>    1.</a:t>
            </a:r>
            <a:r>
              <a:rPr lang="zh-CN" altLang="en-US" sz="3200" b="1" dirty="0">
                <a:latin typeface="宋体" panose="02010600030101010101" pitchFamily="2" charset="-122"/>
                <a:ea typeface="宋体" panose="02010600030101010101" pitchFamily="2" charset="-122"/>
              </a:rPr>
              <a:t>苏珊是在怎样的情况下呼救的？</a:t>
            </a:r>
            <a:endParaRPr lang="en-US" altLang="zh-CN" sz="3200" b="1" dirty="0">
              <a:latin typeface="宋体" panose="02010600030101010101" pitchFamily="2" charset="-122"/>
              <a:ea typeface="宋体" panose="02010600030101010101" pitchFamily="2" charset="-122"/>
            </a:endParaRPr>
          </a:p>
          <a:p>
            <a:pPr>
              <a:lnSpc>
                <a:spcPct val="130000"/>
              </a:lnSpc>
            </a:pPr>
            <a:r>
              <a:rPr lang="en-US" altLang="zh-CN" sz="3200" b="1" dirty="0">
                <a:latin typeface="宋体" panose="02010600030101010101" pitchFamily="2" charset="-122"/>
                <a:ea typeface="宋体" panose="02010600030101010101" pitchFamily="2" charset="-122"/>
              </a:rPr>
              <a:t>    2.</a:t>
            </a:r>
            <a:r>
              <a:rPr lang="zh-CN" altLang="en-US" sz="3200" b="1" dirty="0">
                <a:latin typeface="宋体" panose="02010600030101010101" pitchFamily="2" charset="-122"/>
                <a:ea typeface="宋体" panose="02010600030101010101" pitchFamily="2" charset="-122"/>
              </a:rPr>
              <a:t>桑恩救援的过程是怎样的？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2000"/>
          </a:schemeClr>
        </a:solidFill>
        <a:effectLst/>
      </p:bgPr>
    </p:bg>
    <p:spTree>
      <p:nvGrpSpPr>
        <p:cNvPr id="1" name=""/>
        <p:cNvGrpSpPr/>
        <p:nvPr/>
      </p:nvGrpSpPr>
      <p:grpSpPr>
        <a:xfrm>
          <a:off x="0" y="0"/>
          <a:ext cx="0" cy="0"/>
          <a:chOff x="0" y="0"/>
          <a:chExt cx="0" cy="0"/>
        </a:xfrm>
      </p:grpSpPr>
      <p:sp>
        <p:nvSpPr>
          <p:cNvPr id="34817" name="TextBox 3"/>
          <p:cNvSpPr txBox="1"/>
          <p:nvPr/>
        </p:nvSpPr>
        <p:spPr>
          <a:xfrm>
            <a:off x="550863" y="668338"/>
            <a:ext cx="3697287" cy="604837"/>
          </a:xfrm>
          <a:prstGeom prst="rect">
            <a:avLst/>
          </a:prstGeom>
          <a:noFill/>
          <a:ln w="9525">
            <a:noFill/>
          </a:ln>
        </p:spPr>
        <p:txBody>
          <a:bodyPr anchor="t">
            <a:spAutoFit/>
          </a:bodyPr>
          <a:lstStyle/>
          <a:p>
            <a:pPr>
              <a:lnSpc>
                <a:spcPct val="120000"/>
              </a:lnSpc>
            </a:pPr>
            <a:r>
              <a:rPr lang="zh-CN" altLang="en-US" sz="3200" b="1" dirty="0">
                <a:latin typeface="宋体" panose="02010600030101010101" pitchFamily="2" charset="-122"/>
                <a:ea typeface="宋体" panose="02010600030101010101" pitchFamily="2" charset="-122"/>
              </a:rPr>
              <a:t>苏珊当时的情况：</a:t>
            </a:r>
          </a:p>
        </p:txBody>
      </p:sp>
      <p:sp>
        <p:nvSpPr>
          <p:cNvPr id="4" name="TextBox 3"/>
          <p:cNvSpPr txBox="1"/>
          <p:nvPr/>
        </p:nvSpPr>
        <p:spPr>
          <a:xfrm>
            <a:off x="550863" y="1495425"/>
            <a:ext cx="8116887" cy="2012950"/>
          </a:xfrm>
          <a:prstGeom prst="rect">
            <a:avLst/>
          </a:prstGeom>
          <a:noFill/>
          <a:ln w="9525">
            <a:noFill/>
          </a:ln>
        </p:spPr>
        <p:txBody>
          <a:bodyPr anchor="t">
            <a:spAutoFit/>
          </a:bodyPr>
          <a:lstStyle/>
          <a:p>
            <a:pPr>
              <a:lnSpc>
                <a:spcPct val="130000"/>
              </a:lnSpc>
              <a:spcBef>
                <a:spcPts val="1200"/>
              </a:spcBef>
              <a:buFont typeface="Arial" panose="020B0604020202020204" pitchFamily="34" charset="0"/>
            </a:pPr>
            <a:r>
              <a:rPr lang="zh-CN" altLang="en-US" sz="3200" b="1" dirty="0">
                <a:solidFill>
                  <a:srgbClr val="0000FF"/>
                </a:solidFill>
                <a:latin typeface="楷体" pitchFamily="49" charset="-122"/>
                <a:ea typeface="楷体" pitchFamily="49" charset="-122"/>
              </a:rPr>
              <a:t>    图书馆里一片寂静，这一层楼只有她一个人。离她最近的电话在外面的走廊上，靠瘸着腿走到那里是办不到的。</a:t>
            </a:r>
          </a:p>
        </p:txBody>
      </p:sp>
      <p:sp>
        <p:nvSpPr>
          <p:cNvPr id="29700" name="TextBox 3"/>
          <p:cNvSpPr txBox="1"/>
          <p:nvPr/>
        </p:nvSpPr>
        <p:spPr>
          <a:xfrm>
            <a:off x="550863" y="3724275"/>
            <a:ext cx="6478587" cy="604838"/>
          </a:xfrm>
          <a:prstGeom prst="rect">
            <a:avLst/>
          </a:prstGeom>
          <a:noFill/>
          <a:ln w="9525">
            <a:noFill/>
          </a:ln>
        </p:spPr>
        <p:txBody>
          <a:bodyPr anchor="t">
            <a:spAutoFit/>
          </a:bodyPr>
          <a:lstStyle/>
          <a:p>
            <a:pPr>
              <a:lnSpc>
                <a:spcPct val="120000"/>
              </a:lnSpc>
            </a:pPr>
            <a:r>
              <a:rPr lang="zh-CN" altLang="en-US" sz="3200" b="1" dirty="0">
                <a:latin typeface="宋体" panose="02010600030101010101" pitchFamily="2" charset="-122"/>
                <a:ea typeface="宋体" panose="02010600030101010101" pitchFamily="2" charset="-122"/>
              </a:rPr>
              <a:t>如果你是苏珊，你会怎么办？</a:t>
            </a:r>
          </a:p>
        </p:txBody>
      </p:sp>
      <p:pic>
        <p:nvPicPr>
          <p:cNvPr id="5" name="Picture 15" descr="http://p4.so.qhmsg.com/t0182122b2c9c4f96b9.gif"/>
          <p:cNvPicPr>
            <a:picLocks noChangeAspect="1"/>
          </p:cNvPicPr>
          <p:nvPr/>
        </p:nvPicPr>
        <p:blipFill>
          <a:blip r:embed="rId2"/>
          <a:stretch>
            <a:fillRect/>
          </a:stretch>
        </p:blipFill>
        <p:spPr>
          <a:xfrm>
            <a:off x="6442075" y="3524250"/>
            <a:ext cx="1173163" cy="12271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9700"/>
                                        </p:tgtEl>
                                        <p:attrNameLst>
                                          <p:attrName>style.visibility</p:attrName>
                                        </p:attrNameLst>
                                      </p:cBhvr>
                                      <p:to>
                                        <p:strVal val="visible"/>
                                      </p:to>
                                    </p:set>
                                    <p:animEffect transition="in" filter="barn(inVertical)">
                                      <p:cBhvr>
                                        <p:cTn id="12" dur="500"/>
                                        <p:tgtEl>
                                          <p:spTgt spid="29700"/>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970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2000"/>
          </a:schemeClr>
        </a:solidFill>
        <a:effectLst/>
      </p:bgPr>
    </p:bg>
    <p:spTree>
      <p:nvGrpSpPr>
        <p:cNvPr id="1" name=""/>
        <p:cNvGrpSpPr/>
        <p:nvPr/>
      </p:nvGrpSpPr>
      <p:grpSpPr>
        <a:xfrm>
          <a:off x="0" y="0"/>
          <a:ext cx="0" cy="0"/>
          <a:chOff x="0" y="0"/>
          <a:chExt cx="0" cy="0"/>
        </a:xfrm>
      </p:grpSpPr>
      <p:sp>
        <p:nvSpPr>
          <p:cNvPr id="35841" name="TextBox 3"/>
          <p:cNvSpPr txBox="1"/>
          <p:nvPr/>
        </p:nvSpPr>
        <p:spPr>
          <a:xfrm>
            <a:off x="512763" y="533400"/>
            <a:ext cx="3697287" cy="604838"/>
          </a:xfrm>
          <a:prstGeom prst="rect">
            <a:avLst/>
          </a:prstGeom>
          <a:noFill/>
          <a:ln w="9525">
            <a:noFill/>
          </a:ln>
        </p:spPr>
        <p:txBody>
          <a:bodyPr anchor="t">
            <a:spAutoFit/>
          </a:bodyPr>
          <a:lstStyle/>
          <a:p>
            <a:pPr>
              <a:lnSpc>
                <a:spcPct val="120000"/>
              </a:lnSpc>
            </a:pPr>
            <a:r>
              <a:rPr lang="zh-CN" altLang="en-US" sz="3200" b="1" dirty="0">
                <a:latin typeface="宋体" panose="02010600030101010101" pitchFamily="2" charset="-122"/>
                <a:ea typeface="宋体" panose="02010600030101010101" pitchFamily="2" charset="-122"/>
              </a:rPr>
              <a:t>桑恩救援的过程：</a:t>
            </a:r>
          </a:p>
        </p:txBody>
      </p:sp>
      <p:sp>
        <p:nvSpPr>
          <p:cNvPr id="6" name="TextBox 3"/>
          <p:cNvSpPr txBox="1"/>
          <p:nvPr/>
        </p:nvSpPr>
        <p:spPr>
          <a:xfrm>
            <a:off x="2417763" y="1317625"/>
            <a:ext cx="3989387" cy="585788"/>
          </a:xfrm>
          <a:prstGeom prst="rect">
            <a:avLst/>
          </a:prstGeom>
          <a:noFill/>
          <a:ln w="9525">
            <a:noFill/>
          </a:ln>
        </p:spPr>
        <p:txBody>
          <a:bodyPr anchor="t">
            <a:spAutoFit/>
          </a:bodyPr>
          <a:lstStyle/>
          <a:p>
            <a:pPr algn="ctr" eaLnBrk="0" hangingPunct="0"/>
            <a:r>
              <a:rPr lang="zh-CN" altLang="en-US" sz="3200" b="1" dirty="0">
                <a:solidFill>
                  <a:srgbClr val="FF0000"/>
                </a:solidFill>
                <a:latin typeface="Arial" panose="020B0604020202020204" pitchFamily="34" charset="0"/>
                <a:ea typeface="宋体" panose="02010600030101010101" pitchFamily="2" charset="-122"/>
              </a:rPr>
              <a:t>网上呼救</a:t>
            </a:r>
          </a:p>
        </p:txBody>
      </p:sp>
      <p:sp>
        <p:nvSpPr>
          <p:cNvPr id="9" name="TextBox 3"/>
          <p:cNvSpPr txBox="1"/>
          <p:nvPr/>
        </p:nvSpPr>
        <p:spPr>
          <a:xfrm>
            <a:off x="2417763" y="2157413"/>
            <a:ext cx="3989387" cy="585787"/>
          </a:xfrm>
          <a:prstGeom prst="rect">
            <a:avLst/>
          </a:prstGeom>
          <a:noFill/>
          <a:ln w="9525">
            <a:noFill/>
          </a:ln>
        </p:spPr>
        <p:txBody>
          <a:bodyPr anchor="t">
            <a:spAutoFit/>
          </a:bodyPr>
          <a:lstStyle/>
          <a:p>
            <a:pPr algn="ctr" eaLnBrk="0" hangingPunct="0"/>
            <a:r>
              <a:rPr lang="zh-CN" altLang="en-US" sz="3200" b="1" dirty="0">
                <a:solidFill>
                  <a:srgbClr val="FF0000"/>
                </a:solidFill>
                <a:latin typeface="Arial" panose="020B0604020202020204" pitchFamily="34" charset="0"/>
                <a:ea typeface="宋体" panose="02010600030101010101" pitchFamily="2" charset="-122"/>
              </a:rPr>
              <a:t>打电话给县政府</a:t>
            </a:r>
          </a:p>
        </p:txBody>
      </p:sp>
      <p:sp>
        <p:nvSpPr>
          <p:cNvPr id="10" name="TextBox 3"/>
          <p:cNvSpPr txBox="1"/>
          <p:nvPr/>
        </p:nvSpPr>
        <p:spPr>
          <a:xfrm>
            <a:off x="2417763" y="3078163"/>
            <a:ext cx="3989387" cy="585787"/>
          </a:xfrm>
          <a:prstGeom prst="rect">
            <a:avLst/>
          </a:prstGeom>
          <a:noFill/>
          <a:ln w="9525">
            <a:noFill/>
          </a:ln>
        </p:spPr>
        <p:txBody>
          <a:bodyPr anchor="t">
            <a:spAutoFit/>
          </a:bodyPr>
          <a:lstStyle/>
          <a:p>
            <a:pPr algn="ctr" eaLnBrk="0" hangingPunct="0"/>
            <a:r>
              <a:rPr lang="zh-CN" altLang="en-US" sz="3200" b="1" dirty="0">
                <a:solidFill>
                  <a:srgbClr val="FF0000"/>
                </a:solidFill>
                <a:latin typeface="Arial" panose="020B0604020202020204" pitchFamily="34" charset="0"/>
                <a:ea typeface="宋体" panose="02010600030101010101" pitchFamily="2" charset="-122"/>
              </a:rPr>
              <a:t>打电话给救援中心</a:t>
            </a:r>
          </a:p>
        </p:txBody>
      </p:sp>
      <p:sp>
        <p:nvSpPr>
          <p:cNvPr id="11" name="TextBox 3"/>
          <p:cNvSpPr txBox="1"/>
          <p:nvPr/>
        </p:nvSpPr>
        <p:spPr>
          <a:xfrm>
            <a:off x="2417763" y="3967163"/>
            <a:ext cx="3989387" cy="585787"/>
          </a:xfrm>
          <a:prstGeom prst="rect">
            <a:avLst/>
          </a:prstGeom>
          <a:noFill/>
          <a:ln w="9525">
            <a:noFill/>
          </a:ln>
        </p:spPr>
        <p:txBody>
          <a:bodyPr anchor="t">
            <a:spAutoFit/>
          </a:bodyPr>
          <a:lstStyle/>
          <a:p>
            <a:pPr algn="ctr" eaLnBrk="0" hangingPunct="0"/>
            <a:r>
              <a:rPr lang="zh-CN" altLang="en-US" sz="3200" b="1" dirty="0">
                <a:solidFill>
                  <a:srgbClr val="FF0000"/>
                </a:solidFill>
                <a:latin typeface="Arial" panose="020B0604020202020204" pitchFamily="34" charset="0"/>
                <a:ea typeface="宋体" panose="02010600030101010101" pitchFamily="2" charset="-122"/>
              </a:rPr>
              <a:t>救援人员赶到学校</a:t>
            </a:r>
          </a:p>
        </p:txBody>
      </p:sp>
      <p:sp>
        <p:nvSpPr>
          <p:cNvPr id="3" name="下箭头 2"/>
          <p:cNvSpPr/>
          <p:nvPr/>
        </p:nvSpPr>
        <p:spPr>
          <a:xfrm>
            <a:off x="4273550" y="1903413"/>
            <a:ext cx="279400" cy="30003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 name="下箭头 12"/>
          <p:cNvSpPr/>
          <p:nvPr/>
        </p:nvSpPr>
        <p:spPr>
          <a:xfrm>
            <a:off x="4273550" y="2743200"/>
            <a:ext cx="279400" cy="30003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4" name="下箭头 13"/>
          <p:cNvSpPr/>
          <p:nvPr/>
        </p:nvSpPr>
        <p:spPr>
          <a:xfrm>
            <a:off x="4273550" y="3663950"/>
            <a:ext cx="279400" cy="30003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par>
                          <p:cTn id="13" fill="hold">
                            <p:stCondLst>
                              <p:cond delay="500"/>
                            </p:stCondLst>
                            <p:childTnLst>
                              <p:par>
                                <p:cTn id="14" presetID="16" presetClass="entr" presetSubtype="2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up)">
                                      <p:cBhvr>
                                        <p:cTn id="21" dur="500"/>
                                        <p:tgtEl>
                                          <p:spTgt spid="13"/>
                                        </p:tgtEl>
                                      </p:cBhvr>
                                    </p:animEffect>
                                  </p:childTnLst>
                                </p:cTn>
                              </p:par>
                            </p:childTnLst>
                          </p:cTn>
                        </p:par>
                        <p:par>
                          <p:cTn id="22" fill="hold">
                            <p:stCondLst>
                              <p:cond delay="500"/>
                            </p:stCondLst>
                            <p:childTnLst>
                              <p:par>
                                <p:cTn id="23" presetID="16" presetClass="entr" presetSubtype="2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500"/>
                                        <p:tgtEl>
                                          <p:spTgt spid="14"/>
                                        </p:tgtEl>
                                      </p:cBhvr>
                                    </p:animEffect>
                                  </p:childTnLst>
                                </p:cTn>
                              </p:par>
                            </p:childTnLst>
                          </p:cTn>
                        </p:par>
                        <p:par>
                          <p:cTn id="31" fill="hold">
                            <p:stCondLst>
                              <p:cond delay="500"/>
                            </p:stCondLst>
                            <p:childTnLst>
                              <p:par>
                                <p:cTn id="32" presetID="16" presetClass="entr" presetSubtype="21"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3"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9000"/>
          </a:schemeClr>
        </a:solidFill>
        <a:effectLst/>
      </p:bgPr>
    </p:bg>
    <p:spTree>
      <p:nvGrpSpPr>
        <p:cNvPr id="1" name=""/>
        <p:cNvGrpSpPr/>
        <p:nvPr/>
      </p:nvGrpSpPr>
      <p:grpSpPr>
        <a:xfrm>
          <a:off x="0" y="0"/>
          <a:ext cx="0" cy="0"/>
          <a:chOff x="0" y="0"/>
          <a:chExt cx="0" cy="0"/>
        </a:xfrm>
      </p:grpSpPr>
      <p:sp>
        <p:nvSpPr>
          <p:cNvPr id="36865" name="矩形 1"/>
          <p:cNvSpPr/>
          <p:nvPr/>
        </p:nvSpPr>
        <p:spPr>
          <a:xfrm>
            <a:off x="250825" y="411163"/>
            <a:ext cx="2687638" cy="604837"/>
          </a:xfrm>
          <a:prstGeom prst="rect">
            <a:avLst/>
          </a:prstGeom>
          <a:noFill/>
          <a:ln w="9525">
            <a:noFill/>
          </a:ln>
        </p:spPr>
        <p:txBody>
          <a:bodyPr lIns="91438" tIns="45719" rIns="91438" bIns="45719" anchor="t">
            <a:spAutoFit/>
          </a:bodyPr>
          <a:lstStyle/>
          <a:p>
            <a:pPr marL="457200" indent="-457200">
              <a:lnSpc>
                <a:spcPct val="120000"/>
              </a:lnSpc>
              <a:buFont typeface="Wingdings" panose="05000000000000000000" pitchFamily="2" charset="2"/>
              <a:buChar char="u"/>
            </a:pPr>
            <a:r>
              <a:rPr lang="zh-CN" altLang="en-US" sz="3200" b="1" dirty="0">
                <a:solidFill>
                  <a:srgbClr val="FF00FF"/>
                </a:solidFill>
                <a:latin typeface="宋体" panose="02010600030101010101" pitchFamily="2" charset="-122"/>
                <a:ea typeface="宋体" panose="02010600030101010101" pitchFamily="2" charset="-122"/>
              </a:rPr>
              <a:t>主题解说</a:t>
            </a:r>
          </a:p>
        </p:txBody>
      </p:sp>
      <p:sp>
        <p:nvSpPr>
          <p:cNvPr id="3" name="矩形 1"/>
          <p:cNvSpPr>
            <a:spLocks noChangeArrowheads="1"/>
          </p:cNvSpPr>
          <p:nvPr/>
        </p:nvSpPr>
        <p:spPr bwMode="auto">
          <a:xfrm>
            <a:off x="719138" y="1131888"/>
            <a:ext cx="7993063" cy="3559175"/>
          </a:xfrm>
          <a:prstGeom prst="rect">
            <a:avLst/>
          </a:prstGeom>
          <a:noFill/>
          <a:ln>
            <a:noFill/>
          </a:ln>
        </p:spPr>
        <p:txBody>
          <a:bodyPr lIns="91438" tIns="45719" rIns="91438" bIns="4571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20000"/>
              </a:lnSpc>
              <a:spcBef>
                <a:spcPct val="0"/>
              </a:spcBef>
              <a:spcAft>
                <a:spcPct val="0"/>
              </a:spcAft>
              <a:buClrTx/>
              <a:buSzTx/>
              <a:buFont typeface="Arial" panose="020B0604020202020204" pitchFamily="34" charset="0"/>
              <a:buNone/>
              <a:defRPr/>
            </a:pPr>
            <a:r>
              <a:rPr kumimoji="0" lang="zh-CN" altLang="en-US" sz="3200" b="1" i="0" u="none" strike="noStrike" kern="1200" cap="none" spc="0" normalizeH="0" baseline="0" noProof="0" dirty="0">
                <a:ln>
                  <a:noFill/>
                </a:ln>
                <a:solidFill>
                  <a:schemeClr val="tx1"/>
                </a:solidFill>
                <a:effectLst/>
                <a:uLnTx/>
                <a:uFillTx/>
                <a:latin typeface="+mn-ea"/>
                <a:ea typeface="宋体" panose="02010600030101010101" pitchFamily="2" charset="-122"/>
                <a:cs typeface="+mn-cs"/>
              </a:rPr>
              <a:t>    本文记叙了芬兰的苏珊在图书馆突然发病，危急时刻她在网上聊天室发出了求救信息，美国男孩桑恩看到这条信息，展开万里营救，终于使苏珊脱离危险，这个故事让我们明白了应该关注现代信息传递方式对人们生活的影响，使原来不可能的事变成可能。</a:t>
            </a:r>
            <a:endParaRPr kumimoji="0" lang="zh-CN" altLang="en-US" sz="2800" b="1" i="0" u="none" strike="noStrike" kern="1200" cap="none" spc="0" normalizeH="0" baseline="0" noProof="0" dirty="0">
              <a:ln>
                <a:noFill/>
              </a:ln>
              <a:solidFill>
                <a:schemeClr val="tx1"/>
              </a:solidFill>
              <a:effectLst/>
              <a:uLnTx/>
              <a:uFillTx/>
              <a:latin typeface="黑体" panose="02010600030101010101" pitchFamily="49" charset="-122"/>
              <a:ea typeface="黑体" panose="02010600030101010101" pitchFamily="49"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2000"/>
          </a:schemeClr>
        </a:solidFill>
        <a:effectLst/>
      </p:bgPr>
    </p:bg>
    <p:spTree>
      <p:nvGrpSpPr>
        <p:cNvPr id="1" name=""/>
        <p:cNvGrpSpPr/>
        <p:nvPr/>
      </p:nvGrpSpPr>
      <p:grpSpPr>
        <a:xfrm>
          <a:off x="0" y="0"/>
          <a:ext cx="0" cy="0"/>
          <a:chOff x="0" y="0"/>
          <a:chExt cx="0" cy="0"/>
        </a:xfrm>
      </p:grpSpPr>
      <p:sp>
        <p:nvSpPr>
          <p:cNvPr id="2" name="矩形 1"/>
          <p:cNvSpPr/>
          <p:nvPr/>
        </p:nvSpPr>
        <p:spPr>
          <a:xfrm>
            <a:off x="576580" y="1596390"/>
            <a:ext cx="7991475" cy="2452370"/>
          </a:xfrm>
          <a:prstGeom prst="rect">
            <a:avLst/>
          </a:prstGeom>
          <a:noFill/>
          <a:ln w="9525">
            <a:noFill/>
          </a:ln>
        </p:spPr>
        <p:txBody>
          <a:bodyPr lIns="91438" tIns="45719" rIns="91438" bIns="45719" anchor="t">
            <a:spAutoFit/>
          </a:bodyPr>
          <a:lstStyle/>
          <a:p>
            <a:pPr>
              <a:lnSpc>
                <a:spcPct val="120000"/>
              </a:lnSpc>
              <a:buFont typeface="Arial" panose="020B0604020202020204" pitchFamily="34" charset="0"/>
            </a:pPr>
            <a:r>
              <a:rPr lang="zh-CN" altLang="en-US" sz="3200" b="1" dirty="0">
                <a:solidFill>
                  <a:srgbClr val="FF0000"/>
                </a:solidFill>
                <a:latin typeface="楷体" pitchFamily="49" charset="-122"/>
                <a:ea typeface="楷体" pitchFamily="49" charset="-122"/>
              </a:rPr>
              <a:t>    </a:t>
            </a:r>
            <a:r>
              <a:rPr lang="zh-CN" altLang="en-US" sz="3200" b="1" dirty="0">
                <a:solidFill>
                  <a:srgbClr val="0000FF"/>
                </a:solidFill>
                <a:latin typeface="楷体" pitchFamily="49" charset="-122"/>
                <a:ea typeface="楷体" pitchFamily="49" charset="-122"/>
              </a:rPr>
              <a:t>认真阅读原文，理清原文内容。抓住主要内容，把重点情节叙述清楚。不要遗漏推动情节发展的因素，如时间、地点、人物、起因等。</a:t>
            </a:r>
            <a:endParaRPr lang="zh-CN" altLang="en-US" sz="2800" b="1" dirty="0">
              <a:solidFill>
                <a:srgbClr val="0000FF"/>
              </a:solidFill>
              <a:latin typeface="楷体" pitchFamily="49" charset="-122"/>
              <a:ea typeface="楷体" pitchFamily="49" charset="-122"/>
            </a:endParaRPr>
          </a:p>
        </p:txBody>
      </p:sp>
      <p:sp>
        <p:nvSpPr>
          <p:cNvPr id="37890" name="TextBox 3"/>
          <p:cNvSpPr txBox="1"/>
          <p:nvPr/>
        </p:nvSpPr>
        <p:spPr>
          <a:xfrm>
            <a:off x="657225" y="713740"/>
            <a:ext cx="7991475" cy="604838"/>
          </a:xfrm>
          <a:prstGeom prst="rect">
            <a:avLst/>
          </a:prstGeom>
          <a:noFill/>
          <a:ln w="9525">
            <a:noFill/>
          </a:ln>
        </p:spPr>
        <p:txBody>
          <a:bodyPr anchor="t">
            <a:spAutoFit/>
          </a:bodyPr>
          <a:lstStyle/>
          <a:p>
            <a:pPr>
              <a:lnSpc>
                <a:spcPct val="120000"/>
              </a:lnSpc>
            </a:pPr>
            <a:r>
              <a:rPr lang="en-US" altLang="zh-CN" sz="3200" b="1" dirty="0">
                <a:latin typeface="宋体" panose="02010600030101010101" pitchFamily="2" charset="-122"/>
                <a:ea typeface="宋体" panose="02010600030101010101" pitchFamily="2" charset="-122"/>
              </a:rPr>
              <a:t>    1.</a:t>
            </a:r>
            <a:r>
              <a:rPr lang="zh-CN" altLang="en-US" sz="3200" b="1" dirty="0">
                <a:latin typeface="宋体" panose="02010600030101010101" pitchFamily="2" charset="-122"/>
                <a:ea typeface="宋体" panose="02010600030101010101" pitchFamily="2" charset="-122"/>
              </a:rPr>
              <a:t>我想把这个故事讲给别人听。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2000"/>
          </a:schemeClr>
        </a:solidFill>
        <a:effectLst/>
      </p:bgPr>
    </p:bg>
    <p:spTree>
      <p:nvGrpSpPr>
        <p:cNvPr id="1" name=""/>
        <p:cNvGrpSpPr/>
        <p:nvPr/>
      </p:nvGrpSpPr>
      <p:grpSpPr>
        <a:xfrm>
          <a:off x="0" y="0"/>
          <a:ext cx="0" cy="0"/>
          <a:chOff x="0" y="0"/>
          <a:chExt cx="0" cy="0"/>
        </a:xfrm>
      </p:grpSpPr>
      <p:sp>
        <p:nvSpPr>
          <p:cNvPr id="2" name="矩形 1"/>
          <p:cNvSpPr/>
          <p:nvPr/>
        </p:nvSpPr>
        <p:spPr>
          <a:xfrm>
            <a:off x="468313" y="1123950"/>
            <a:ext cx="7991475" cy="3413760"/>
          </a:xfrm>
          <a:prstGeom prst="rect">
            <a:avLst/>
          </a:prstGeom>
          <a:noFill/>
          <a:ln w="9525">
            <a:noFill/>
          </a:ln>
        </p:spPr>
        <p:txBody>
          <a:bodyPr lIns="91438" tIns="45719" rIns="91438" bIns="45719" anchor="t">
            <a:spAutoFit/>
          </a:bodyPr>
          <a:lstStyle/>
          <a:p>
            <a:pPr>
              <a:lnSpc>
                <a:spcPct val="120000"/>
              </a:lnSpc>
              <a:buFont typeface="Arial" panose="020B0604020202020204" pitchFamily="34" charset="0"/>
            </a:pPr>
            <a:r>
              <a:rPr lang="zh-CN" altLang="en-US" sz="3000" b="1" dirty="0">
                <a:solidFill>
                  <a:srgbClr val="FF0000"/>
                </a:solidFill>
                <a:latin typeface="楷体" pitchFamily="49" charset="-122"/>
                <a:ea typeface="楷体" pitchFamily="49" charset="-122"/>
              </a:rPr>
              <a:t>  </a:t>
            </a:r>
            <a:r>
              <a:rPr lang="zh-CN" altLang="en-US" sz="3000" b="1" dirty="0">
                <a:solidFill>
                  <a:srgbClr val="0000FF"/>
                </a:solidFill>
                <a:latin typeface="楷体" pitchFamily="49" charset="-122"/>
                <a:ea typeface="楷体" pitchFamily="49" charset="-122"/>
              </a:rPr>
              <a:t>我们的工作和学习离不开网络，网络给我们提供了极大的便利。如在第一单元的学习中，我通过网络搜集到大量关于祖国西部的资料，有西部名人、西部农业、西部历史、西部名胜等，这加深了我对祖国西部的了解，也使我对课文的学习和体会更深入、更全面了。</a:t>
            </a:r>
          </a:p>
        </p:txBody>
      </p:sp>
      <p:sp>
        <p:nvSpPr>
          <p:cNvPr id="38914" name="TextBox 3"/>
          <p:cNvSpPr txBox="1"/>
          <p:nvPr/>
        </p:nvSpPr>
        <p:spPr>
          <a:xfrm>
            <a:off x="468313" y="76200"/>
            <a:ext cx="7704137" cy="1127125"/>
          </a:xfrm>
          <a:prstGeom prst="rect">
            <a:avLst/>
          </a:prstGeom>
          <a:noFill/>
          <a:ln w="9525">
            <a:noFill/>
          </a:ln>
        </p:spPr>
        <p:txBody>
          <a:bodyPr anchor="t">
            <a:spAutoFit/>
          </a:bodyPr>
          <a:lstStyle/>
          <a:p>
            <a:pPr>
              <a:lnSpc>
                <a:spcPct val="120000"/>
              </a:lnSpc>
            </a:pPr>
            <a:r>
              <a:rPr lang="en-US" altLang="zh-CN" sz="3000" b="1" dirty="0">
                <a:latin typeface="宋体" panose="02010600030101010101" pitchFamily="2" charset="-122"/>
                <a:ea typeface="宋体" panose="02010600030101010101" pitchFamily="2" charset="-122"/>
              </a:rPr>
              <a:t>    2.</a:t>
            </a:r>
            <a:r>
              <a:rPr lang="zh-CN" altLang="en-US" sz="3000" b="1" dirty="0">
                <a:latin typeface="宋体" panose="02010600030101010101" pitchFamily="2" charset="-122"/>
                <a:ea typeface="宋体" panose="02010600030101010101" pitchFamily="2" charset="-122"/>
              </a:rPr>
              <a:t>我也会上网。许多资料都是从网上查到的！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16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1519</Words>
  <Application>WPS 演示</Application>
  <PresentationFormat>全屏显示(16:9)</PresentationFormat>
  <Paragraphs>264</Paragraphs>
  <Slides>19</Slides>
  <Notes>0</Notes>
  <HiddenSlides>0</HiddenSlides>
  <MMClips>0</MMClips>
  <ScaleCrop>false</ScaleCrop>
  <HeadingPairs>
    <vt:vector size="4" baseType="variant">
      <vt:variant>
        <vt:lpstr>主题</vt:lpstr>
      </vt:variant>
      <vt:variant>
        <vt:i4>2</vt:i4>
      </vt:variant>
      <vt:variant>
        <vt:lpstr>幻灯片标题</vt:lpstr>
      </vt:variant>
      <vt:variant>
        <vt:i4>19</vt:i4>
      </vt:variant>
    </vt:vector>
  </HeadingPairs>
  <TitlesOfParts>
    <vt:vector size="21" baseType="lpstr">
      <vt:lpstr>Office 主题​​</vt:lpstr>
      <vt:lpstr>1_Office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状元成才路</dc:title>
  <dc:subject>状元成才路</dc:subject>
  <dc:creator>Administrator</dc:creator>
  <cp:keywords>状元成才路</cp:keywords>
  <dc:description>声  明_x000d_
_x000d_
 本文件仅用于个人学习、研究或欣赏，以及其他非商业性或非盈利性用途，但同时应遵守著作权法及其他相关法律的规定，不得侵犯本司及相关权利人的合法权利。_x000d_
 除此以外，将本文件任何内容用于其他用途时，应获得授权，如发现未经授权用于商业或盈利用途将追加侵权者的法律责任。_x000d_
_x000d_
武汉天成贵龙文化传播有限公司</dc:description>
  <cp:lastModifiedBy>微软用户</cp:lastModifiedBy>
  <cp:revision>437</cp:revision>
  <dcterms:created xsi:type="dcterms:W3CDTF">2016-10-29T08:56:49Z</dcterms:created>
  <dcterms:modified xsi:type="dcterms:W3CDTF">2019-05-09T07:51:36Z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来源">
    <vt:lpwstr>状元成才路系列</vt:lpwstr>
  </property>
  <property fmtid="{D5CDD505-2E9C-101B-9397-08002B2CF9AE}" pid="3" name="KSOProductBuildVer">
    <vt:lpwstr>2052-11.1.0.8661</vt:lpwstr>
  </property>
</Properties>
</file>