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3" r:id="rId4"/>
    <p:sldMasterId id="2147483675" r:id="rId5"/>
    <p:sldMasterId id="2147483686" r:id="rId6"/>
  </p:sldMasterIdLst>
  <p:notesMasterIdLst>
    <p:notesMasterId r:id="rId23"/>
  </p:notesMasterIdLst>
  <p:sldIdLst>
    <p:sldId id="332" r:id="rId7"/>
    <p:sldId id="257" r:id="rId8"/>
    <p:sldId id="291" r:id="rId9"/>
    <p:sldId id="327" r:id="rId10"/>
    <p:sldId id="328" r:id="rId11"/>
    <p:sldId id="329" r:id="rId12"/>
    <p:sldId id="301" r:id="rId13"/>
    <p:sldId id="302" r:id="rId14"/>
    <p:sldId id="354" r:id="rId15"/>
    <p:sldId id="304" r:id="rId16"/>
    <p:sldId id="306" r:id="rId17"/>
    <p:sldId id="308" r:id="rId18"/>
    <p:sldId id="309" r:id="rId19"/>
    <p:sldId id="310" r:id="rId20"/>
    <p:sldId id="324" r:id="rId21"/>
    <p:sldId id="311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506" y="66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2" name="Rectangle 4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717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42F8DEC-338A-48BE-B401-6E2CD86F06EB}" type="slidenum"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8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" name="Line 5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8" name="AutoShape 7"/>
          <p:cNvSpPr/>
          <p:nvPr/>
        </p:nvSpPr>
        <p:spPr>
          <a:xfrm>
            <a:off x="685800" y="2393950"/>
            <a:ext cx="7772400" cy="109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fontAlgn="base"/>
            <a:r>
              <a:rPr lang="zh-CN" strike="noStrike" noProof="1"/>
              <a:t>单击此处编辑母版标题样式</a:t>
            </a:r>
            <a:endParaRPr lang="zh-CN" strike="noStrike" noProof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fontAlgn="base"/>
            <a:r>
              <a:rPr lang="zh-CN" strike="noStrike" noProof="1"/>
              <a:t>单击此处编辑母版副标题样式</a:t>
            </a:r>
            <a:endParaRPr lang="zh-CN" strike="noStrike" noProof="1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64785F1-DDF4-4307-BBE2-ABE2F8C8CF23}" type="slidenum"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73723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372350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350">
                <a:solidFill>
                  <a:srgbClr val="808080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5B5A8116-9C9F-47DB-A4C2-A72BD23F4F30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2A2A672A-D0E5-4193-AF37-7855A2AF1C6E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"/>
            <a:ext cx="7886700" cy="928913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59543"/>
            <a:ext cx="7886700" cy="5117420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47429174-14BD-41DB-B13B-86B27668DF7E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9F8FE415-8313-495C-B36C-41841DBA19A2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13"/>
          <p:cNvGrpSpPr/>
          <p:nvPr/>
        </p:nvGrpSpPr>
        <p:grpSpPr>
          <a:xfrm>
            <a:off x="0" y="2192338"/>
            <a:ext cx="9144000" cy="2989262"/>
            <a:chOff x="0" y="2191657"/>
            <a:chExt cx="12192001" cy="2989471"/>
          </a:xfrm>
        </p:grpSpPr>
        <p:sp>
          <p:nvSpPr>
            <p:cNvPr id="8" name="任意多边形 7"/>
            <p:cNvSpPr/>
            <p:nvPr/>
          </p:nvSpPr>
          <p:spPr>
            <a:xfrm>
              <a:off x="214313" y="2191657"/>
              <a:ext cx="11977688" cy="2989471"/>
            </a:xfrm>
            <a:custGeom>
              <a:avLst/>
              <a:gdLst>
                <a:gd name="connsiteX0" fmla="*/ 0 w 11978023"/>
                <a:gd name="connsiteY0" fmla="*/ 0 h 2989471"/>
                <a:gd name="connsiteX1" fmla="*/ 11978023 w 11978023"/>
                <a:gd name="connsiteY1" fmla="*/ 0 h 2989471"/>
                <a:gd name="connsiteX2" fmla="*/ 11978023 w 11978023"/>
                <a:gd name="connsiteY2" fmla="*/ 2989471 h 2989471"/>
                <a:gd name="connsiteX3" fmla="*/ 2989471 w 11978023"/>
                <a:gd name="connsiteY3" fmla="*/ 2989471 h 298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78023" h="2989471">
                  <a:moveTo>
                    <a:pt x="0" y="0"/>
                  </a:moveTo>
                  <a:lnTo>
                    <a:pt x="11978023" y="0"/>
                  </a:lnTo>
                  <a:lnTo>
                    <a:pt x="11978023" y="2989471"/>
                  </a:lnTo>
                  <a:lnTo>
                    <a:pt x="2989471" y="29894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直角三角形 8"/>
            <p:cNvSpPr/>
            <p:nvPr/>
          </p:nvSpPr>
          <p:spPr>
            <a:xfrm>
              <a:off x="0" y="2340892"/>
              <a:ext cx="2840038" cy="2840236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214313" y="2294851"/>
              <a:ext cx="2695575" cy="2697352"/>
            </a:xfrm>
            <a:custGeom>
              <a:avLst/>
              <a:gdLst>
                <a:gd name="connsiteX0" fmla="*/ 0 w 3538728"/>
                <a:gd name="connsiteY0" fmla="*/ 0 h 3538728"/>
                <a:gd name="connsiteX1" fmla="*/ 3538728 w 3538728"/>
                <a:gd name="connsiteY1" fmla="*/ 3538728 h 3538728"/>
                <a:gd name="connsiteX2" fmla="*/ 3405621 w 3538728"/>
                <a:gd name="connsiteY2" fmla="*/ 3538728 h 3538728"/>
                <a:gd name="connsiteX3" fmla="*/ 0 w 3538728"/>
                <a:gd name="connsiteY3" fmla="*/ 133107 h 3538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38728" h="3538728">
                  <a:moveTo>
                    <a:pt x="0" y="0"/>
                  </a:moveTo>
                  <a:lnTo>
                    <a:pt x="3538728" y="3538728"/>
                  </a:lnTo>
                  <a:lnTo>
                    <a:pt x="3405621" y="3538728"/>
                  </a:lnTo>
                  <a:lnTo>
                    <a:pt x="0" y="13310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6240464" y="3609393"/>
              <a:ext cx="445452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81900" y="2869200"/>
            <a:ext cx="3736800" cy="74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8EFB13CC-D889-4A10-85A4-E636F4E09183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1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AE3E9B5B-A7D3-4152-900E-0F16A7B05355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"/>
            <a:ext cx="7886700" cy="928913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38D7AFEB-1834-41A0-AB33-C395F21EE16C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4D4B40EA-C5D7-4355-81AE-A3512BFCBF34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0"/>
            <a:ext cx="7886700" cy="899886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86400B5B-4025-4A43-B481-D6B288BE0993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7177644F-ADC0-4934-BA83-54FFDFDDDBB6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100" y="1123200"/>
            <a:ext cx="7373700" cy="23868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r">
              <a:defRPr sz="6470"/>
            </a:lvl1pPr>
          </a:lstStyle>
          <a:p>
            <a:pPr fontAlgn="base"/>
            <a:r>
              <a:rPr lang="zh-CN" altLang="en-US" sz="6470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6501A13E-FC34-4273-9CC0-86936D4EB909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4F54A90C-C5E1-4D7D-9145-F91E83F2D12E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344BAC9F-B540-4281-9BEB-D4F0B6129106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E1B4ACE5-1709-4C4D-ABA0-DFF8B8F09AFF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325" y="1476375"/>
            <a:ext cx="5821363" cy="4745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0" y="0"/>
            <a:ext cx="7886700" cy="90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01400" y="2001600"/>
            <a:ext cx="4144500" cy="3506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ts val="340"/>
              </a:spcBef>
              <a:spcAft>
                <a:spcPts val="34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851200" cy="419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125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0ACAFE16-87B5-4739-A4CC-35EEECDB5942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3FA0E2C6-D208-4895-835A-755CC15358C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09460" y="365125"/>
            <a:ext cx="1405890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377940" cy="5811838"/>
          </a:xfrm>
          <a:prstGeom prst="rect">
            <a:avLst/>
          </a:prstGeom>
        </p:spPr>
        <p:txBody>
          <a:bodyPr vert="eaVert"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9CC145D6-AE12-412B-AD42-91132FBA2E4A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DCE75229-7840-4D4A-AFF7-ADBE1B68943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9100" y="363600"/>
            <a:ext cx="7886700" cy="581040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5"/>
            </a:lvl3pPr>
            <a:lvl4pPr>
              <a:defRPr sz="1015"/>
            </a:lvl4pPr>
            <a:lvl5pPr>
              <a:defRPr sz="1015"/>
            </a:lvl5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015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01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01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2" name="日期占位符 2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3FFB29A5-19B5-4438-8AFC-9AC0D168FEBB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defRPr/>
            </a:pPr>
            <a:fld id="{222A5C34-50C7-4772-A2E2-C8117D999538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2" Type="http://schemas.openxmlformats.org/officeDocument/2006/relationships/theme" Target="../theme/theme4.xml"/><Relationship Id="rId11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4" Type="http://schemas.openxmlformats.org/officeDocument/2006/relationships/theme" Target="../theme/theme5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E95211-2695-4781-A8A8-4DE3994A0494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8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436245"/>
            <a:r>
              <a:rPr lang="zh-CN" altLang="en-US" dirty="0"/>
              <a:t>第二级</a:t>
            </a:r>
            <a:endParaRPr lang="zh-CN" altLang="en-US" dirty="0"/>
          </a:p>
          <a:p>
            <a:pPr lvl="2" indent="-394970"/>
            <a:r>
              <a:rPr lang="zh-CN" altLang="en-US" dirty="0"/>
              <a:t>第三级</a:t>
            </a:r>
            <a:endParaRPr lang="zh-CN" altLang="en-US" dirty="0"/>
          </a:p>
          <a:p>
            <a:pPr lvl="3" indent="-387350"/>
            <a:r>
              <a:rPr lang="zh-CN" altLang="en-US" dirty="0"/>
              <a:t>第四级</a:t>
            </a:r>
            <a:endParaRPr lang="zh-CN" altLang="en-US" dirty="0"/>
          </a:p>
          <a:p>
            <a:pPr lvl="4" indent="-39878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Verdana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727929-2D9B-43CC-99F1-8F7784971062}" type="slidenum"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anose="02010600030101010101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4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6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8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3030" indent="-398780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占位符 1"/>
          <p:cNvSpPr>
            <a:spLocks noGrp="1"/>
          </p:cNvSpPr>
          <p:nvPr>
            <p:ph type="title"/>
          </p:nvPr>
        </p:nvSpPr>
        <p:spPr>
          <a:xfrm>
            <a:off x="628650" y="203200"/>
            <a:ext cx="7886700" cy="5667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3315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928688"/>
            <a:ext cx="7886700" cy="5248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 fontAlgn="base"/>
            <a:r>
              <a:rPr lang="zh-CN" altLang="en-US" strike="noStrike" noProof="1" smtClean="0"/>
              <a:t>单击此处编辑文本</a:t>
            </a:r>
            <a:endParaRPr lang="en-US" altLang="zh-CN" strike="noStrike" noProof="1" smtClean="0"/>
          </a:p>
          <a:p>
            <a:pPr lvl="1" fontAlgn="base"/>
            <a:r>
              <a:rPr lang="zh-CN" altLang="en-US" sz="112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 smtClean="0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eaLnBrk="1" fontAlgn="auto" hangingPunct="1">
              <a:defRPr sz="1015" noProof="1">
                <a:solidFill>
                  <a:prstClr val="black">
                    <a:tint val="75000"/>
                  </a:prstClr>
                </a:solidFill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C64AD7D-810D-4920-AC58-42B8E740F81D}" type="datetimeFigureOut">
              <a:rPr kumimoji="0" lang="zh-CN" altLang="en-US" sz="1015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rPr>
            </a:fld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eaLnBrk="1" fontAlgn="auto" hangingPunct="1">
              <a:defRPr sz="1015" noProof="1">
                <a:solidFill>
                  <a:prstClr val="black">
                    <a:tint val="75000"/>
                  </a:prstClr>
                </a:solidFill>
                <a:latin typeface="Arial" panose="02080604020202020204" pitchFamily="34" charset="0"/>
                <a:ea typeface="黑体" panose="02010600030101010101" pitchFamily="49" charset="-122"/>
                <a:cs typeface="Arial" panose="0208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15" b="0" i="0" u="none" strike="noStrike" kern="1200" cap="none" spc="0" normalizeH="0" baseline="0" noProof="1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80604020202020204" pitchFamily="34" charset="0"/>
              <a:ea typeface="黑体" panose="02010600030101010101" pitchFamily="49" charset="-122"/>
              <a:cs typeface="Arial" panose="02080604020202020204" pitchFamily="34" charset="0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algn="r" eaLnBrk="1" hangingPunct="1">
              <a:defRPr>
                <a:solidFill>
                  <a:srgbClr val="898989"/>
                </a:solidFill>
                <a:latin typeface="+mn-lt"/>
                <a:ea typeface="黑体" panose="02010600030101010101" pitchFamily="49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04927D3-DF2B-4228-88DD-ABCFE4B24A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+mn-lt"/>
                <a:ea typeface="黑体" panose="02010600030101010101" pitchFamily="49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黑体" panose="0201060003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800"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5pPr>
      <a:lvl6pPr marL="257175" algn="l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</a:defRPr>
      </a:lvl6pPr>
      <a:lvl7pPr marL="514350" algn="l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</a:defRPr>
      </a:lvl7pPr>
      <a:lvl8pPr marL="771525" algn="l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</a:defRPr>
      </a:lvl8pPr>
      <a:lvl9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</a:defRPr>
      </a:lvl9pPr>
    </p:titleStyle>
    <p:bodyStyle>
      <a:lvl1pPr marL="128905" indent="-128905" algn="just" rtl="0" eaLnBrk="0" fontAlgn="base" hangingPunct="0">
        <a:lnSpc>
          <a:spcPct val="150000"/>
        </a:lnSpc>
        <a:spcBef>
          <a:spcPts val="340"/>
        </a:spcBef>
        <a:spcAft>
          <a:spcPts val="34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1pPr>
      <a:lvl2pPr marL="386080" indent="-128905" algn="just" rtl="0" eaLnBrk="0" fontAlgn="base" hangingPunct="0">
        <a:lnSpc>
          <a:spcPct val="150000"/>
        </a:lnSpc>
        <a:spcBef>
          <a:spcPts val="340"/>
        </a:spcBef>
        <a:spcAft>
          <a:spcPts val="340"/>
        </a:spcAft>
        <a:buFont typeface="Arial" panose="02080604020202020204" pitchFamily="34" charset="0"/>
        <a:buChar char="•"/>
        <a:defRPr sz="1125"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2pPr>
      <a:lvl3pPr marL="643255" indent="-128905" algn="just" rtl="0" eaLnBrk="0" fontAlgn="base" hangingPunct="0">
        <a:lnSpc>
          <a:spcPct val="150000"/>
        </a:lnSpc>
        <a:spcBef>
          <a:spcPts val="340"/>
        </a:spcBef>
        <a:spcAft>
          <a:spcPts val="34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3pPr>
      <a:lvl4pPr marL="900430" indent="-128905" algn="just" rtl="0" eaLnBrk="0" fontAlgn="base" hangingPunct="0">
        <a:lnSpc>
          <a:spcPct val="150000"/>
        </a:lnSpc>
        <a:spcBef>
          <a:spcPts val="340"/>
        </a:spcBef>
        <a:spcAft>
          <a:spcPts val="34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4pPr>
      <a:lvl5pPr marL="1157605" indent="-128905" algn="just" rtl="0" eaLnBrk="0" fontAlgn="base" hangingPunct="0">
        <a:lnSpc>
          <a:spcPct val="150000"/>
        </a:lnSpc>
        <a:spcBef>
          <a:spcPts val="340"/>
        </a:spcBef>
        <a:spcAft>
          <a:spcPts val="34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Arial" panose="02080604020202020204" pitchFamily="34" charset="0"/>
          <a:ea typeface="黑体" panose="02010600030101010101" pitchFamily="49" charset="-122"/>
          <a:cs typeface="Arial" panose="02080604020202020204" pitchFamily="34" charset="0"/>
        </a:defRPr>
      </a:lvl5pPr>
      <a:lvl6pPr marL="141478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8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8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8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905" algn="l" defTabSz="514350" rtl="0" eaLnBrk="1" latinLnBrk="0" hangingPunct="1">
        <a:lnSpc>
          <a:spcPct val="90000"/>
        </a:lnSpc>
        <a:spcBef>
          <a:spcPts val="280"/>
        </a:spcBef>
        <a:buFont typeface="Arial" panose="0208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  <a:t>绿色圃中小学教育网http://www.lspjy.com</a:t>
            </a: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4DC7DF-3447-4474-AD5B-3D5D11AF0F86}" type="slidenum">
              <a:rPr kumimoji="0" lang="zh-CN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8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8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1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3"/>
          <p:cNvSpPr txBox="1"/>
          <p:nvPr/>
        </p:nvSpPr>
        <p:spPr>
          <a:xfrm>
            <a:off x="1358900" y="1265238"/>
            <a:ext cx="4611688" cy="3984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zh-CN" altLang="zh-CN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教材版本：人教版</a:t>
            </a:r>
            <a:r>
              <a:rPr lang="zh-CN" altLang="en-US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五</a:t>
            </a:r>
            <a:r>
              <a:rPr lang="zh-CN" altLang="zh-CN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年级语</a:t>
            </a:r>
            <a:r>
              <a:rPr lang="zh-CN" altLang="en-US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文</a:t>
            </a:r>
            <a:r>
              <a:rPr lang="zh-CN" altLang="zh-CN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课本</a:t>
            </a:r>
            <a:r>
              <a:rPr lang="zh-CN" altLang="en-US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下</a:t>
            </a:r>
            <a:r>
              <a:rPr lang="zh-CN" altLang="zh-CN" sz="200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册</a:t>
            </a:r>
            <a:endParaRPr lang="zh-CN" altLang="zh-CN" sz="2000">
              <a:solidFill>
                <a:srgbClr val="000000"/>
              </a:solidFill>
              <a:latin typeface="Arial" panose="0208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8434" name="文本框 4"/>
          <p:cNvSpPr txBox="1"/>
          <p:nvPr/>
        </p:nvSpPr>
        <p:spPr>
          <a:xfrm>
            <a:off x="1187450" y="2439988"/>
            <a:ext cx="7305675" cy="5826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buSzTx/>
            </a:pPr>
            <a:r>
              <a:rPr lang="zh-CN" altLang="zh-CN" sz="3200" dirty="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录课单元：</a:t>
            </a:r>
            <a:r>
              <a:rPr lang="zh-CN" altLang="en-US" sz="3200" dirty="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第七单元   口语交际习作七</a:t>
            </a:r>
            <a:endParaRPr lang="zh-CN" altLang="en-US" sz="3200" dirty="0">
              <a:solidFill>
                <a:srgbClr val="000000"/>
              </a:solidFill>
              <a:latin typeface="Arial" panose="0208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8435" name="文本框 6"/>
          <p:cNvSpPr txBox="1"/>
          <p:nvPr/>
        </p:nvSpPr>
        <p:spPr>
          <a:xfrm>
            <a:off x="3517900" y="4662488"/>
            <a:ext cx="2986088" cy="460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square" anchor="t">
            <a:spAutoFit/>
          </a:bodyPr>
          <a:p>
            <a:pPr>
              <a:buSzTx/>
            </a:pPr>
            <a:r>
              <a:rPr lang="zh-CN" altLang="zh-CN" sz="2400" dirty="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执教教师：</a:t>
            </a:r>
            <a:r>
              <a:rPr lang="zh-CN" altLang="en-US" sz="2400" dirty="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刘莉莉</a:t>
            </a:r>
            <a:endParaRPr lang="zh-CN" altLang="en-US" sz="2400" dirty="0">
              <a:solidFill>
                <a:srgbClr val="000000"/>
              </a:solidFill>
              <a:latin typeface="Arial" panose="0208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18436" name="文本框 1"/>
          <p:cNvSpPr txBox="1"/>
          <p:nvPr/>
        </p:nvSpPr>
        <p:spPr>
          <a:xfrm>
            <a:off x="3517900" y="3432175"/>
            <a:ext cx="374491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buSzTx/>
            </a:pPr>
            <a:r>
              <a:rPr lang="zh-CN" altLang="en-US" sz="3200" dirty="0">
                <a:solidFill>
                  <a:srgbClr val="000000"/>
                </a:solidFill>
                <a:latin typeface="Arial" panose="02080604020202020204" pitchFamily="34" charset="0"/>
                <a:ea typeface="黑体" panose="02010600030101010101" pitchFamily="49" charset="-122"/>
              </a:rPr>
              <a:t>一个特点鲜明的人</a:t>
            </a:r>
            <a:endParaRPr lang="zh-CN" altLang="en-US" sz="3200" dirty="0">
              <a:solidFill>
                <a:srgbClr val="000000"/>
              </a:solidFill>
              <a:latin typeface="Arial" panose="02080604020202020204" pitchFamily="34" charset="0"/>
              <a:ea typeface="黑体" panose="0201060003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167188" y="5635625"/>
            <a:ext cx="19050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4000" b="1" kern="1200" cap="none" spc="0" normalizeH="0" baseline="0" noProof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80604020202020204" pitchFamily="34" charset="0"/>
                <a:ea typeface="华文彩云" pitchFamily="2" charset="-122"/>
                <a:cs typeface="+mn-cs"/>
              </a:rPr>
              <a:t>评一评</a:t>
            </a:r>
            <a:endParaRPr kumimoji="0" lang="zh-CN" altLang="en-US" sz="4000" b="1" kern="1200" cap="none" spc="0" normalizeH="0" baseline="0" noProof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80604020202020204" pitchFamily="34" charset="0"/>
              <a:ea typeface="华文彩云" pitchFamily="2" charset="-122"/>
              <a:cs typeface="+mn-cs"/>
            </a:endParaRPr>
          </a:p>
        </p:txBody>
      </p:sp>
      <p:sp>
        <p:nvSpPr>
          <p:cNvPr id="19459" name="Text Box 3"/>
          <p:cNvSpPr txBox="1"/>
          <p:nvPr/>
        </p:nvSpPr>
        <p:spPr>
          <a:xfrm>
            <a:off x="1219200" y="1035050"/>
            <a:ext cx="6705600" cy="42989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8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秦智是通山小学四年三班的数学课代表。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 他有一个习惯：对什么事都要打破沙锅问到底。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 他还是一个小组长，谁要是不写作业，他就会把他的名字记下来。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 这就我的朋友</a:t>
            </a:r>
            <a:r>
              <a:rPr lang="en-US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秦智。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1" name="AutoShape 5"/>
          <p:cNvSpPr/>
          <p:nvPr/>
        </p:nvSpPr>
        <p:spPr>
          <a:xfrm>
            <a:off x="76200" y="134938"/>
            <a:ext cx="2733675" cy="822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zh-CN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范文引路</a:t>
            </a:r>
            <a:endParaRPr lang="zh-CN" altLang="zh-CN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/>
          <p:nvPr/>
        </p:nvSpPr>
        <p:spPr>
          <a:xfrm>
            <a:off x="519113" y="330200"/>
            <a:ext cx="810577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 他有一个习惯：对什么事都要打破沙锅问到底。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AutoShape 3"/>
          <p:cNvSpPr/>
          <p:nvPr/>
        </p:nvSpPr>
        <p:spPr>
          <a:xfrm>
            <a:off x="0" y="2743200"/>
            <a:ext cx="2743200" cy="2895600"/>
          </a:xfrm>
          <a:prstGeom prst="cloudCallout">
            <a:avLst>
              <a:gd name="adj1" fmla="val -47046"/>
              <a:gd name="adj2" fmla="val 63708"/>
            </a:avLst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4000" b="1" dirty="0">
                <a:solidFill>
                  <a:srgbClr val="FF3300"/>
                </a:solidFill>
                <a:latin typeface="Arial" panose="02080604020202020204" pitchFamily="34" charset="0"/>
                <a:ea typeface="方正舒体" pitchFamily="2" charset="-122"/>
              </a:rPr>
              <a:t>你认为这样写，好不好？</a:t>
            </a:r>
            <a:endParaRPr lang="zh-CN" altLang="en-US" sz="4000" b="1" dirty="0">
              <a:solidFill>
                <a:srgbClr val="FF3300"/>
              </a:solidFill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1508" name="Rectangle 4"/>
          <p:cNvSpPr/>
          <p:nvPr/>
        </p:nvSpPr>
        <p:spPr>
          <a:xfrm>
            <a:off x="609600" y="1524000"/>
            <a:ext cx="7924800" cy="4648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8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秦智可爱学习了。不管遇到什么问题，他总要弄清楚个究竟。记得有一次，那是上语文课时，老师正在给我们分析</a:t>
            </a:r>
            <a:r>
              <a:rPr lang="en-US" altLang="zh-CN" sz="2400" b="1" dirty="0">
                <a:latin typeface="Arial" panose="0208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赵州桥</a:t>
            </a:r>
            <a:r>
              <a:rPr lang="en-US" altLang="zh-CN" sz="2400" b="1" dirty="0">
                <a:latin typeface="Arial" panose="02080604020202020204" pitchFamily="34" charset="0"/>
                <a:ea typeface="宋体" panose="02010600030101010101" pitchFamily="2" charset="-122"/>
              </a:rPr>
              <a:t>》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一课。当老师提出：“第三自然段到底和哪一段有联系？”时，同学们都七嘴八舌地议论起来。有的说，这一段归上一段；有的说，这一段还是和后面的内容联系更紧密。正在这时，下课铃响了，老师说：“这个问题等下节课，咱们再来讨论吧！”我一听这话，正准备出门去玩，可没想到，秦智站起来说：“老师，您不是常说，学习上不能留下‘尾巴’，您还是给我们讲清楚再下课吧！” 就这样，老师为我们详细地解答了疑问。可是，我的快乐十分钟也泡汤了。嗨！我当时可真恨死了这个“书呆子”，要不是他，我还能多看两册画报呢？</a:t>
            </a:r>
            <a:endParaRPr lang="zh-CN" altLang="en-US" sz="24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9" name="Rectangle 5"/>
          <p:cNvSpPr/>
          <p:nvPr/>
        </p:nvSpPr>
        <p:spPr>
          <a:xfrm>
            <a:off x="1362075" y="1585913"/>
            <a:ext cx="2659063" cy="4619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秦智可爱学习了。</a:t>
            </a:r>
            <a:endParaRPr lang="zh-CN" altLang="en-US" sz="2400" b="1" dirty="0">
              <a:solidFill>
                <a:srgbClr val="FF3300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0" name="Rectangle 6"/>
          <p:cNvSpPr/>
          <p:nvPr/>
        </p:nvSpPr>
        <p:spPr>
          <a:xfrm>
            <a:off x="6084888" y="4213225"/>
            <a:ext cx="2349500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“老师，您不是</a:t>
            </a:r>
            <a:endParaRPr lang="zh-CN" altLang="en-US" sz="2400" b="1" dirty="0">
              <a:solidFill>
                <a:srgbClr val="FF3300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1" name="Rectangle 7"/>
          <p:cNvSpPr/>
          <p:nvPr/>
        </p:nvSpPr>
        <p:spPr>
          <a:xfrm>
            <a:off x="609600" y="4560888"/>
            <a:ext cx="7924800" cy="83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常说，学习上不能留下‘尾巴’，您还是给我们讲清楚再下课吧！”</a:t>
            </a:r>
            <a:endParaRPr lang="zh-CN" altLang="en-US" sz="2400" b="1" dirty="0">
              <a:solidFill>
                <a:srgbClr val="FF3300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2" name="Rectangle 8"/>
          <p:cNvSpPr/>
          <p:nvPr/>
        </p:nvSpPr>
        <p:spPr>
          <a:xfrm>
            <a:off x="609600" y="5300663"/>
            <a:ext cx="8426450" cy="1016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                                                              </a:t>
            </a:r>
            <a:r>
              <a:rPr lang="zh-CN" altLang="en-US" sz="24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嗨！我当时可真恨死了这</a:t>
            </a:r>
            <a:endParaRPr lang="en-US" altLang="zh-CN" sz="2400" b="1" dirty="0">
              <a:solidFill>
                <a:srgbClr val="FF3300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个 “书呆子”，要不是他，我还能多看两册画片呢</a:t>
            </a:r>
            <a:r>
              <a:rPr lang="zh-CN" altLang="en-US" sz="2000" b="1" dirty="0">
                <a:solidFill>
                  <a:srgbClr val="FF33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2000" b="1" dirty="0">
              <a:solidFill>
                <a:srgbClr val="FF3300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animBg="1"/>
      <p:bldP spid="21508" grpId="0"/>
      <p:bldP spid="21509" grpId="0"/>
      <p:bldP spid="21510" grpId="0"/>
      <p:bldP spid="21511" grpId="0"/>
      <p:bldP spid="215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1676400" y="914400"/>
            <a:ext cx="46593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这就我的朋友</a:t>
            </a:r>
            <a:r>
              <a:rPr lang="en-US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秦智。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5" name="AutoShape 3"/>
          <p:cNvSpPr/>
          <p:nvPr/>
        </p:nvSpPr>
        <p:spPr>
          <a:xfrm>
            <a:off x="2667000" y="4343400"/>
            <a:ext cx="4724400" cy="1600200"/>
          </a:xfrm>
          <a:prstGeom prst="wedgeRectCallout">
            <a:avLst>
              <a:gd name="adj1" fmla="val -40625"/>
              <a:gd name="adj2" fmla="val 70042"/>
            </a:avLst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3600" b="1" dirty="0">
                <a:solidFill>
                  <a:srgbClr val="FF3300"/>
                </a:solidFill>
                <a:latin typeface="Arial" panose="02080604020202020204" pitchFamily="34" charset="0"/>
                <a:ea typeface="方正舒体" pitchFamily="2" charset="-122"/>
              </a:rPr>
              <a:t>      这样的结尾行吗？说一说你的看法。</a:t>
            </a:r>
            <a:endParaRPr lang="zh-CN" altLang="en-US" sz="3600" b="1" dirty="0">
              <a:solidFill>
                <a:srgbClr val="FF3300"/>
              </a:solidFill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3556" name="AutoShape 4"/>
          <p:cNvSpPr/>
          <p:nvPr/>
        </p:nvSpPr>
        <p:spPr>
          <a:xfrm>
            <a:off x="1295400" y="2514600"/>
            <a:ext cx="1524000" cy="9906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7" name="Text Box 5"/>
          <p:cNvSpPr txBox="1"/>
          <p:nvPr/>
        </p:nvSpPr>
        <p:spPr>
          <a:xfrm>
            <a:off x="3276600" y="2362200"/>
            <a:ext cx="4800600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Arial" panose="02080604020202020204" pitchFamily="34" charset="0"/>
                <a:ea typeface="华文行楷" pitchFamily="2" charset="-122"/>
              </a:rPr>
              <a:t>       当然可以，点明主题就可以了。</a:t>
            </a:r>
            <a:endParaRPr lang="zh-CN" altLang="en-US" sz="4000" b="1" dirty="0">
              <a:solidFill>
                <a:srgbClr val="FF3300"/>
              </a:solidFill>
              <a:latin typeface="Arial" panose="02080604020202020204" pitchFamily="34" charset="0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  <p:bldP spid="23556" grpId="0" animBg="1"/>
      <p:bldP spid="235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21" name="Group 2"/>
          <p:cNvGrpSpPr/>
          <p:nvPr/>
        </p:nvGrpSpPr>
        <p:grpSpPr>
          <a:xfrm>
            <a:off x="190500" y="285750"/>
            <a:ext cx="1155700" cy="857250"/>
            <a:chOff x="0" y="0"/>
            <a:chExt cx="728" cy="54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612" y="94"/>
              <a:ext cx="116" cy="3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中宋" pitchFamily="2" charset="-122"/>
                <a:ea typeface="华文中宋" pitchFamily="2" charset="-122"/>
                <a:cs typeface="+mn-cs"/>
                <a:sym typeface="Wingdings" panose="05000000000000000000" pitchFamily="2" charset="2"/>
              </a:endParaRPr>
            </a:p>
          </p:txBody>
        </p:sp>
        <p:pic>
          <p:nvPicPr>
            <p:cNvPr id="30723" name="Picture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540" cy="54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4581" name="Rectangle 5"/>
          <p:cNvSpPr/>
          <p:nvPr/>
        </p:nvSpPr>
        <p:spPr>
          <a:xfrm>
            <a:off x="684213" y="188913"/>
            <a:ext cx="7991475" cy="9540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秦智是我们班的数学课代表，他不论做什么事都是那么一丝不苟，有时，他那副认真的劲头还真让人受不了。</a:t>
            </a:r>
            <a:endParaRPr lang="zh-CN" altLang="en-US" sz="24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2" name="Rectangle 6"/>
          <p:cNvSpPr/>
          <p:nvPr/>
        </p:nvSpPr>
        <p:spPr>
          <a:xfrm>
            <a:off x="827088" y="1196975"/>
            <a:ext cx="7848600" cy="830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zh-CN" sz="2400" b="1" dirty="0">
                <a:latin typeface="Arial" panose="0208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他中等个儿，瘦削的身材，皮肤黝黑，尖尖的小脸上，一双黑亮的眼睛，透露出灵气。</a:t>
            </a:r>
            <a:endParaRPr lang="zh-CN" altLang="en-US" sz="24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3" name="Rectangle 7"/>
          <p:cNvSpPr/>
          <p:nvPr/>
        </p:nvSpPr>
        <p:spPr>
          <a:xfrm>
            <a:off x="827088" y="2060575"/>
            <a:ext cx="7848600" cy="4524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zh-CN" sz="2400" b="1" dirty="0">
                <a:solidFill>
                  <a:srgbClr val="FF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秦智可爱学习了。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不管遇到什么问题，他总要弄清楚个究竟。记得有一次，那是上语文课时，老师正在给我们分析</a:t>
            </a:r>
            <a:r>
              <a:rPr lang="zh-CN" altLang="zh-CN" sz="2400" b="1" dirty="0">
                <a:latin typeface="Arial" panose="0208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赵州桥</a:t>
            </a:r>
            <a:r>
              <a:rPr lang="zh-CN" altLang="zh-CN" sz="2400" b="1" dirty="0">
                <a:latin typeface="Arial" panose="02080604020202020204" pitchFamily="34" charset="0"/>
                <a:ea typeface="宋体" panose="02010600030101010101" pitchFamily="2" charset="-122"/>
              </a:rPr>
              <a:t>》</a:t>
            </a:r>
            <a:r>
              <a:rPr lang="zh-CN" altLang="en-US" sz="2400" b="1" dirty="0">
                <a:latin typeface="Arial" panose="02080604020202020204" pitchFamily="34" charset="0"/>
                <a:ea typeface="宋体" panose="02010600030101010101" pitchFamily="2" charset="-122"/>
              </a:rPr>
              <a:t>一课。当老师提出：“第三自然段到底和哪一段有联系？”时，同学们都七嘴八舌地议论起来。有的说，这一段归上一段；有的说，这一段还是和后面的内容联系更紧密。正在这时，下课铃响了，老师说：“这个问题等下节课，咱们再来讨论吧！”我一听这话，正准备出门去玩，可没想到，秦智站起来说：“老师，您不是常说，学习上不能留下‘尾巴’，您还是给我们讲清楚再下课吧！” 就这样，老师为我们详细地解答了疑问。可是，我的快乐十分钟也泡汤了。嗨！我当时可真恨死了这个“书呆子”，要不是他，我还能多看两册画报呢？</a:t>
            </a:r>
            <a:endParaRPr lang="zh-CN" altLang="en-US" sz="24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01650" y="2624138"/>
            <a:ext cx="1098550" cy="1828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eaVert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sz="6000" b="1" i="1" kern="1200" cap="none" spc="0" normalizeH="0" baseline="0" noProof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80604020202020204" pitchFamily="34" charset="0"/>
                <a:ea typeface="华文彩云" pitchFamily="2" charset="-122"/>
                <a:cs typeface="+mn-cs"/>
              </a:rPr>
              <a:t>收获</a:t>
            </a:r>
            <a:endParaRPr kumimoji="0" lang="zh-CN" sz="6000" b="1" i="1" kern="1200" cap="none" spc="0" normalizeH="0" baseline="0" noProof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80604020202020204" pitchFamily="34" charset="0"/>
              <a:ea typeface="华文彩云" pitchFamily="2" charset="-122"/>
              <a:cs typeface="+mn-cs"/>
            </a:endParaRPr>
          </a:p>
        </p:txBody>
      </p:sp>
      <p:sp>
        <p:nvSpPr>
          <p:cNvPr id="25603" name="Rectangle 3"/>
          <p:cNvSpPr/>
          <p:nvPr/>
        </p:nvSpPr>
        <p:spPr>
          <a:xfrm>
            <a:off x="3048000" y="838200"/>
            <a:ext cx="5083175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660033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要适当地描写人物的外貌。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4" name="Rectangle 4"/>
          <p:cNvSpPr/>
          <p:nvPr/>
        </p:nvSpPr>
        <p:spPr>
          <a:xfrm>
            <a:off x="1447800" y="1524000"/>
            <a:ext cx="6705600" cy="1204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ts val="4340"/>
              </a:lnSpc>
            </a:pPr>
            <a:r>
              <a:rPr lang="zh-CN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solidFill>
                  <a:srgbClr val="660033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要简要地点明你与他的关系，选择事情最好写你们之间的事。</a:t>
            </a:r>
            <a:endParaRPr lang="zh-CN" altLang="en-US" sz="3200" b="1" dirty="0">
              <a:solidFill>
                <a:srgbClr val="660033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5" name="Rectangle 5"/>
          <p:cNvSpPr/>
          <p:nvPr/>
        </p:nvSpPr>
        <p:spPr>
          <a:xfrm>
            <a:off x="1600200" y="2819400"/>
            <a:ext cx="5029200" cy="1204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indent="-342900">
              <a:lnSpc>
                <a:spcPts val="4340"/>
              </a:lnSpc>
              <a:spcBef>
                <a:spcPct val="50000"/>
              </a:spcBef>
              <a:buSzTx/>
            </a:pPr>
            <a:r>
              <a:rPr lang="zh-CN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>
                <a:solidFill>
                  <a:srgbClr val="660033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要选择一件具体的事例来表现这个人的特点。</a:t>
            </a:r>
            <a:endParaRPr lang="zh-CN" altLang="en-US" sz="3200" b="1" dirty="0">
              <a:solidFill>
                <a:srgbClr val="660033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6" name="Rectangle 6"/>
          <p:cNvSpPr/>
          <p:nvPr/>
        </p:nvSpPr>
        <p:spPr>
          <a:xfrm>
            <a:off x="1905000" y="4114800"/>
            <a:ext cx="6734175" cy="1204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-342900">
              <a:lnSpc>
                <a:spcPts val="4340"/>
              </a:lnSpc>
              <a:spcBef>
                <a:spcPct val="50000"/>
              </a:spcBef>
              <a:buSzTx/>
            </a:pPr>
            <a:r>
              <a:rPr lang="zh-CN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solidFill>
                  <a:srgbClr val="660033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要对这个人的语言、动作、神态和心理活动进行描写。</a:t>
            </a:r>
            <a:endParaRPr lang="zh-CN" altLang="en-US" sz="3200" b="1" dirty="0">
              <a:solidFill>
                <a:srgbClr val="660033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ldLvl="0" animBg="1"/>
      <p:bldP spid="25603" grpId="0" animBg="1"/>
      <p:bldP spid="25604" grpId="0" animBg="1"/>
      <p:bldP spid="25605" grpId="0" animBg="1"/>
      <p:bldP spid="256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2769" name="Picture 2" descr="200631258404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0" name="AutoShape 4">
            <a:hlinkClick r:id="" action="ppaction://hlinkshowjump?jump=nextslide"/>
          </p:cNvPr>
          <p:cNvSpPr/>
          <p:nvPr/>
        </p:nvSpPr>
        <p:spPr>
          <a:xfrm>
            <a:off x="7924800" y="6477000"/>
            <a:ext cx="762000" cy="381000"/>
          </a:xfrm>
          <a:prstGeom prst="actionButtonForwardNext">
            <a:avLst/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1" name="Rectangle 8"/>
          <p:cNvSpPr/>
          <p:nvPr/>
        </p:nvSpPr>
        <p:spPr>
          <a:xfrm>
            <a:off x="927100" y="1290638"/>
            <a:ext cx="6872288" cy="47085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342900"/>
            <a:b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en-US" sz="2800" dirty="0">
                <a:solidFill>
                  <a:srgbClr val="CC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题目：</a:t>
            </a:r>
            <a:r>
              <a:rPr lang="zh-CN" altLang="en-US" sz="2800" b="1" dirty="0">
                <a:solidFill>
                  <a:srgbClr val="0033CC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我的妈妈</a:t>
            </a:r>
            <a:b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</a:br>
            <a:b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solidFill>
                  <a:srgbClr val="CC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开头：</a:t>
            </a: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总写人物特点</a:t>
            </a:r>
            <a:b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 </a:t>
            </a:r>
            <a:br>
              <a:rPr lang="zh-CN" altLang="en-US" sz="2800" b="1" dirty="0">
                <a:solidFill>
                  <a:srgbClr val="CC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   </a:t>
            </a:r>
            <a:r>
              <a:rPr lang="zh-CN" altLang="en-US" sz="2800" b="1" dirty="0">
                <a:solidFill>
                  <a:srgbClr val="CC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中间：</a:t>
            </a: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分写人物特点（分写人物事例一）</a:t>
            </a:r>
            <a:endParaRPr lang="zh-CN" altLang="en-US" sz="2800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 indent="342900"/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                                （分写人物事例二）</a:t>
            </a:r>
            <a:endParaRPr lang="zh-CN" altLang="en-US" sz="2800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 indent="342900"/>
            <a:r>
              <a:rPr lang="zh-CN" altLang="en-US" sz="2800" b="1" dirty="0">
                <a:solidFill>
                  <a:srgbClr val="CC0000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结尾：</a:t>
            </a: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总写抒情赞美人物</a:t>
            </a:r>
            <a:b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latin typeface="Arial" panose="02080604020202020204" pitchFamily="34" charset="0"/>
                <a:ea typeface="宋体" panose="02010600030101010101" pitchFamily="2" charset="-122"/>
              </a:rPr>
              <a:t>                      </a:t>
            </a:r>
            <a:r>
              <a:rPr lang="zh-CN" altLang="en-US" sz="2800" dirty="0">
                <a:solidFill>
                  <a:srgbClr val="0033CC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与开头相呼应</a:t>
            </a:r>
            <a:br>
              <a:rPr lang="zh-CN" altLang="en-US" sz="2800" dirty="0">
                <a:solidFill>
                  <a:srgbClr val="0033CC"/>
                </a:solidFill>
                <a:latin typeface="Arial" panose="02080604020202020204" pitchFamily="34" charset="0"/>
                <a:ea typeface="宋体" panose="02010600030101010101" pitchFamily="2" charset="-122"/>
              </a:rPr>
            </a:br>
            <a:br>
              <a:rPr lang="zh-CN" altLang="en-US" sz="2400" dirty="0">
                <a:latin typeface="Arial" panose="02080604020202020204" pitchFamily="34" charset="0"/>
                <a:ea typeface="宋体" panose="02010600030101010101" pitchFamily="2" charset="-122"/>
              </a:rPr>
            </a:br>
            <a:endParaRPr lang="zh-CN" altLang="en-US" sz="2400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2" name="AutoShape 5"/>
          <p:cNvSpPr/>
          <p:nvPr/>
        </p:nvSpPr>
        <p:spPr>
          <a:xfrm>
            <a:off x="76200" y="134938"/>
            <a:ext cx="2733675" cy="822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zh-CN" sz="4000" b="1" dirty="0">
                <a:solidFill>
                  <a:srgbClr val="FFFFFF"/>
                </a:solidFill>
                <a:latin typeface="Arial" panose="02080604020202020204" pitchFamily="34" charset="0"/>
                <a:ea typeface="华文中宋" pitchFamily="2" charset="-122"/>
              </a:rPr>
              <a:t>布局谋篇</a:t>
            </a:r>
            <a:endParaRPr lang="zh-CN" altLang="zh-CN" sz="4000" b="1" dirty="0">
              <a:solidFill>
                <a:srgbClr val="FFFFFF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308100" y="2133600"/>
            <a:ext cx="7178040" cy="28613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lnSpc>
                <a:spcPct val="150000"/>
              </a:lnSpc>
              <a:spcBef>
                <a:spcPts val="0"/>
              </a:spcBef>
              <a:buClrTx/>
              <a:buSzTx/>
              <a:buFontTx/>
              <a:defRPr/>
            </a:pPr>
            <a:r>
              <a:rPr kumimoji="0" lang="zh-CN" altLang="zh-CN" sz="60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80604020202020204" pitchFamily="34" charset="0"/>
                <a:ea typeface="华文新魏" pitchFamily="2" charset="-122"/>
                <a:cs typeface="+mn-cs"/>
              </a:rPr>
              <a:t>    </a:t>
            </a:r>
            <a:r>
              <a:rPr kumimoji="0" lang="zh-CN" sz="60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80604020202020204" pitchFamily="34" charset="0"/>
                <a:ea typeface="华文新魏" pitchFamily="2" charset="-122"/>
                <a:cs typeface="+mn-cs"/>
              </a:rPr>
              <a:t>拿起笔来，试试看，你是能写好的！</a:t>
            </a:r>
            <a:endParaRPr kumimoji="0" lang="zh-CN" sz="6000" b="1" i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80604020202020204" pitchFamily="34" charset="0"/>
              <a:ea typeface="华文新魏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 Box 3"/>
          <p:cNvSpPr txBox="1"/>
          <p:nvPr/>
        </p:nvSpPr>
        <p:spPr>
          <a:xfrm>
            <a:off x="3352800" y="2565400"/>
            <a:ext cx="57912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5400" b="1" dirty="0">
              <a:solidFill>
                <a:srgbClr val="0000CC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9458" name="WordArt 4"/>
          <p:cNvSpPr/>
          <p:nvPr/>
        </p:nvSpPr>
        <p:spPr>
          <a:xfrm>
            <a:off x="1263650" y="1384300"/>
            <a:ext cx="5667375" cy="31194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Flat3" dir="r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口语交际习作七</a:t>
            </a:r>
            <a:endParaRPr lang="zh-CN" alt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Text Box 2"/>
          <p:cNvSpPr txBox="1"/>
          <p:nvPr/>
        </p:nvSpPr>
        <p:spPr>
          <a:xfrm>
            <a:off x="-104775" y="0"/>
            <a:ext cx="8997950" cy="59467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通过这一单元的学习，我们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接触了许多形象鲜明的人物：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）的小兵张嘎          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）的严监生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）的王熙凤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）的刷子李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）的托德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4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      ）的老板</a:t>
            </a:r>
            <a:endParaRPr lang="zh-CN" altLang="en-US" sz="4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5" name="Picture 7" descr="3152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6" name="Text Box 4"/>
          <p:cNvSpPr txBox="1"/>
          <p:nvPr/>
        </p:nvSpPr>
        <p:spPr>
          <a:xfrm>
            <a:off x="611188" y="1052513"/>
            <a:ext cx="7920037" cy="5029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3600" b="1" dirty="0">
                <a:latin typeface="Arial" panose="0208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600" b="1" dirty="0">
                <a:latin typeface="Arial" panose="02080604020202020204" pitchFamily="34" charset="0"/>
                <a:ea typeface="宋体" panose="02010600030101010101" pitchFamily="2" charset="-122"/>
              </a:rPr>
              <a:t>一个特点鲜明的人，总是给人留下深刻的印象，即使偶然见上一面，他（她）的音容笑貌、举手投足，也会留在心中挥之不去。这次习作，我们就来写这样一个人，可以是身边熟悉的人，也可以是偶然见到的陌生人。写的时候，试着运用课文中一些写人的方法，写出他某一方面的特点。写完以后，同学之间互相评一评，改一改，让人物特点更加突出。</a:t>
            </a:r>
            <a:endParaRPr lang="zh-CN" altLang="en-US" sz="36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AutoShape 5"/>
          <p:cNvSpPr/>
          <p:nvPr/>
        </p:nvSpPr>
        <p:spPr>
          <a:xfrm>
            <a:off x="611188" y="333375"/>
            <a:ext cx="2520950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审清题意</a:t>
            </a:r>
            <a:endParaRPr lang="zh-CN" altLang="en-US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29" name="Picture 5" descr="3152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0" name="AutoShape 6"/>
          <p:cNvSpPr/>
          <p:nvPr/>
        </p:nvSpPr>
        <p:spPr>
          <a:xfrm>
            <a:off x="611188" y="333375"/>
            <a:ext cx="2520950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审清题意</a:t>
            </a:r>
            <a:endParaRPr lang="zh-CN" altLang="en-US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  <p:sp>
        <p:nvSpPr>
          <p:cNvPr id="66564" name="Text Box 4"/>
          <p:cNvSpPr txBox="1"/>
          <p:nvPr/>
        </p:nvSpPr>
        <p:spPr>
          <a:xfrm>
            <a:off x="900113" y="1341438"/>
            <a:ext cx="7705725" cy="53070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A</a:t>
            </a:r>
            <a:r>
              <a:rPr lang="zh-CN" altLang="en-US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、习作对象</a:t>
            </a:r>
            <a:r>
              <a:rPr lang="zh-CN" altLang="en-US" sz="3600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：</a:t>
            </a:r>
            <a:endParaRPr lang="zh-CN" altLang="en-US" sz="3600" dirty="0">
              <a:solidFill>
                <a:srgbClr val="000000"/>
              </a:solidFill>
              <a:latin typeface="华文琥珀" pitchFamily="2" charset="-122"/>
              <a:ea typeface="华文琥珀" pitchFamily="2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3600" dirty="0">
                <a:solidFill>
                  <a:srgbClr val="000000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       </a:t>
            </a:r>
            <a:r>
              <a:rPr lang="zh-CN" altLang="en-US" sz="3600" b="1" dirty="0">
                <a:solidFill>
                  <a:srgbClr val="0033CC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写</a:t>
            </a:r>
            <a:r>
              <a:rPr lang="zh-CN" altLang="en-US" sz="3600" b="1" dirty="0">
                <a:solidFill>
                  <a:srgbClr val="FF0000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一个</a:t>
            </a:r>
            <a:r>
              <a:rPr lang="zh-CN" altLang="en-US" sz="3600" b="1" dirty="0">
                <a:solidFill>
                  <a:srgbClr val="0033CC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特点鲜明的人，可以是身边熟悉的人，也可以是偶然见到过的陌生人。</a:t>
            </a:r>
            <a:endParaRPr lang="zh-CN" altLang="en-US" sz="3600" b="1" dirty="0">
              <a:solidFill>
                <a:srgbClr val="0033CC"/>
              </a:solidFill>
              <a:latin typeface="Arial" panose="02080604020202020204" pitchFamily="34" charset="0"/>
              <a:ea typeface="楷体_GB2312" panose="02010609030101010101" pitchFamily="49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B</a:t>
            </a:r>
            <a:r>
              <a:rPr lang="zh-CN" altLang="en-US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、习作要求</a:t>
            </a:r>
            <a:r>
              <a:rPr lang="zh-CN" altLang="en-US" sz="3600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：</a:t>
            </a:r>
            <a:endParaRPr lang="zh-CN" altLang="en-US" sz="3600" dirty="0">
              <a:solidFill>
                <a:srgbClr val="000000"/>
              </a:solidFill>
              <a:latin typeface="华文琥珀" pitchFamily="2" charset="-122"/>
              <a:ea typeface="华文琥珀" pitchFamily="2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3600" dirty="0">
                <a:solidFill>
                  <a:srgbClr val="000000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     </a:t>
            </a:r>
            <a:r>
              <a:rPr lang="zh-CN" altLang="en-US" sz="3600" b="1" dirty="0">
                <a:solidFill>
                  <a:srgbClr val="0033CC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运用写人方法，写出人物</a:t>
            </a:r>
            <a:r>
              <a:rPr lang="zh-CN" altLang="en-US" sz="3600" b="1" dirty="0">
                <a:solidFill>
                  <a:srgbClr val="FF0000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某一方面</a:t>
            </a:r>
            <a:r>
              <a:rPr lang="zh-CN" altLang="en-US" sz="3600" b="1" dirty="0">
                <a:solidFill>
                  <a:srgbClr val="0033CC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的特点；</a:t>
            </a:r>
            <a:endParaRPr lang="zh-CN" altLang="en-US" sz="3600" b="1" dirty="0">
              <a:solidFill>
                <a:srgbClr val="0033CC"/>
              </a:solidFill>
              <a:latin typeface="Arial" panose="02080604020202020204" pitchFamily="34" charset="0"/>
              <a:ea typeface="楷体_GB2312" panose="02010609030101010101" pitchFamily="49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C</a:t>
            </a:r>
            <a:r>
              <a:rPr lang="zh-CN" altLang="en-US" sz="3600" u="sng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、修改要求</a:t>
            </a:r>
            <a:r>
              <a:rPr lang="zh-CN" altLang="en-US" sz="3600" dirty="0">
                <a:solidFill>
                  <a:srgbClr val="000000"/>
                </a:solidFill>
                <a:latin typeface="华文琥珀" pitchFamily="2" charset="-122"/>
                <a:ea typeface="华文琥珀" pitchFamily="2" charset="-122"/>
              </a:rPr>
              <a:t>：</a:t>
            </a:r>
            <a:endParaRPr lang="zh-CN" altLang="en-US" sz="3600" dirty="0">
              <a:solidFill>
                <a:srgbClr val="000000"/>
              </a:solidFill>
              <a:latin typeface="华文琥珀" pitchFamily="2" charset="-122"/>
              <a:ea typeface="华文琥珀" pitchFamily="2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3600" dirty="0">
                <a:solidFill>
                  <a:srgbClr val="000000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    </a:t>
            </a:r>
            <a:r>
              <a:rPr lang="zh-CN" altLang="en-US" sz="3600" b="1" dirty="0">
                <a:solidFill>
                  <a:srgbClr val="0033CC"/>
                </a:solidFill>
                <a:latin typeface="Arial" panose="02080604020202020204" pitchFamily="34" charset="0"/>
                <a:ea typeface="楷体_GB2312" panose="02010609030101010101" pitchFamily="49" charset="-122"/>
              </a:rPr>
              <a:t>合作评一评、改一改，使人物特点更加突出。</a:t>
            </a:r>
            <a:r>
              <a:rPr lang="zh-CN" altLang="en-US" sz="3600" dirty="0">
                <a:latin typeface="Arial" panose="02080604020202020204" pitchFamily="34" charset="0"/>
                <a:ea typeface="楷体_GB2312" panose="02010609030101010101" pitchFamily="49" charset="-122"/>
              </a:rPr>
              <a:t> </a:t>
            </a:r>
            <a:endParaRPr lang="zh-CN" altLang="en-US" sz="3600" dirty="0">
              <a:latin typeface="Arial" panose="0208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1509" name="WordArt 7"/>
          <p:cNvSpPr>
            <a:spLocks noTextEdit="1"/>
          </p:cNvSpPr>
          <p:nvPr/>
        </p:nvSpPr>
        <p:spPr>
          <a:xfrm>
            <a:off x="3779838" y="620713"/>
            <a:ext cx="475297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9900CC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9900CC"/>
                </a:soli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一人一事（多事）一特点</a:t>
            </a:r>
            <a:endParaRPr lang="zh-CN" altLang="en-US" sz="3600">
              <a:ln w="9525" cap="flat" cmpd="sng">
                <a:solidFill>
                  <a:srgbClr val="9900CC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9900CC"/>
              </a:soli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56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8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4">
                                            <p:txEl>
                                              <p:charRg st="8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5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4">
                                            <p:txEl>
                                              <p:charRg st="5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58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564">
                                            <p:txEl>
                                              <p:charRg st="58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83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564">
                                            <p:txEl>
                                              <p:charRg st="83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charRg st="91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564">
                                            <p:txEl>
                                              <p:charRg st="91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3" name="Picture 7" descr="3152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4" name="Text Box 5"/>
          <p:cNvSpPr txBox="1"/>
          <p:nvPr/>
        </p:nvSpPr>
        <p:spPr>
          <a:xfrm>
            <a:off x="755650" y="1700213"/>
            <a:ext cx="7632700" cy="3305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所谓人物的特点，是指一个人在</a:t>
            </a:r>
            <a:r>
              <a:rPr lang="zh-CN" altLang="en-US" sz="44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性格、品质、爱好、特长、习惯</a:t>
            </a:r>
            <a:r>
              <a:rPr lang="zh-CN" altLang="en-US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等方面不同于他人的特征。</a:t>
            </a:r>
            <a:endParaRPr lang="zh-CN" altLang="en-US" sz="4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3555" name="AutoShape 5"/>
          <p:cNvSpPr/>
          <p:nvPr/>
        </p:nvSpPr>
        <p:spPr>
          <a:xfrm>
            <a:off x="647700" y="563563"/>
            <a:ext cx="3230563" cy="868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找准特点</a:t>
            </a:r>
            <a:endParaRPr lang="zh-CN" altLang="en-US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0" y="1195388"/>
            <a:ext cx="78486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sz="4400" b="1" i="1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80604020202020204" pitchFamily="34" charset="0"/>
                <a:ea typeface="方正姚体" pitchFamily="2" charset="-122"/>
                <a:cs typeface="+mn-cs"/>
              </a:rPr>
              <a:t>写一个给你留下深刻印象的人</a:t>
            </a:r>
            <a:endParaRPr kumimoji="0" lang="zh-CN" sz="4400" b="1" i="1" kern="1200" cap="none" spc="0" normalizeH="0" baseline="0" noProof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80604020202020204" pitchFamily="34" charset="0"/>
              <a:ea typeface="方正姚体" pitchFamily="2" charset="-122"/>
              <a:cs typeface="+mn-cs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724400" y="1195388"/>
            <a:ext cx="14478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4400" b="1" i="1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80604020202020204" pitchFamily="34" charset="0"/>
                <a:ea typeface="方正姚体" pitchFamily="2" charset="-122"/>
                <a:cs typeface="+mn-cs"/>
              </a:rPr>
              <a:t>深刻</a:t>
            </a:r>
            <a:endParaRPr kumimoji="0" lang="zh-CN" sz="4400" b="1" i="1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80604020202020204" pitchFamily="34" charset="0"/>
              <a:ea typeface="方正姚体" pitchFamily="2" charset="-122"/>
              <a:cs typeface="+mn-cs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362075" y="1196975"/>
            <a:ext cx="14478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4400" b="1" i="1" u="none" strike="noStrike" kern="1200" cap="none" spc="0" normalizeH="0" baseline="0" noProof="0">
                <a:ln>
                  <a:noFill/>
                </a:ln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80604020202020204" pitchFamily="34" charset="0"/>
                <a:ea typeface="方正姚体" pitchFamily="2" charset="-122"/>
                <a:cs typeface="+mn-cs"/>
              </a:rPr>
              <a:t>一个</a:t>
            </a:r>
            <a:endParaRPr kumimoji="0" lang="zh-CN" sz="4400" b="1" i="1" u="none" strike="noStrike" kern="1200" cap="none" spc="0" normalizeH="0" baseline="0" noProof="0">
              <a:ln>
                <a:noFill/>
              </a:ln>
              <a:solidFill>
                <a:srgbClr val="9933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80604020202020204" pitchFamily="34" charset="0"/>
              <a:ea typeface="方正姚体" pitchFamily="2" charset="-122"/>
              <a:cs typeface="+mn-cs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543800" y="1195388"/>
            <a:ext cx="747713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4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80604020202020204" pitchFamily="34" charset="0"/>
                <a:ea typeface="方正姚体" pitchFamily="2" charset="-122"/>
                <a:cs typeface="+mn-cs"/>
              </a:rPr>
              <a:t>人</a:t>
            </a:r>
            <a:endParaRPr kumimoji="0" lang="zh-CN" sz="4400" b="1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80604020202020204" pitchFamily="34" charset="0"/>
              <a:ea typeface="方正姚体" pitchFamily="2" charset="-122"/>
              <a:cs typeface="+mn-cs"/>
            </a:endParaRPr>
          </a:p>
        </p:txBody>
      </p:sp>
      <p:sp>
        <p:nvSpPr>
          <p:cNvPr id="15367" name="AutoShape 7"/>
          <p:cNvSpPr/>
          <p:nvPr/>
        </p:nvSpPr>
        <p:spPr>
          <a:xfrm>
            <a:off x="1219200" y="2362200"/>
            <a:ext cx="4953000" cy="2133600"/>
          </a:xfrm>
          <a:prstGeom prst="wedgeRoundRectCallout">
            <a:avLst>
              <a:gd name="adj1" fmla="val -48245"/>
              <a:gd name="adj2" fmla="val 105833"/>
              <a:gd name="adj3" fmla="val 16667"/>
            </a:avLst>
          </a:prstGeom>
          <a:solidFill>
            <a:srgbClr val="CC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>
              <a:spcBef>
                <a:spcPct val="50000"/>
              </a:spcBef>
            </a:pPr>
            <a:r>
              <a:rPr lang="zh-CN" altLang="zh-CN" sz="3200" b="1" dirty="0">
                <a:latin typeface="Arial" panose="0208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生活中哪个人给你留下的印象最深？想一想，这个人为什么会给你留下深刻的印象。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pPr algn="ctr"/>
            <a:endParaRPr lang="zh-CN" altLang="zh-CN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2" name="AutoShape 8"/>
          <p:cNvSpPr/>
          <p:nvPr/>
        </p:nvSpPr>
        <p:spPr>
          <a:xfrm>
            <a:off x="762000" y="5791200"/>
            <a:ext cx="838200" cy="7620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3" name="AutoShape 9"/>
          <p:cNvSpPr/>
          <p:nvPr/>
        </p:nvSpPr>
        <p:spPr>
          <a:xfrm>
            <a:off x="1752600" y="5867400"/>
            <a:ext cx="838200" cy="762000"/>
          </a:xfrm>
          <a:prstGeom prst="sun">
            <a:avLst>
              <a:gd name="adj" fmla="val 25000"/>
            </a:avLst>
          </a:prstGeom>
          <a:solidFill>
            <a:srgbClr val="FF66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latin typeface="Arial" panose="02080604020202020204" pitchFamily="34" charset="0"/>
                <a:ea typeface="方正舒体" pitchFamily="2" charset="-122"/>
              </a:rPr>
              <a:t>说</a:t>
            </a:r>
            <a:endParaRPr lang="zh-CN" altLang="en-US" sz="2800" b="1" dirty="0"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4584" name="AutoShape 10"/>
          <p:cNvSpPr/>
          <p:nvPr/>
        </p:nvSpPr>
        <p:spPr>
          <a:xfrm>
            <a:off x="2819400" y="5867400"/>
            <a:ext cx="838200" cy="762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solidFill>
                  <a:srgbClr val="FF0066"/>
                </a:solidFill>
                <a:latin typeface="Arial" panose="02080604020202020204" pitchFamily="34" charset="0"/>
                <a:ea typeface="方正舒体" pitchFamily="2" charset="-122"/>
              </a:rPr>
              <a:t>看</a:t>
            </a:r>
            <a:endParaRPr lang="zh-CN" altLang="en-US" sz="2800" b="1" dirty="0">
              <a:solidFill>
                <a:srgbClr val="FF0066"/>
              </a:solidFill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4585" name="AutoShape 11"/>
          <p:cNvSpPr/>
          <p:nvPr/>
        </p:nvSpPr>
        <p:spPr>
          <a:xfrm>
            <a:off x="3962400" y="5867400"/>
            <a:ext cx="838200" cy="762000"/>
          </a:xfrm>
          <a:prstGeom prst="sun">
            <a:avLst>
              <a:gd name="adj" fmla="val 25000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b="1" dirty="0">
                <a:solidFill>
                  <a:srgbClr val="333399"/>
                </a:solidFill>
                <a:latin typeface="Arial" panose="02080604020202020204" pitchFamily="34" charset="0"/>
                <a:ea typeface="方正舒体" pitchFamily="2" charset="-122"/>
              </a:rPr>
              <a:t>写</a:t>
            </a:r>
            <a:endParaRPr lang="zh-CN" altLang="en-US" sz="2800" b="1" dirty="0">
              <a:solidFill>
                <a:srgbClr val="333399"/>
              </a:solidFill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4586" name="Text Box 12"/>
          <p:cNvSpPr txBox="1"/>
          <p:nvPr/>
        </p:nvSpPr>
        <p:spPr>
          <a:xfrm>
            <a:off x="914400" y="586740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66"/>
                </a:solidFill>
                <a:latin typeface="Arial" panose="02080604020202020204" pitchFamily="34" charset="0"/>
                <a:ea typeface="方正舒体" pitchFamily="2" charset="-122"/>
              </a:rPr>
              <a:t>想</a:t>
            </a:r>
            <a:endParaRPr lang="zh-CN" altLang="en-US" sz="2800" b="1" dirty="0">
              <a:solidFill>
                <a:srgbClr val="FF0066"/>
              </a:solidFill>
              <a:latin typeface="Arial" panose="02080604020202020204" pitchFamily="34" charset="0"/>
              <a:ea typeface="方正舒体" pitchFamily="2" charset="-122"/>
            </a:endParaRPr>
          </a:p>
        </p:txBody>
      </p:sp>
      <p:sp>
        <p:nvSpPr>
          <p:cNvPr id="24587" name="AutoShape 5"/>
          <p:cNvSpPr/>
          <p:nvPr/>
        </p:nvSpPr>
        <p:spPr>
          <a:xfrm>
            <a:off x="76200" y="134938"/>
            <a:ext cx="2733675" cy="822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认真选材</a:t>
            </a:r>
            <a:endParaRPr lang="zh-CN" altLang="en-US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ldLvl="0" animBg="1"/>
      <p:bldP spid="15363" grpId="0" bldLvl="0" animBg="1"/>
      <p:bldP spid="15364" grpId="0" bldLvl="0" animBg="1"/>
      <p:bldP spid="15365" grpId="0" bldLvl="0" animBg="1"/>
      <p:bldP spid="1536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 txBox="1"/>
          <p:nvPr/>
        </p:nvSpPr>
        <p:spPr>
          <a:xfrm>
            <a:off x="1447800" y="1447800"/>
            <a:ext cx="3352800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9933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他对你的关心、爱护和帮助；</a:t>
            </a:r>
            <a:endParaRPr lang="zh-CN" altLang="en-US" sz="3600" b="1" dirty="0">
              <a:solidFill>
                <a:srgbClr val="993366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87" name="Rectangle 3"/>
          <p:cNvSpPr/>
          <p:nvPr/>
        </p:nvSpPr>
        <p:spPr>
          <a:xfrm>
            <a:off x="1524000" y="3213100"/>
            <a:ext cx="3078163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他的某些特长和爱好；</a:t>
            </a:r>
            <a:endParaRPr lang="zh-CN" altLang="en-US" sz="3600" b="1" dirty="0">
              <a:solidFill>
                <a:srgbClr val="0000FF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88" name="Rectangle 4"/>
          <p:cNvSpPr/>
          <p:nvPr/>
        </p:nvSpPr>
        <p:spPr>
          <a:xfrm>
            <a:off x="1387475" y="4648200"/>
            <a:ext cx="3352800" cy="17399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 dirty="0">
                <a:solidFill>
                  <a:srgbClr val="FF00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他做的某一件事使你深受感动。</a:t>
            </a:r>
            <a:endParaRPr lang="zh-CN" altLang="en-US" sz="3600" b="1" dirty="0">
              <a:solidFill>
                <a:srgbClr val="FF0066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4716463" y="1341438"/>
            <a:ext cx="3505200" cy="1554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长辈（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父母、爷爷、奶奶、外公、外婆、老师等</a:t>
            </a:r>
            <a:r>
              <a:rPr lang="zh-CN" altLang="en-US" sz="3200" b="1" dirty="0">
                <a:solidFill>
                  <a:srgbClr val="FF00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dirty="0">
              <a:solidFill>
                <a:srgbClr val="FF0066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90" name="Text Box 6"/>
          <p:cNvSpPr txBox="1"/>
          <p:nvPr/>
        </p:nvSpPr>
        <p:spPr>
          <a:xfrm>
            <a:off x="4859338" y="3716338"/>
            <a:ext cx="3733800" cy="15541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同辈（</a:t>
            </a: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同学、兄弟、姐妹、邻居家的小伙伴等</a:t>
            </a:r>
            <a:r>
              <a:rPr lang="zh-CN" altLang="en-US" sz="3200" b="1" dirty="0">
                <a:solidFill>
                  <a:srgbClr val="FF0066"/>
                </a:solidFill>
                <a:latin typeface="Arial" panose="0208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3200" b="1" dirty="0">
              <a:solidFill>
                <a:srgbClr val="FF0066"/>
              </a:solidFill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  <p:bldP spid="16389" grpId="0"/>
      <p:bldP spid="163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324600" y="1295400"/>
            <a:ext cx="2438400" cy="2895600"/>
          </a:xfrm>
          <a:prstGeom prst="cloudCallout">
            <a:avLst>
              <a:gd name="adj1" fmla="val -18750"/>
              <a:gd name="adj2" fmla="val 67380"/>
            </a:avLst>
          </a:prstGeom>
          <a:solidFill>
            <a:srgbClr val="FF9999"/>
          </a:solidFill>
          <a:ln w="9525" cmpd="sng">
            <a:solidFill>
              <a:schemeClr val="tx1"/>
            </a:solidFill>
            <a:round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sz="4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80604020202020204" pitchFamily="34" charset="0"/>
                <a:ea typeface="方正舒体" pitchFamily="2" charset="-122"/>
                <a:cs typeface="+mn-cs"/>
              </a:rPr>
              <a:t>你要注意哟！</a:t>
            </a:r>
            <a:endParaRPr kumimoji="0" lang="zh-CN" sz="4800" b="1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80604020202020204" pitchFamily="34" charset="0"/>
              <a:ea typeface="方正舒体" pitchFamily="2" charset="-122"/>
              <a:cs typeface="+mn-cs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1295400" y="1177925"/>
            <a:ext cx="50292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要适当地描写人物的外貌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2" name="AutoShape 4"/>
          <p:cNvSpPr/>
          <p:nvPr/>
        </p:nvSpPr>
        <p:spPr>
          <a:xfrm>
            <a:off x="533400" y="1254125"/>
            <a:ext cx="6096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3" name="AutoShape 5"/>
          <p:cNvSpPr/>
          <p:nvPr/>
        </p:nvSpPr>
        <p:spPr>
          <a:xfrm>
            <a:off x="533400" y="1863725"/>
            <a:ext cx="6096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4" name="AutoShape 6"/>
          <p:cNvSpPr/>
          <p:nvPr/>
        </p:nvSpPr>
        <p:spPr>
          <a:xfrm>
            <a:off x="533400" y="2549525"/>
            <a:ext cx="6096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5" name="AutoShape 7"/>
          <p:cNvSpPr/>
          <p:nvPr/>
        </p:nvSpPr>
        <p:spPr>
          <a:xfrm>
            <a:off x="609600" y="3844925"/>
            <a:ext cx="6096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6" name="Rectangle 8"/>
          <p:cNvSpPr/>
          <p:nvPr/>
        </p:nvSpPr>
        <p:spPr>
          <a:xfrm>
            <a:off x="1295400" y="1863725"/>
            <a:ext cx="50831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要简要地点明你与他的关系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7" name="Rectangle 9"/>
          <p:cNvSpPr/>
          <p:nvPr/>
        </p:nvSpPr>
        <p:spPr>
          <a:xfrm>
            <a:off x="1295400" y="2549525"/>
            <a:ext cx="5083175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要选择一件具体的事例来表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现这个人的特点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8" name="Rectangle 10"/>
          <p:cNvSpPr/>
          <p:nvPr/>
        </p:nvSpPr>
        <p:spPr>
          <a:xfrm>
            <a:off x="1371600" y="3768725"/>
            <a:ext cx="506730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要对这个人的语言、动作、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Arial" panose="02080604020202020204" pitchFamily="34" charset="0"/>
                <a:ea typeface="宋体" panose="02010600030101010101" pitchFamily="2" charset="-122"/>
              </a:rPr>
              <a:t>神态和心理活动进行描写</a:t>
            </a:r>
            <a:endParaRPr lang="zh-CN" altLang="en-US" sz="3200" b="1" dirty="0">
              <a:latin typeface="Arial" panose="0208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34" name="AutoShape 5"/>
          <p:cNvSpPr/>
          <p:nvPr/>
        </p:nvSpPr>
        <p:spPr>
          <a:xfrm>
            <a:off x="76200" y="134938"/>
            <a:ext cx="2733675" cy="822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zh-CN" sz="4000" b="1" dirty="0">
                <a:solidFill>
                  <a:schemeClr val="bg1"/>
                </a:solidFill>
                <a:latin typeface="Arial" panose="02080604020202020204" pitchFamily="34" charset="0"/>
                <a:ea typeface="华文中宋" pitchFamily="2" charset="-122"/>
              </a:rPr>
              <a:t>写法指导</a:t>
            </a:r>
            <a:endParaRPr lang="zh-CN" altLang="zh-CN" sz="4000" b="1" dirty="0">
              <a:solidFill>
                <a:schemeClr val="bg1"/>
              </a:solidFill>
              <a:latin typeface="Arial" panose="02080604020202020204" pitchFamily="34" charset="0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bldLvl="0" animBg="1"/>
      <p:bldP spid="17413" grpId="0" bldLvl="0" animBg="1"/>
      <p:bldP spid="17414" grpId="0" bldLvl="0" animBg="1"/>
      <p:bldP spid="17415" grpId="0" bldLvl="0" animBg="1"/>
      <p:bldP spid="17416" grpId="0" animBg="1"/>
      <p:bldP spid="17417" grpId="0" animBg="1"/>
      <p:bldP spid="17418" grpId="0" animBg="1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默认设计模板_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_2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Profile_2">
  <a:themeElements>
    <a:clrScheme name="Profile_2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_2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Profile_2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_2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_2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">
  <a:themeElements>
    <a:clrScheme name="自定义 1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BE"/>
      </a:accent1>
      <a:accent2>
        <a:srgbClr val="7F7F7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5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默认设计模板_2">
  <a:themeElements>
    <a:clrScheme name="默认设计模板_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_2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2093</Words>
  <Application>WPS 演示</Application>
  <PresentationFormat>全屏显示(4:3)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16</vt:i4>
      </vt:variant>
    </vt:vector>
  </HeadingPairs>
  <TitlesOfParts>
    <vt:vector size="47" baseType="lpstr">
      <vt:lpstr>Arial</vt:lpstr>
      <vt:lpstr>宋体</vt:lpstr>
      <vt:lpstr>Wingdings</vt:lpstr>
      <vt:lpstr>Microsoft Sans Serif</vt:lpstr>
      <vt:lpstr>MT Extra</vt:lpstr>
      <vt:lpstr>Times New Roman</vt:lpstr>
      <vt:lpstr>Verdana</vt:lpstr>
      <vt:lpstr>MingLiU</vt:lpstr>
      <vt:lpstr>黑体</vt:lpstr>
      <vt:lpstr>华文行楷</vt:lpstr>
      <vt:lpstr>微软雅黑</vt:lpstr>
      <vt:lpstr>楷体_GB2312</vt:lpstr>
      <vt:lpstr>华文中宋</vt:lpstr>
      <vt:lpstr>华文琥珀</vt:lpstr>
      <vt:lpstr>方正姚体</vt:lpstr>
      <vt:lpstr>方正舒体</vt:lpstr>
      <vt:lpstr>华文彩云</vt:lpstr>
      <vt:lpstr>华文新魏</vt:lpstr>
      <vt:lpstr>Arial Unicode MS</vt:lpstr>
      <vt:lpstr>华文中宋</vt:lpstr>
      <vt:lpstr>华文彩云</vt:lpstr>
      <vt:lpstr>华文新魏</vt:lpstr>
      <vt:lpstr>华文琥珀</vt:lpstr>
      <vt:lpstr>华文行楷</vt:lpstr>
      <vt:lpstr>方正姚体</vt:lpstr>
      <vt:lpstr>方正舒体</vt:lpstr>
      <vt:lpstr>默认设计模板</vt:lpstr>
      <vt:lpstr>默认设计模板_2</vt:lpstr>
      <vt:lpstr>2_Profile_2</vt:lpstr>
      <vt:lpstr>1_Office 主题</vt:lpstr>
      <vt:lpstr>1_默认设计模板_2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寰蒋涓浗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绿色圃中小学教育网http://www.lspjy.com</dc:title>
  <dc:creator>绿色圃中小学教育网http://www.lspjy.com</dc:creator>
  <cp:keywords>绿色圃中小学教育网http://www.lspjy.com</cp:keywords>
  <dc:description>绿色圃中小学教育网http://www.lspjy.com</dc:description>
  <dc:subject>绿色圃中小学教育网http://www.lspjy.com</dc:subject>
  <cp:category>缁胯壊鍦冧腑灏忓鏁欒偛缃慼ttp://www.lspjy.com</cp:category>
  <cp:lastModifiedBy>Administrator</cp:lastModifiedBy>
  <cp:revision>29</cp:revision>
  <dcterms:created xsi:type="dcterms:W3CDTF">2011-06-10T01:03:28Z</dcterms:created>
  <dcterms:modified xsi:type="dcterms:W3CDTF">2019-05-22T07:31:52Z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