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72" r:id="rId3"/>
    <p:sldId id="338" r:id="rId4"/>
    <p:sldId id="334" r:id="rId5"/>
    <p:sldId id="375" r:id="rId6"/>
    <p:sldId id="374" r:id="rId7"/>
    <p:sldId id="345" r:id="rId8"/>
    <p:sldId id="346" r:id="rId9"/>
    <p:sldId id="347" r:id="rId10"/>
    <p:sldId id="348" r:id="rId11"/>
    <p:sldId id="353" r:id="rId12"/>
    <p:sldId id="349" r:id="rId13"/>
    <p:sldId id="350" r:id="rId14"/>
    <p:sldId id="351" r:id="rId15"/>
    <p:sldId id="352" r:id="rId16"/>
    <p:sldId id="319" r:id="rId17"/>
    <p:sldId id="292" r:id="rId18"/>
    <p:sldId id="331" r:id="rId19"/>
    <p:sldId id="376" r:id="rId20"/>
    <p:sldId id="327" r:id="rId21"/>
    <p:sldId id="392" r:id="rId22"/>
    <p:sldId id="332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0000"/>
    <a:srgbClr val="800000"/>
    <a:srgbClr val="0000FF"/>
    <a:srgbClr val="FF00FF"/>
    <a:srgbClr val="FFFFCC"/>
    <a:srgbClr val="FFFF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020"/>
  </p:normalViewPr>
  <p:slideViewPr>
    <p:cSldViewPr>
      <p:cViewPr varScale="1">
        <p:scale>
          <a:sx n="74" d="100"/>
          <a:sy n="74" d="100"/>
        </p:scale>
        <p:origin x="-1116" y="-84"/>
      </p:cViewPr>
      <p:guideLst>
        <p:guide orient="horz" pos="21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793FAB5-2E38-42CD-B67C-116150CC79E3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7EE7422-885E-4B16-8705-DE2255E1FF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88593-987B-4A23-81B7-D8503CD30B91}" type="datetime1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57A47-E0DB-4873-AF3D-7AE287BD2CD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D827-FEC1-419D-9E40-6CD13F9EDE7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368C-3C62-4A04-A817-27E4547D2F1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FB4F-4A09-4C4E-B5BA-491731AEB64D}" type="datetime1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BF96B-11BD-4CF6-9D48-D4B45DF7F9F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9C90-004C-4727-ABE1-81997280790A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07-78EB-4163-BB66-14C367634F7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05F8-6B10-47AF-8453-5C8DE40FBEF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31EC-CE6A-4504-85E6-78F457D78D1A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3B88-0BC4-4A18-92DF-0F68E5F1D06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048C-7EC3-4D5D-B5B0-250319BCAB2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2526-2691-4768-B79C-77D7672DE27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87AF-A98D-4329-B8FA-CB54618E70B8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1FE3-94B7-411C-8D5B-F83B22B72C1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AF91-F2CC-4DCE-BF87-90F71096F2F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ACE7-782D-4B34-8CF3-39ADC7EA65F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87ED-BBB2-4A47-A12A-4A41DAD6F79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CE18-B521-46D6-B8CD-FF478597CC1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037E-74D3-4ED2-AAA4-308822D72EA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3EFF-0C81-4871-AF08-838EA0C0843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4FEF-639C-4346-A0E9-774F5F8750A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B3AC-C8B1-4204-B0DC-ABC0912BC6B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0C57-5A2D-48C0-8039-42CD48DECBA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382CEA-4291-4F19-BF08-4349368EE45A}" type="datetime1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07B59B-850D-48CD-B1F3-B697B4404AB9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slow" advClick="0" advTm="300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02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E483C8E-F2BB-43AA-A5F2-18C3036294A8}" type="datetime1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7EDB05-DD24-4456-83C9-5A85A1F84BF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 advClick="0" advTm="300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31461;&#24180;&#36259;&#20107;\&#32431;&#38899;&#20048;%20-%20&#36731;&#26494;&#25234;&#24773;&#30340;&#32972;&#26223;&#38899;&#20048;%20-%20&#32431;&#38899;&#20048;&#29256;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053"/>
          <p:cNvSpPr txBox="1">
            <a:spLocks noChangeArrowheads="1"/>
          </p:cNvSpPr>
          <p:nvPr/>
        </p:nvSpPr>
        <p:spPr bwMode="auto">
          <a:xfrm>
            <a:off x="1173163" y="4232275"/>
            <a:ext cx="710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800000"/>
                </a:solidFill>
                <a:latin typeface="黑体" pitchFamily="49" charset="-122"/>
                <a:ea typeface="黑体" pitchFamily="49" charset="-122"/>
              </a:rPr>
              <a:t>港南区木松岭学校  潘广平</a:t>
            </a:r>
          </a:p>
        </p:txBody>
      </p:sp>
      <p:sp>
        <p:nvSpPr>
          <p:cNvPr id="9" name="矩形 8"/>
          <p:cNvSpPr/>
          <p:nvPr/>
        </p:nvSpPr>
        <p:spPr>
          <a:xfrm>
            <a:off x="2644140" y="1969770"/>
            <a:ext cx="3855720" cy="11887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童年趣事</a:t>
            </a:r>
          </a:p>
        </p:txBody>
      </p:sp>
      <p:sp>
        <p:nvSpPr>
          <p:cNvPr id="26628" name="文本框 9"/>
          <p:cNvSpPr txBox="1">
            <a:spLocks noChangeArrowheads="1"/>
          </p:cNvSpPr>
          <p:nvPr/>
        </p:nvSpPr>
        <p:spPr bwMode="auto">
          <a:xfrm>
            <a:off x="303213" y="438150"/>
            <a:ext cx="668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人教版五年级语文下册习作二</a:t>
            </a:r>
          </a:p>
        </p:txBody>
      </p:sp>
    </p:spTree>
  </p:cSld>
  <p:clrMapOvr>
    <a:masterClrMapping/>
  </p:clrMapOvr>
  <p:transition spd="slow"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25964" descr="5M([@Y]YUC_)~H(IXVH9SVJ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图片 125965" descr="(_@3]{A`DKIDG48$)GSUB~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文本框 125966"/>
          <p:cNvSpPr txBox="1">
            <a:spLocks noChangeArrowheads="1"/>
          </p:cNvSpPr>
          <p:nvPr/>
        </p:nvSpPr>
        <p:spPr bwMode="auto">
          <a:xfrm>
            <a:off x="4859338" y="0"/>
            <a:ext cx="793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肚子会长西瓜</a:t>
            </a:r>
          </a:p>
        </p:txBody>
      </p:sp>
    </p:spTree>
  </p:cSld>
  <p:clrMapOvr>
    <a:masterClrMapping/>
  </p:clrMapOvr>
  <p:transition spd="slow"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187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7890" name="文本占位符 11878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7891" name="图片 11878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924300" y="836613"/>
            <a:ext cx="10985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>
                <a:solidFill>
                  <a:srgbClr val="FF0000"/>
                </a:solidFill>
              </a:rPr>
              <a:t>和小树比高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198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8914" name="文本占位符 1198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8915" name="图片 119812" descr="84SAMHCC)VXUJ_Z}7F50)[L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文本框 119814"/>
          <p:cNvSpPr txBox="1">
            <a:spLocks noChangeArrowheads="1"/>
          </p:cNvSpPr>
          <p:nvPr/>
        </p:nvSpPr>
        <p:spPr bwMode="auto">
          <a:xfrm>
            <a:off x="7045325" y="549275"/>
            <a:ext cx="1006475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5400" b="1">
                <a:solidFill>
                  <a:srgbClr val="0000FF"/>
                </a:solidFill>
              </a:rPr>
              <a:t>穿妈妈的高跟鞋</a:t>
            </a:r>
          </a:p>
        </p:txBody>
      </p:sp>
    </p:spTree>
  </p:cSld>
  <p:clrMapOvr>
    <a:masterClrMapping/>
  </p:clrMapOvr>
  <p:transition spd="slow"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2185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文本框 121860"/>
          <p:cNvSpPr txBox="1">
            <a:spLocks noChangeArrowheads="1"/>
          </p:cNvSpPr>
          <p:nvPr/>
        </p:nvSpPr>
        <p:spPr bwMode="auto">
          <a:xfrm>
            <a:off x="7092950" y="1700213"/>
            <a:ext cx="15255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800" b="1">
                <a:solidFill>
                  <a:srgbClr val="FF0000"/>
                </a:solidFill>
              </a:rPr>
              <a:t>学溜冰</a:t>
            </a:r>
          </a:p>
        </p:txBody>
      </p:sp>
    </p:spTree>
  </p:cSld>
  <p:clrMapOvr>
    <a:masterClrMapping/>
  </p:clrMapOvr>
  <p:transition spd="slow"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1228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文本框 122885"/>
          <p:cNvSpPr txBox="1">
            <a:spLocks noChangeArrowheads="1"/>
          </p:cNvSpPr>
          <p:nvPr/>
        </p:nvSpPr>
        <p:spPr bwMode="auto">
          <a:xfrm>
            <a:off x="5292725" y="188913"/>
            <a:ext cx="33131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200" b="1"/>
              <a:t>放风筝</a:t>
            </a:r>
          </a:p>
        </p:txBody>
      </p:sp>
    </p:spTree>
  </p:cSld>
  <p:clrMapOvr>
    <a:masterClrMapping/>
  </p:clrMapOvr>
  <p:transition spd="slow"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78849" descr="7D520BBEADB7DE19539A8832163192C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826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图片 78850" descr="835659BEC11699ECE782A87C68B730D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163638"/>
            <a:ext cx="514826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文本框 78851"/>
          <p:cNvSpPr txBox="1">
            <a:spLocks noChangeArrowheads="1"/>
          </p:cNvSpPr>
          <p:nvPr/>
        </p:nvSpPr>
        <p:spPr bwMode="auto">
          <a:xfrm>
            <a:off x="395288" y="5300663"/>
            <a:ext cx="35290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rgbClr val="FF00FF"/>
                </a:solidFill>
              </a:rPr>
              <a:t>吹泡泡</a:t>
            </a:r>
          </a:p>
        </p:txBody>
      </p:sp>
      <p:sp>
        <p:nvSpPr>
          <p:cNvPr id="41988" name="文本框 78852"/>
          <p:cNvSpPr txBox="1">
            <a:spLocks noChangeArrowheads="1"/>
          </p:cNvSpPr>
          <p:nvPr/>
        </p:nvSpPr>
        <p:spPr bwMode="auto">
          <a:xfrm>
            <a:off x="5580063" y="157163"/>
            <a:ext cx="20224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chemeClr val="accent2"/>
                </a:solidFill>
              </a:rPr>
              <a:t>玩沙子</a:t>
            </a:r>
          </a:p>
        </p:txBody>
      </p:sp>
    </p:spTree>
  </p:cSld>
  <p:clrMapOvr>
    <a:masterClrMapping/>
  </p:clrMapOvr>
  <p:transition spd="slow" advClick="0" advTm="3000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39942" descr="7D520BBEADB7DE19539A8832163192C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508500"/>
            <a:ext cx="29876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图片 39943" descr="835659BEC11699ECE782A87C68B730D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0"/>
            <a:ext cx="29162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图片 39946" descr="Y_(S9IX]U(P583IPK)BTS@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162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图片 39949" descr="UG7JP@4D0`)7[R1949YX`PM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0"/>
            <a:ext cx="28813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图片 39950" descr="{~NB]5154J1@0]SC4~NZ)BM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0"/>
            <a:ext cx="30591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图片 3995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2276475"/>
            <a:ext cx="2952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图片 39952" descr="84SAMHCC)VXUJ_Z}7F50)[L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76475"/>
            <a:ext cx="29162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图片 39953" descr="1V{5L{8_TL@E~4O)LOVAYLK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4508500"/>
            <a:ext cx="29527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图片 39954" descr=")8}BL4DA9$8%AR~TG{4KA4N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6325" y="2276475"/>
            <a:ext cx="29876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2"/>
          <p:cNvPicPr>
            <a:picLocks noChangeAspect="1"/>
          </p:cNvPicPr>
          <p:nvPr/>
        </p:nvPicPr>
        <p:blipFill>
          <a:blip r:embed="rId2"/>
          <a:srcRect l="301" t="188" r="6450" b="5307"/>
          <a:stretch>
            <a:fillRect/>
          </a:stretch>
        </p:blipFill>
        <p:spPr bwMode="auto">
          <a:xfrm>
            <a:off x="22225" y="-14288"/>
            <a:ext cx="9731375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文本框 93189"/>
          <p:cNvSpPr txBox="1"/>
          <p:nvPr/>
        </p:nvSpPr>
        <p:spPr>
          <a:xfrm>
            <a:off x="1187450" y="714375"/>
            <a:ext cx="6769100" cy="5289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6460"/>
              </a:lnSpc>
              <a:defRPr/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童年啊！</a:t>
            </a:r>
          </a:p>
          <a:p>
            <a:pPr>
              <a:lnSpc>
                <a:spcPts val="6460"/>
              </a:lnSpc>
              <a:defRPr/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梦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中的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真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>
              <a:lnSpc>
                <a:spcPts val="6460"/>
              </a:lnSpc>
              <a:defRPr/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真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中的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梦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>
              <a:lnSpc>
                <a:spcPts val="6460"/>
              </a:lnSpc>
              <a:defRPr/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是回忆时含泪的微笑。</a:t>
            </a:r>
          </a:p>
          <a:p>
            <a:pPr>
              <a:lnSpc>
                <a:spcPts val="6460"/>
              </a:lnSpc>
              <a:defRPr/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冰心</a:t>
            </a:r>
          </a:p>
          <a:p>
            <a:pPr>
              <a:spcBef>
                <a:spcPct val="50000"/>
              </a:spcBef>
              <a:defRPr/>
            </a:pP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2"/>
          <p:cNvPicPr>
            <a:picLocks noChangeAspect="1"/>
          </p:cNvPicPr>
          <p:nvPr/>
        </p:nvPicPr>
        <p:blipFill>
          <a:blip r:embed="rId2"/>
          <a:srcRect l="301" t="188" r="6450" b="5307"/>
          <a:stretch>
            <a:fillRect/>
          </a:stretch>
        </p:blipFill>
        <p:spPr bwMode="auto">
          <a:xfrm>
            <a:off x="0" y="0"/>
            <a:ext cx="97313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文本框 1"/>
          <p:cNvSpPr txBox="1">
            <a:spLocks noChangeArrowheads="1"/>
          </p:cNvSpPr>
          <p:nvPr/>
        </p:nvSpPr>
        <p:spPr bwMode="auto">
          <a:xfrm>
            <a:off x="725488" y="836613"/>
            <a:ext cx="8418512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6038"/>
              </a:lnSpc>
            </a:pPr>
            <a:r>
              <a:rPr lang="zh-CN" altLang="en-US" sz="3200">
                <a:sym typeface="+mn-ea"/>
              </a:rPr>
              <a:t>练笔要求：</a:t>
            </a:r>
          </a:p>
          <a:p>
            <a:pPr>
              <a:lnSpc>
                <a:spcPts val="6038"/>
              </a:lnSpc>
            </a:pPr>
            <a:r>
              <a:rPr lang="en-US" altLang="zh-CN" sz="3200">
                <a:sym typeface="+mn-ea"/>
              </a:rPr>
              <a:t>1.</a:t>
            </a:r>
            <a:r>
              <a:rPr lang="zh-CN" altLang="en-US" sz="3200">
                <a:sym typeface="+mn-ea"/>
              </a:rPr>
              <a:t>先定一个题目。</a:t>
            </a:r>
          </a:p>
          <a:p>
            <a:pPr>
              <a:lnSpc>
                <a:spcPts val="6038"/>
              </a:lnSpc>
            </a:pPr>
            <a:r>
              <a:rPr lang="en-US" altLang="zh-CN" sz="3200">
                <a:sym typeface="+mn-ea"/>
              </a:rPr>
              <a:t>2.</a:t>
            </a:r>
            <a:r>
              <a:rPr lang="zh-CN" altLang="en-US" sz="3200">
                <a:sym typeface="+mn-ea"/>
              </a:rPr>
              <a:t>写最有趣的一个片段。</a:t>
            </a:r>
          </a:p>
          <a:p>
            <a:pPr>
              <a:lnSpc>
                <a:spcPts val="6038"/>
              </a:lnSpc>
            </a:pPr>
            <a:r>
              <a:rPr lang="en-US" altLang="zh-CN" sz="3200">
                <a:sym typeface="+mn-ea"/>
              </a:rPr>
              <a:t>3.</a:t>
            </a:r>
            <a:r>
              <a:rPr lang="zh-CN" altLang="en-US" sz="3200">
                <a:sym typeface="+mn-ea"/>
              </a:rPr>
              <a:t>适当运用人物的语言、动作、心理等描写手法或修辞手法把事情写具体。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3"/>
          <p:cNvPicPr>
            <a:picLocks noChangeAspect="1"/>
          </p:cNvPicPr>
          <p:nvPr/>
        </p:nvPicPr>
        <p:blipFill>
          <a:blip r:embed="rId2"/>
          <a:srcRect l="301" t="188" r="6450" b="5307"/>
          <a:stretch>
            <a:fillRect/>
          </a:stretch>
        </p:blipFill>
        <p:spPr bwMode="auto">
          <a:xfrm>
            <a:off x="0" y="0"/>
            <a:ext cx="912336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标题 88065"/>
          <p:cNvSpPr>
            <a:spLocks noGrp="1"/>
          </p:cNvSpPr>
          <p:nvPr>
            <p:ph type="title" idx="4294967295"/>
          </p:nvPr>
        </p:nvSpPr>
        <p:spPr>
          <a:xfrm>
            <a:off x="0" y="1484313"/>
            <a:ext cx="8604250" cy="2232025"/>
          </a:xfrm>
        </p:spPr>
        <p:txBody>
          <a:bodyPr/>
          <a:lstStyle/>
          <a:p>
            <a:pPr eaLnBrk="1" hangingPunct="1"/>
            <a:r>
              <a:rPr lang="en-US" altLang="zh-CN" sz="9900" smtClean="0"/>
              <a:t>   </a:t>
            </a:r>
          </a:p>
        </p:txBody>
      </p:sp>
      <p:graphicFrame>
        <p:nvGraphicFramePr>
          <p:cNvPr id="102463" name="表格 102462"/>
          <p:cNvGraphicFramePr/>
          <p:nvPr/>
        </p:nvGraphicFramePr>
        <p:xfrm>
          <a:off x="358775" y="2030413"/>
          <a:ext cx="8424863" cy="2470150"/>
        </p:xfrm>
        <a:graphic>
          <a:graphicData uri="http://schemas.openxmlformats.org/drawingml/2006/table">
            <a:tbl>
              <a:tblPr/>
              <a:tblGrid>
                <a:gridCol w="1183005"/>
                <a:gridCol w="1412240"/>
                <a:gridCol w="1537970"/>
                <a:gridCol w="1416050"/>
                <a:gridCol w="1882775"/>
                <a:gridCol w="993140"/>
              </a:tblGrid>
              <a:tr h="63373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书写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题目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sym typeface="+mn-ea"/>
                        </a:rPr>
                        <a:t>描写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sym typeface="+mn-ea"/>
                        </a:rPr>
                        <a:t>修辞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好词佳句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</a:rPr>
                        <a:t>总评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</a:tr>
              <a:tr h="130619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zh-CN" sz="2400" b="1" dirty="0">
                          <a:solidFill>
                            <a:schemeClr val="tx1"/>
                          </a:solidFill>
                        </a:rPr>
                        <a:t>端正、格式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zh-CN" sz="2400" b="1" dirty="0">
                          <a:solidFill>
                            <a:schemeClr val="tx1"/>
                          </a:solidFill>
                        </a:rPr>
                        <a:t>正确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围绕中心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运用动作、语言、心理等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运用比喻、拟人、排比等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有四字词语、优美词句等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alpha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106" name="文本框 2"/>
          <p:cNvSpPr txBox="1">
            <a:spLocks noChangeArrowheads="1"/>
          </p:cNvSpPr>
          <p:nvPr/>
        </p:nvSpPr>
        <p:spPr bwMode="auto">
          <a:xfrm>
            <a:off x="2605088" y="703263"/>
            <a:ext cx="3933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/>
              <a:t>星级作文评价表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06512" descr="35a5aab823f97a67932c537895d9746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文本占位符 106498"/>
          <p:cNvSpPr>
            <a:spLocks noGrp="1"/>
          </p:cNvSpPr>
          <p:nvPr>
            <p:ph type="body" idx="1"/>
          </p:nvPr>
        </p:nvSpPr>
        <p:spPr>
          <a:xfrm>
            <a:off x="590550" y="333375"/>
            <a:ext cx="8220075" cy="43195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3600" b="1" smtClean="0">
                <a:solidFill>
                  <a:srgbClr val="800000"/>
                </a:solidFill>
              </a:rPr>
              <a:t>  </a:t>
            </a:r>
            <a:r>
              <a:rPr lang="zh-CN" altLang="en-US" sz="3600" b="1" smtClean="0">
                <a:solidFill>
                  <a:srgbClr val="FF0000"/>
                </a:solidFill>
              </a:rPr>
              <a:t>习作要求</a:t>
            </a:r>
          </a:p>
          <a:p>
            <a:pPr eaLnBrk="1" hangingPunct="1">
              <a:lnSpc>
                <a:spcPts val="2763"/>
              </a:lnSpc>
              <a:spcBef>
                <a:spcPct val="0"/>
              </a:spcBef>
              <a:buFontTx/>
              <a:buNone/>
            </a:pPr>
            <a:r>
              <a:rPr lang="zh-CN" altLang="en-US" smtClean="0">
                <a:solidFill>
                  <a:srgbClr val="0000FF"/>
                </a:solidFill>
              </a:rPr>
              <a:t>         </a:t>
            </a:r>
          </a:p>
          <a:p>
            <a:pPr eaLnBrk="1" hangingPunct="1">
              <a:lnSpc>
                <a:spcPts val="3863"/>
              </a:lnSpc>
              <a:spcBef>
                <a:spcPct val="0"/>
              </a:spcBef>
              <a:buFontTx/>
              <a:buNone/>
            </a:pPr>
            <a:r>
              <a:rPr lang="zh-CN" altLang="en-US" smtClean="0">
                <a:solidFill>
                  <a:srgbClr val="0000FF"/>
                </a:solidFill>
              </a:rPr>
              <a:t>         </a:t>
            </a:r>
            <a:r>
              <a:rPr lang="zh-CN" altLang="en-US" sz="2800" smtClean="0">
                <a:latin typeface="楷体" pitchFamily="49" charset="-122"/>
                <a:ea typeface="楷体" pitchFamily="49" charset="-122"/>
              </a:rPr>
              <a:t>童年是纯真难忘的，这次习作，我们就来写写童年趣事。写之前，可以借助童年生活的照片打开记忆的闸门，也可以和爸爸、妈妈或小伙伴一同回忆</a:t>
            </a:r>
            <a:r>
              <a:rPr lang="en-US" altLang="zh-CN" sz="280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smtClean="0">
                <a:latin typeface="楷体" pitchFamily="49" charset="-122"/>
                <a:ea typeface="楷体" pitchFamily="49" charset="-122"/>
              </a:rPr>
              <a:t>要把事情经过写清楚，写出自己的真实感受。写完后，把习作读给别人听，再根据他们的意见进行修改</a:t>
            </a:r>
            <a:r>
              <a:rPr lang="zh-CN" altLang="en-US" smtClean="0">
                <a:ea typeface="楷体_GB2312"/>
                <a:cs typeface="楷体_GB2312"/>
              </a:rPr>
              <a:t>。</a:t>
            </a:r>
          </a:p>
        </p:txBody>
      </p:sp>
      <p:sp>
        <p:nvSpPr>
          <p:cNvPr id="27652" name="矩形 106502"/>
          <p:cNvSpPr>
            <a:spLocks noChangeAspect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3" name="矩形 106504"/>
          <p:cNvSpPr>
            <a:spLocks noChangeAspect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4" name="矩形 106508"/>
          <p:cNvSpPr>
            <a:spLocks noChangeAspect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5" name="矩形 106510"/>
          <p:cNvSpPr>
            <a:spLocks noChangeAspect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77050" y="333375"/>
            <a:ext cx="2159000" cy="57626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2"/>
          <p:cNvPicPr>
            <a:picLocks noChangeAspect="1"/>
          </p:cNvPicPr>
          <p:nvPr/>
        </p:nvPicPr>
        <p:blipFill>
          <a:blip r:embed="rId2"/>
          <a:srcRect l="301" t="188" r="6450" b="5307"/>
          <a:stretch>
            <a:fillRect/>
          </a:stretch>
        </p:blipFill>
        <p:spPr bwMode="auto">
          <a:xfrm>
            <a:off x="22225" y="-14288"/>
            <a:ext cx="9731375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文本框 1"/>
          <p:cNvSpPr txBox="1">
            <a:spLocks noChangeArrowheads="1"/>
          </p:cNvSpPr>
          <p:nvPr/>
        </p:nvSpPr>
        <p:spPr bwMode="auto">
          <a:xfrm>
            <a:off x="1673225" y="1571625"/>
            <a:ext cx="62785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38"/>
              </a:lnSpc>
            </a:pPr>
            <a:r>
              <a:rPr lang="zh-CN" altLang="en-US" sz="3200"/>
              <a:t>开头：直接点题或运用修辞手法。</a:t>
            </a:r>
          </a:p>
          <a:p>
            <a:pPr>
              <a:lnSpc>
                <a:spcPts val="4538"/>
              </a:lnSpc>
            </a:pPr>
            <a:r>
              <a:rPr lang="zh-CN" altLang="en-US" sz="3200"/>
              <a:t>中间：具体的事例</a:t>
            </a:r>
          </a:p>
          <a:p>
            <a:pPr>
              <a:lnSpc>
                <a:spcPts val="4538"/>
              </a:lnSpc>
            </a:pPr>
            <a:r>
              <a:rPr lang="zh-CN" altLang="en-US" sz="3200"/>
              <a:t>结尾：首尾呼应。</a:t>
            </a:r>
          </a:p>
        </p:txBody>
      </p:sp>
    </p:spTree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96260" descr="图片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文本框 96261"/>
          <p:cNvSpPr txBox="1">
            <a:spLocks noChangeArrowheads="1"/>
          </p:cNvSpPr>
          <p:nvPr/>
        </p:nvSpPr>
        <p:spPr bwMode="auto">
          <a:xfrm>
            <a:off x="1187450" y="2349500"/>
            <a:ext cx="58324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accent2"/>
                </a:solidFill>
                <a:latin typeface="宋体" charset="-122"/>
              </a:rPr>
              <a:t>作业：</a:t>
            </a:r>
          </a:p>
          <a:p>
            <a:r>
              <a:rPr lang="zh-CN" altLang="en-US" sz="4000" b="1">
                <a:solidFill>
                  <a:schemeClr val="accent2"/>
                </a:solidFill>
                <a:latin typeface="宋体" charset="-122"/>
              </a:rPr>
              <a:t>    课后写一篇完整的作文，要求字数在</a:t>
            </a:r>
            <a:r>
              <a:rPr lang="en-US" altLang="zh-CN" sz="4000" b="1">
                <a:solidFill>
                  <a:schemeClr val="accent2"/>
                </a:solidFill>
                <a:latin typeface="宋体" charset="-122"/>
              </a:rPr>
              <a:t>400</a:t>
            </a:r>
            <a:r>
              <a:rPr lang="zh-CN" altLang="en-US" sz="4000" b="1">
                <a:solidFill>
                  <a:schemeClr val="accent2"/>
                </a:solidFill>
                <a:latin typeface="宋体" charset="-122"/>
              </a:rPr>
              <a:t>字以上。</a:t>
            </a:r>
          </a:p>
          <a:p>
            <a:pPr>
              <a:spcBef>
                <a:spcPct val="50000"/>
              </a:spcBef>
            </a:pPr>
            <a:endParaRPr lang="zh-CN" altLang="en-US" sz="4000" b="1">
              <a:latin typeface="宋体" charset="-122"/>
            </a:endParaRP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2"/>
          <p:cNvPicPr>
            <a:picLocks noChangeAspect="1"/>
          </p:cNvPicPr>
          <p:nvPr/>
        </p:nvPicPr>
        <p:blipFill>
          <a:blip r:embed="rId3"/>
          <a:srcRect b="5254"/>
          <a:stretch>
            <a:fillRect/>
          </a:stretch>
        </p:blipFill>
        <p:spPr bwMode="auto">
          <a:xfrm>
            <a:off x="0" y="-128588"/>
            <a:ext cx="92456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文本框 99332"/>
          <p:cNvSpPr txBox="1">
            <a:spLocks noChangeArrowheads="1"/>
          </p:cNvSpPr>
          <p:nvPr/>
        </p:nvSpPr>
        <p:spPr bwMode="auto">
          <a:xfrm>
            <a:off x="844550" y="781050"/>
            <a:ext cx="76041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chemeClr val="tx2"/>
                </a:solidFill>
                <a:latin typeface="宋体" charset="-122"/>
              </a:rPr>
              <a:t>通过审题明确：</a:t>
            </a:r>
          </a:p>
          <a:p>
            <a:pPr>
              <a:lnSpc>
                <a:spcPts val="5000"/>
              </a:lnSpc>
            </a:pPr>
            <a:r>
              <a:rPr lang="en-US" altLang="zh-CN" sz="4000" b="1">
                <a:solidFill>
                  <a:srgbClr val="FC0A04"/>
                </a:solidFill>
                <a:latin typeface="宋体" charset="-122"/>
              </a:rPr>
              <a:t>1.</a:t>
            </a:r>
            <a:r>
              <a:rPr lang="zh-CN" altLang="en-US" sz="4000" b="1">
                <a:solidFill>
                  <a:srgbClr val="FC0A04"/>
                </a:solidFill>
                <a:latin typeface="宋体" charset="-122"/>
              </a:rPr>
              <a:t>我们要写的是</a:t>
            </a:r>
            <a:r>
              <a:rPr lang="zh-CN" altLang="en-US" sz="4000" b="1">
                <a:solidFill>
                  <a:schemeClr val="accent2"/>
                </a:solidFill>
                <a:latin typeface="宋体" charset="-122"/>
              </a:rPr>
              <a:t>“事”</a:t>
            </a:r>
            <a:r>
              <a:rPr lang="zh-CN" altLang="en-US" sz="4000" b="1">
                <a:solidFill>
                  <a:srgbClr val="FF0000"/>
                </a:solidFill>
                <a:latin typeface="宋体" charset="-122"/>
              </a:rPr>
              <a:t>。</a:t>
            </a:r>
          </a:p>
          <a:p>
            <a:pPr>
              <a:lnSpc>
                <a:spcPts val="5000"/>
              </a:lnSpc>
            </a:pPr>
            <a:r>
              <a:rPr lang="en-US" altLang="zh-CN" sz="4000" b="1">
                <a:solidFill>
                  <a:srgbClr val="FC0A04"/>
                </a:solidFill>
                <a:latin typeface="宋体" charset="-122"/>
              </a:rPr>
              <a:t>2.</a:t>
            </a:r>
            <a:r>
              <a:rPr lang="zh-CN" altLang="en-US" sz="4000" b="1">
                <a:solidFill>
                  <a:srgbClr val="FC0A04"/>
                </a:solidFill>
                <a:latin typeface="宋体" charset="-122"/>
              </a:rPr>
              <a:t>只能写童年的</a:t>
            </a:r>
            <a:r>
              <a:rPr lang="zh-CN" altLang="en-US" sz="4000" b="1">
                <a:solidFill>
                  <a:schemeClr val="accent2"/>
                </a:solidFill>
                <a:latin typeface="宋体" charset="-122"/>
              </a:rPr>
              <a:t>趣事</a:t>
            </a:r>
            <a:r>
              <a:rPr lang="zh-CN" altLang="en-US" sz="4000" b="1">
                <a:solidFill>
                  <a:srgbClr val="FC0A04"/>
                </a:solidFill>
                <a:latin typeface="宋体" charset="-122"/>
              </a:rPr>
              <a:t>。</a:t>
            </a:r>
          </a:p>
          <a:p>
            <a:pPr>
              <a:lnSpc>
                <a:spcPts val="5000"/>
              </a:lnSpc>
            </a:pPr>
            <a:r>
              <a:rPr lang="en-US" altLang="zh-CN" sz="4000" b="1">
                <a:solidFill>
                  <a:srgbClr val="FC0A04"/>
                </a:solidFill>
                <a:latin typeface="宋体" charset="-122"/>
              </a:rPr>
              <a:t>3.</a:t>
            </a:r>
            <a:r>
              <a:rPr lang="zh-CN" altLang="en-US" sz="4000" b="1">
                <a:solidFill>
                  <a:srgbClr val="FC0A04"/>
                </a:solidFill>
                <a:latin typeface="宋体" charset="-122"/>
              </a:rPr>
              <a:t>根据中心词或关键词或概括主要内容</a:t>
            </a:r>
            <a:r>
              <a:rPr lang="zh-CN" altLang="en-US" sz="4000" b="1">
                <a:solidFill>
                  <a:srgbClr val="FF0000"/>
                </a:solidFill>
                <a:latin typeface="宋体" charset="-122"/>
              </a:rPr>
              <a:t>自己定一个题目</a:t>
            </a:r>
            <a:r>
              <a:rPr lang="zh-CN" altLang="en-US" sz="4000" b="1">
                <a:solidFill>
                  <a:srgbClr val="FC0A04"/>
                </a:solidFill>
                <a:latin typeface="宋体" charset="-122"/>
              </a:rPr>
              <a:t>。</a:t>
            </a:r>
          </a:p>
          <a:p>
            <a:pPr>
              <a:lnSpc>
                <a:spcPts val="5000"/>
              </a:lnSpc>
            </a:pPr>
            <a:r>
              <a:rPr lang="en-US" altLang="zh-CN" sz="4000">
                <a:solidFill>
                  <a:srgbClr val="FF0000"/>
                </a:solidFill>
                <a:latin typeface="宋体" charset="-122"/>
              </a:rPr>
              <a:t>4.</a:t>
            </a:r>
            <a:r>
              <a:rPr lang="zh-CN" altLang="en-US" sz="4000" b="1">
                <a:solidFill>
                  <a:srgbClr val="FF0000"/>
                </a:solidFill>
                <a:latin typeface="宋体" charset="-122"/>
              </a:rPr>
              <a:t>把事情的经过写</a:t>
            </a:r>
            <a:r>
              <a:rPr lang="zh-CN" altLang="en-US" sz="4000" b="1">
                <a:solidFill>
                  <a:schemeClr val="accent2"/>
                </a:solidFill>
                <a:latin typeface="宋体" charset="-122"/>
              </a:rPr>
              <a:t>真实具体</a:t>
            </a:r>
            <a:r>
              <a:rPr lang="zh-CN" altLang="en-US" sz="4000" b="1">
                <a:solidFill>
                  <a:srgbClr val="FF0000"/>
                </a:solidFill>
                <a:latin typeface="宋体" charset="-122"/>
              </a:rPr>
              <a:t>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63489"/>
          <p:cNvSpPr>
            <a:spLocks noGrp="1"/>
          </p:cNvSpPr>
          <p:nvPr>
            <p:ph type="title"/>
          </p:nvPr>
        </p:nvSpPr>
        <p:spPr>
          <a:xfrm>
            <a:off x="-228600" y="366713"/>
            <a:ext cx="8982075" cy="1296987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冬阳</a:t>
            </a:r>
            <a:r>
              <a:rPr lang="en-US" altLang="zh-CN" sz="360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童年</a:t>
            </a:r>
            <a:r>
              <a:rPr lang="en-US" altLang="zh-CN" sz="360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骆驼队</a:t>
            </a:r>
            <a:r>
              <a:rPr lang="en-US" altLang="zh-CN" sz="360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里的童年趣事</a:t>
            </a:r>
          </a:p>
        </p:txBody>
      </p:sp>
      <p:sp>
        <p:nvSpPr>
          <p:cNvPr id="63491" name="文本占位符 63490"/>
          <p:cNvSpPr>
            <a:spLocks noGrp="1"/>
          </p:cNvSpPr>
          <p:nvPr>
            <p:ph type="body" idx="1"/>
          </p:nvPr>
        </p:nvSpPr>
        <p:spPr>
          <a:xfrm>
            <a:off x="2808288" y="1992313"/>
            <a:ext cx="2908300" cy="3879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5000" b="1" smtClean="0">
                <a:ea typeface="迷你简娃娃篆"/>
                <a:cs typeface="迷你简娃娃篆"/>
              </a:rPr>
              <a:t>学咀嚼</a:t>
            </a:r>
          </a:p>
          <a:p>
            <a:pPr marL="0" indent="0" eaLnBrk="1" hangingPunct="1">
              <a:buFontTx/>
              <a:buNone/>
            </a:pPr>
            <a:r>
              <a:rPr lang="zh-CN" altLang="en-US" sz="5000" b="1" smtClean="0">
                <a:ea typeface="迷你简娃娃篆"/>
                <a:cs typeface="迷你简娃娃篆"/>
              </a:rPr>
              <a:t>论驼铃</a:t>
            </a:r>
          </a:p>
          <a:p>
            <a:pPr marL="0" indent="0" eaLnBrk="1" hangingPunct="1">
              <a:buFontTx/>
              <a:buNone/>
            </a:pPr>
            <a:r>
              <a:rPr lang="zh-CN" altLang="en-US" sz="5000" b="1" smtClean="0">
                <a:ea typeface="迷你简娃娃篆"/>
                <a:cs typeface="迷你简娃娃篆"/>
              </a:rPr>
              <a:t>想剪毛</a:t>
            </a:r>
          </a:p>
          <a:p>
            <a:pPr marL="0" indent="0" eaLnBrk="1" hangingPunct="1">
              <a:buFontTx/>
              <a:buNone/>
            </a:pPr>
            <a:r>
              <a:rPr lang="zh-CN" altLang="en-US" sz="5000" b="1" smtClean="0">
                <a:ea typeface="迷你简娃娃篆"/>
                <a:cs typeface="迷你简娃娃篆"/>
              </a:rPr>
              <a:t>问去处</a:t>
            </a:r>
            <a:br>
              <a:rPr lang="zh-CN" altLang="en-US" sz="5000" b="1" smtClean="0">
                <a:ea typeface="迷你简娃娃篆"/>
                <a:cs typeface="迷你简娃娃篆"/>
              </a:rPr>
            </a:br>
            <a:r>
              <a:rPr lang="zh-CN" altLang="en-US" sz="5000" smtClean="0"/>
              <a:t/>
            </a:r>
            <a:br>
              <a:rPr lang="zh-CN" altLang="en-US" sz="5000" smtClean="0"/>
            </a:br>
            <a:endParaRPr lang="zh-CN" altLang="en-US" sz="5000" smtClean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6750" y="241300"/>
            <a:ext cx="7673975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4060"/>
              </a:lnSpc>
              <a:defRPr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它们咀嚼的时候，上牙和下牙交错地磨来磨去，大鼻孔里冒着热气，白沫子沾满在胡须上。我看得呆了，自己的牙齿也动起来。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3538" y="5114925"/>
            <a:ext cx="7808912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我真想拿剪刀替它们剪一剪，因为太不整齐了。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5425" y="2651125"/>
            <a:ext cx="8556625" cy="2043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“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谁？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”</a:t>
            </a:r>
          </a:p>
          <a:p>
            <a:pPr>
              <a:defRPr/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“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骆驼呀！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”</a:t>
            </a:r>
          </a:p>
          <a:p>
            <a:pPr>
              <a:defRPr/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妈妈回答不上来了，她说：“总是问，总是问，你这孩子!”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05075" y="1816100"/>
            <a:ext cx="2620963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（动作描写）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48088" y="4210050"/>
            <a:ext cx="2620962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（语言描写）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505075" y="5681663"/>
            <a:ext cx="2620963" cy="579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（心理描写）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146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2770" name="文本占位符 11469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2771" name="图片 11469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纯音乐 - 轻松抒情的背景音乐 - 纯音乐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46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157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3794" name="文本占位符 1157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3795" name="图片 1157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167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4818" name="文本占位符 1167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4819" name="图片 1167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177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5842" name="文本占位符 11776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5843" name="图片 11776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9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hecker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528</Words>
  <Application>WPS 演示</Application>
  <PresentationFormat>全屏显示(4:3)</PresentationFormat>
  <Paragraphs>58</Paragraphs>
  <Slides>21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22</vt:i4>
      </vt:variant>
      <vt:variant>
        <vt:lpstr>幻灯片标题</vt:lpstr>
      </vt:variant>
      <vt:variant>
        <vt:i4>21</vt:i4>
      </vt:variant>
    </vt:vector>
  </HeadingPairs>
  <TitlesOfParts>
    <vt:vector size="51" baseType="lpstr">
      <vt:lpstr>Arial</vt:lpstr>
      <vt:lpstr>宋体</vt:lpstr>
      <vt:lpstr>Calibri</vt:lpstr>
      <vt:lpstr>黑体</vt:lpstr>
      <vt:lpstr>楷体</vt:lpstr>
      <vt:lpstr>楷体_GB2312</vt:lpstr>
      <vt:lpstr>迷你简娃娃篆</vt:lpstr>
      <vt:lpstr>+mn-ea</vt:lpstr>
      <vt:lpstr>默认设计模板</vt:lpstr>
      <vt:lpstr>1_默认设计模板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1_默认设计模板</vt:lpstr>
      <vt:lpstr>幻灯片 1</vt:lpstr>
      <vt:lpstr>幻灯片 2</vt:lpstr>
      <vt:lpstr>幻灯片 3</vt:lpstr>
      <vt:lpstr>《冬阳·童年·骆驼队》里的童年趣事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   </vt:lpstr>
      <vt:lpstr>幻灯片 20</vt:lpstr>
      <vt:lpstr>幻灯片 21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68</cp:revision>
  <dcterms:created xsi:type="dcterms:W3CDTF">2017-04-14T14:57:00Z</dcterms:created>
  <dcterms:modified xsi:type="dcterms:W3CDTF">2017-06-05T15:05:39Z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