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88" r:id="rId4"/>
    <p:sldId id="284" r:id="rId5"/>
    <p:sldId id="290" r:id="rId6"/>
    <p:sldId id="272" r:id="rId7"/>
    <p:sldId id="286" r:id="rId8"/>
    <p:sldId id="264" r:id="rId9"/>
    <p:sldId id="275" r:id="rId10"/>
    <p:sldId id="274" r:id="rId11"/>
    <p:sldId id="265" r:id="rId12"/>
    <p:sldId id="282" r:id="rId13"/>
    <p:sldId id="267" r:id="rId14"/>
    <p:sldId id="289" r:id="rId15"/>
    <p:sldId id="273" r:id="rId16"/>
    <p:sldId id="287" r:id="rId17"/>
    <p:sldId id="269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18F8"/>
    <a:srgbClr val="0033CC"/>
    <a:srgbClr val="081AF9"/>
    <a:srgbClr val="FF0066"/>
    <a:srgbClr val="EC322F"/>
    <a:srgbClr val="AE5329"/>
    <a:srgbClr val="FF33CC"/>
    <a:srgbClr val="CCFFFF"/>
    <a:srgbClr val="E8D7D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76A8-897C-4AC4-9CF0-FFF3F84C90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B94E-30FD-496C-B17C-BAE6D668912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76A8-897C-4AC4-9CF0-FFF3F84C90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B94E-30FD-496C-B17C-BAE6D668912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76A8-897C-4AC4-9CF0-FFF3F84C90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B94E-30FD-496C-B17C-BAE6D668912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8298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337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829800" cy="16557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>
                <a:solidFill>
                  <a:srgbClr val="808080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Font typeface="Arial" panose="02080604020202020204" pitchFamily="34" charset="0"/>
              <a:buNone/>
              <a:defRPr/>
            </a:lvl1pPr>
          </a:lstStyle>
          <a:p>
            <a:pPr>
              <a:defRPr/>
            </a:pPr>
            <a:fld id="{465ABA59-34F4-4FCB-ADF1-195432DCCF3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Font typeface="Arial" panose="0208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 typeface="Arial" panose="02080604020202020204" pitchFamily="34" charset="0"/>
              <a:buNone/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82DDEB7-FE17-455D-BA3C-4DD394C5FD8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"/>
            <a:ext cx="10515600" cy="9289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059543"/>
            <a:ext cx="10515600" cy="5117420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5"/>
            </a:lvl3pPr>
            <a:lvl4pPr>
              <a:defRPr sz="1015"/>
            </a:lvl4pPr>
            <a:lvl5pPr>
              <a:defRPr sz="1015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Font typeface="Arial" panose="02080604020202020204" pitchFamily="34" charset="0"/>
              <a:buNone/>
              <a:defRPr/>
            </a:lvl1pPr>
          </a:lstStyle>
          <a:p>
            <a:pPr>
              <a:defRPr/>
            </a:pPr>
            <a:fld id="{3D9B5BC4-2F50-411B-A560-B8CC0191E91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Font typeface="Arial" panose="0208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 typeface="Arial" panose="02080604020202020204" pitchFamily="34" charset="0"/>
              <a:buNone/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D713B55-0CFB-4B31-907F-EAEDBD63320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3"/>
          <p:cNvGrpSpPr/>
          <p:nvPr/>
        </p:nvGrpSpPr>
        <p:grpSpPr bwMode="auto">
          <a:xfrm>
            <a:off x="0" y="2192338"/>
            <a:ext cx="12192000" cy="2989262"/>
            <a:chOff x="0" y="2191657"/>
            <a:chExt cx="12192001" cy="2989471"/>
          </a:xfrm>
        </p:grpSpPr>
        <p:sp>
          <p:nvSpPr>
            <p:cNvPr id="4" name="任意多边形 3"/>
            <p:cNvSpPr/>
            <p:nvPr userDrawn="1"/>
          </p:nvSpPr>
          <p:spPr>
            <a:xfrm>
              <a:off x="213784" y="2191657"/>
              <a:ext cx="11978217" cy="2989471"/>
            </a:xfrm>
            <a:custGeom>
              <a:avLst/>
              <a:gdLst>
                <a:gd name="connsiteX0" fmla="*/ 0 w 11978023"/>
                <a:gd name="connsiteY0" fmla="*/ 0 h 2989471"/>
                <a:gd name="connsiteX1" fmla="*/ 11978023 w 11978023"/>
                <a:gd name="connsiteY1" fmla="*/ 0 h 2989471"/>
                <a:gd name="connsiteX2" fmla="*/ 11978023 w 11978023"/>
                <a:gd name="connsiteY2" fmla="*/ 2989471 h 2989471"/>
                <a:gd name="connsiteX3" fmla="*/ 2989471 w 11978023"/>
                <a:gd name="connsiteY3" fmla="*/ 2989471 h 298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78023" h="2989471">
                  <a:moveTo>
                    <a:pt x="0" y="0"/>
                  </a:moveTo>
                  <a:lnTo>
                    <a:pt x="11978023" y="0"/>
                  </a:lnTo>
                  <a:lnTo>
                    <a:pt x="11978023" y="2989471"/>
                  </a:lnTo>
                  <a:lnTo>
                    <a:pt x="2989471" y="29894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800" noProof="1">
                <a:solidFill>
                  <a:srgbClr val="FFFFFF"/>
                </a:solidFill>
              </a:endParaRPr>
            </a:p>
          </p:txBody>
        </p:sp>
        <p:sp>
          <p:nvSpPr>
            <p:cNvPr id="5" name="直角三角形 4"/>
            <p:cNvSpPr/>
            <p:nvPr userDrawn="1"/>
          </p:nvSpPr>
          <p:spPr>
            <a:xfrm>
              <a:off x="0" y="2340892"/>
              <a:ext cx="2840567" cy="2840236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800" noProof="1">
                <a:solidFill>
                  <a:srgbClr val="FFFFFF"/>
                </a:solidFill>
              </a:endParaRPr>
            </a:p>
          </p:txBody>
        </p:sp>
        <p:sp>
          <p:nvSpPr>
            <p:cNvPr id="6" name="任意多边形 5"/>
            <p:cNvSpPr/>
            <p:nvPr userDrawn="1"/>
          </p:nvSpPr>
          <p:spPr>
            <a:xfrm>
              <a:off x="213784" y="2294851"/>
              <a:ext cx="2696634" cy="2697352"/>
            </a:xfrm>
            <a:custGeom>
              <a:avLst/>
              <a:gdLst>
                <a:gd name="connsiteX0" fmla="*/ 0 w 3538728"/>
                <a:gd name="connsiteY0" fmla="*/ 0 h 3538728"/>
                <a:gd name="connsiteX1" fmla="*/ 3538728 w 3538728"/>
                <a:gd name="connsiteY1" fmla="*/ 3538728 h 3538728"/>
                <a:gd name="connsiteX2" fmla="*/ 3405621 w 3538728"/>
                <a:gd name="connsiteY2" fmla="*/ 3538728 h 3538728"/>
                <a:gd name="connsiteX3" fmla="*/ 0 w 3538728"/>
                <a:gd name="connsiteY3" fmla="*/ 133107 h 353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8728" h="3538728">
                  <a:moveTo>
                    <a:pt x="0" y="0"/>
                  </a:moveTo>
                  <a:lnTo>
                    <a:pt x="3538728" y="3538728"/>
                  </a:lnTo>
                  <a:lnTo>
                    <a:pt x="3405621" y="3538728"/>
                  </a:lnTo>
                  <a:lnTo>
                    <a:pt x="0" y="13310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800" noProof="1">
                <a:solidFill>
                  <a:srgbClr val="FFFFFF"/>
                </a:solidFill>
              </a:endParaRPr>
            </a:p>
          </p:txBody>
        </p:sp>
        <p:cxnSp>
          <p:nvCxnSpPr>
            <p:cNvPr id="7" name="直接连接符 6"/>
            <p:cNvCxnSpPr/>
            <p:nvPr userDrawn="1"/>
          </p:nvCxnSpPr>
          <p:spPr>
            <a:xfrm>
              <a:off x="6239934" y="3609393"/>
              <a:ext cx="445558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09200" y="2869200"/>
            <a:ext cx="4982400" cy="741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Font typeface="Arial" panose="02080604020202020204" pitchFamily="34" charset="0"/>
              <a:buNone/>
              <a:defRPr/>
            </a:lvl1pPr>
          </a:lstStyle>
          <a:p>
            <a:pPr>
              <a:defRPr/>
            </a:pPr>
            <a:fld id="{51000690-C8A5-4E7E-B6C4-6257F0901382}" type="datetimeFigureOut">
              <a:rPr lang="zh-CN" altLang="en-US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Font typeface="Arial" panose="0208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 typeface="Arial" panose="02080604020202020204" pitchFamily="34" charset="0"/>
              <a:buNone/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B728906-C7B2-4856-8F7A-93A900CAC4A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"/>
            <a:ext cx="10515600" cy="9289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5"/>
            </a:lvl3pPr>
            <a:lvl4pPr>
              <a:defRPr sz="1015"/>
            </a:lvl4pPr>
            <a:lvl5pPr>
              <a:defRPr sz="1015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5"/>
            </a:lvl3pPr>
            <a:lvl4pPr>
              <a:defRPr sz="1015"/>
            </a:lvl4pPr>
            <a:lvl5pPr>
              <a:defRPr sz="1015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Font typeface="Arial" panose="02080604020202020204" pitchFamily="34" charset="0"/>
              <a:buNone/>
              <a:defRPr/>
            </a:lvl1pPr>
          </a:lstStyle>
          <a:p>
            <a:pPr>
              <a:defRPr/>
            </a:pPr>
            <a:fld id="{780B3F65-16C4-42B5-A86D-DCD2A4F5B213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Font typeface="Arial" panose="0208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 typeface="Arial" panose="02080604020202020204" pitchFamily="34" charset="0"/>
              <a:buNone/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59317F8-427D-4DAA-9C2D-D4FC57D6121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899886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5"/>
            </a:lvl3pPr>
            <a:lvl4pPr>
              <a:defRPr sz="1015"/>
            </a:lvl4pPr>
            <a:lvl5pPr>
              <a:defRPr sz="1015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Font typeface="Arial" panose="02080604020202020204" pitchFamily="34" charset="0"/>
              <a:buNone/>
              <a:defRPr/>
            </a:lvl1pPr>
          </a:lstStyle>
          <a:p>
            <a:pPr>
              <a:defRPr/>
            </a:pPr>
            <a:fld id="{60AE7C1E-5FA0-4A64-AB0A-0BB521262CDD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Font typeface="Arial" panose="0208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 typeface="Arial" panose="02080604020202020204" pitchFamily="34" charset="0"/>
              <a:buNone/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B08CC4E-A537-4AF4-A5ED-D58F3B98880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800" y="1123200"/>
            <a:ext cx="9831600" cy="23868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r">
              <a:defRPr sz="647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Font typeface="Arial" panose="02080604020202020204" pitchFamily="34" charset="0"/>
              <a:buNone/>
              <a:defRPr/>
            </a:lvl1pPr>
          </a:lstStyle>
          <a:p>
            <a:pPr>
              <a:defRPr/>
            </a:pPr>
            <a:fld id="{8C562194-0A42-4AE8-8B92-0DADC16DE5A4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Font typeface="Arial" panose="0208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 typeface="Arial" panose="02080604020202020204" pitchFamily="34" charset="0"/>
              <a:buNone/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627B215-0B89-42BD-880F-ABABCA0FEB3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Font typeface="Arial" panose="02080604020202020204" pitchFamily="34" charset="0"/>
              <a:buNone/>
              <a:defRPr/>
            </a:lvl1pPr>
          </a:lstStyle>
          <a:p>
            <a:pPr>
              <a:defRPr/>
            </a:pPr>
            <a:fld id="{02CAB608-41E2-4B2F-8859-F9B30965B1E7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Font typeface="Arial" panose="0208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 typeface="Arial" panose="02080604020202020204" pitchFamily="34" charset="0"/>
              <a:buNone/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DFF42B9-21EE-4F38-BCB0-B659C2EB737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434" y="1476375"/>
            <a:ext cx="7761817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0"/>
            <a:ext cx="10515600" cy="90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335200" y="2001600"/>
            <a:ext cx="5526000" cy="3506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801600" cy="4190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25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Font typeface="Arial" panose="02080604020202020204" pitchFamily="34" charset="0"/>
              <a:buNone/>
              <a:defRPr/>
            </a:lvl1pPr>
          </a:lstStyle>
          <a:p>
            <a:pPr>
              <a:defRPr/>
            </a:pPr>
            <a:fld id="{52B9D785-42EB-47A1-B61C-B7487B87CE64}" type="datetimeFigureOut">
              <a:rPr lang="zh-CN" altLang="en-US"/>
            </a:fld>
            <a:endParaRPr lang="zh-CN" altLang="en-US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Font typeface="Arial" panose="0208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 typeface="Arial" panose="02080604020202020204" pitchFamily="34" charset="0"/>
              <a:buNone/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6A74BDD-0192-46A0-83EE-19BF9832880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76A8-897C-4AC4-9CF0-FFF3F84C90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B94E-30FD-496C-B17C-BAE6D668912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479280" y="365125"/>
            <a:ext cx="187452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03920" cy="5811838"/>
          </a:xfrm>
          <a:prstGeom prst="rect">
            <a:avLst/>
          </a:prstGeom>
        </p:spPr>
        <p:txBody>
          <a:bodyPr vert="eaVert"/>
          <a:lstStyle>
            <a:lvl1pPr>
              <a:defRPr sz="1350"/>
            </a:lvl1pPr>
            <a:lvl2pPr>
              <a:defRPr sz="1125"/>
            </a:lvl2pPr>
            <a:lvl3pPr>
              <a:defRPr sz="1015"/>
            </a:lvl3pPr>
            <a:lvl4pPr>
              <a:defRPr sz="1015"/>
            </a:lvl4pPr>
            <a:lvl5pPr>
              <a:defRPr sz="1015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Font typeface="Arial" panose="02080604020202020204" pitchFamily="34" charset="0"/>
              <a:buNone/>
              <a:defRPr/>
            </a:lvl1pPr>
          </a:lstStyle>
          <a:p>
            <a:pPr>
              <a:defRPr/>
            </a:pPr>
            <a:fld id="{B4051DAC-33F7-4495-9C80-73034F8A9F1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Font typeface="Arial" panose="0208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 typeface="Arial" panose="02080604020202020204" pitchFamily="34" charset="0"/>
              <a:buNone/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B656E51-48E5-4E7A-92D2-E302923DB3D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800" y="363600"/>
            <a:ext cx="10515600" cy="5810400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5"/>
            </a:lvl3pPr>
            <a:lvl4pPr>
              <a:defRPr sz="1015"/>
            </a:lvl4pPr>
            <a:lvl5pPr>
              <a:defRPr sz="1015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Font typeface="Arial" panose="02080604020202020204" pitchFamily="34" charset="0"/>
              <a:buNone/>
              <a:defRPr/>
            </a:lvl1pPr>
          </a:lstStyle>
          <a:p>
            <a:pPr>
              <a:defRPr/>
            </a:pPr>
            <a:fld id="{A3774C4C-9A8B-4257-A9F9-5A1D818478AF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Font typeface="Arial" panose="0208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 typeface="Arial" panose="02080604020202020204" pitchFamily="34" charset="0"/>
              <a:buNone/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FE157AD-9865-4871-B3D9-EF7F591B30B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76A8-897C-4AC4-9CF0-FFF3F84C90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B94E-30FD-496C-B17C-BAE6D668912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76A8-897C-4AC4-9CF0-FFF3F84C90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B94E-30FD-496C-B17C-BAE6D668912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76A8-897C-4AC4-9CF0-FFF3F84C90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B94E-30FD-496C-B17C-BAE6D668912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76A8-897C-4AC4-9CF0-FFF3F84C90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B94E-30FD-496C-B17C-BAE6D668912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76A8-897C-4AC4-9CF0-FFF3F84C90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B94E-30FD-496C-B17C-BAE6D668912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76A8-897C-4AC4-9CF0-FFF3F84C90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B94E-30FD-496C-B17C-BAE6D668912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76A8-897C-4AC4-9CF0-FFF3F84C90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B94E-30FD-496C-B17C-BAE6D668912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F76A8-897C-4AC4-9CF0-FFF3F84C90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2B94E-30FD-496C-B17C-BAE6D668912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203200"/>
            <a:ext cx="105156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3315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838200" y="928689"/>
            <a:ext cx="10515600" cy="5248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单击此处编辑文本</a:t>
            </a:r>
            <a:endParaRPr lang="en-US" altLang="zh-CN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eaLnBrk="1" fontAlgn="auto" hangingPunct="1">
              <a:defRPr sz="1015" noProof="1">
                <a:solidFill>
                  <a:prstClr val="black">
                    <a:tint val="75000"/>
                  </a:prstClr>
                </a:solidFill>
                <a:latin typeface="Arial" panose="02080604020202020204" pitchFamily="34" charset="0"/>
                <a:ea typeface="黑体" panose="02010600030101010101" pitchFamily="49" charset="-122"/>
                <a:cs typeface="Arial" panose="02080604020202020204" pitchFamily="34" charset="0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2E7728E3-888C-4FCD-8CFE-F5D81B815E0A}" type="datetimeFigureOut">
              <a:rPr lang="zh-CN" altLang="en-US"/>
            </a:fld>
            <a:endParaRPr lang="zh-CN" altLang="en-US"/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defRPr sz="1015" noProof="1">
                <a:solidFill>
                  <a:prstClr val="black">
                    <a:tint val="75000"/>
                  </a:prstClr>
                </a:solidFill>
                <a:latin typeface="Arial" panose="02080604020202020204" pitchFamily="34" charset="0"/>
                <a:ea typeface="黑体" panose="02010600030101010101" pitchFamily="49" charset="-122"/>
                <a:cs typeface="Arial" panose="02080604020202020204" pitchFamily="34" charset="0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r" eaLnBrk="1" hangingPunct="1">
              <a:defRPr>
                <a:solidFill>
                  <a:srgbClr val="898989"/>
                </a:solidFill>
                <a:latin typeface="+mn-lt"/>
                <a:ea typeface="黑体" panose="02010600030101010101" pitchFamily="49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A8D377-37DD-4A83-A19B-57875511DE8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Arial" panose="02080604020202020204" pitchFamily="34" charset="0"/>
          <a:ea typeface="黑体" panose="02010600030101010101" pitchFamily="49" charset="-122"/>
          <a:cs typeface="Arial" panose="0208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panose="02080604020202020204" pitchFamily="34" charset="0"/>
          <a:ea typeface="黑体" panose="02010600030101010101" pitchFamily="49" charset="-122"/>
          <a:cs typeface="Arial" panose="0208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panose="02080604020202020204" pitchFamily="34" charset="0"/>
          <a:ea typeface="黑体" panose="02010600030101010101" pitchFamily="49" charset="-122"/>
          <a:cs typeface="Arial" panose="0208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panose="02080604020202020204" pitchFamily="34" charset="0"/>
          <a:ea typeface="黑体" panose="02010600030101010101" pitchFamily="49" charset="-122"/>
          <a:cs typeface="Arial" panose="0208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panose="02080604020202020204" pitchFamily="34" charset="0"/>
          <a:ea typeface="黑体" panose="02010600030101010101" pitchFamily="49" charset="-122"/>
          <a:cs typeface="Arial" panose="02080604020202020204" pitchFamily="34" charset="0"/>
        </a:defRPr>
      </a:lvl5pPr>
      <a:lvl6pPr marL="257175" algn="l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panose="02080604020202020204" pitchFamily="34" charset="0"/>
          <a:ea typeface="黑体" panose="02010600030101010101" pitchFamily="49" charset="-122"/>
        </a:defRPr>
      </a:lvl6pPr>
      <a:lvl7pPr marL="514350" algn="l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panose="02080604020202020204" pitchFamily="34" charset="0"/>
          <a:ea typeface="黑体" panose="02010600030101010101" pitchFamily="49" charset="-122"/>
        </a:defRPr>
      </a:lvl7pPr>
      <a:lvl8pPr marL="771525" algn="l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panose="02080604020202020204" pitchFamily="34" charset="0"/>
          <a:ea typeface="黑体" panose="02010600030101010101" pitchFamily="49" charset="-122"/>
        </a:defRPr>
      </a:lvl8pPr>
      <a:lvl9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panose="02080604020202020204" pitchFamily="34" charset="0"/>
          <a:ea typeface="黑体" panose="02010600030101010101" pitchFamily="49" charset="-122"/>
        </a:defRPr>
      </a:lvl9pPr>
    </p:titleStyle>
    <p:bodyStyle>
      <a:lvl1pPr marL="128905" indent="-128905" algn="just" rtl="0" eaLnBrk="0" fontAlgn="base" hangingPunct="0">
        <a:lnSpc>
          <a:spcPct val="150000"/>
        </a:lnSpc>
        <a:spcBef>
          <a:spcPts val="340"/>
        </a:spcBef>
        <a:spcAft>
          <a:spcPts val="340"/>
        </a:spcAft>
        <a:buFont typeface="Arial" panose="02080604020202020204" pitchFamily="34" charset="0"/>
        <a:buChar char="•"/>
        <a:defRPr kern="1200">
          <a:solidFill>
            <a:schemeClr val="tx1"/>
          </a:solidFill>
          <a:latin typeface="Arial" panose="02080604020202020204" pitchFamily="34" charset="0"/>
          <a:ea typeface="黑体" panose="02010600030101010101" pitchFamily="49" charset="-122"/>
          <a:cs typeface="Arial" panose="02080604020202020204" pitchFamily="34" charset="0"/>
        </a:defRPr>
      </a:lvl1pPr>
      <a:lvl2pPr marL="386080" indent="-128905" algn="just" rtl="0" eaLnBrk="0" fontAlgn="base" hangingPunct="0">
        <a:lnSpc>
          <a:spcPct val="150000"/>
        </a:lnSpc>
        <a:spcBef>
          <a:spcPts val="340"/>
        </a:spcBef>
        <a:spcAft>
          <a:spcPts val="340"/>
        </a:spcAft>
        <a:buFont typeface="Arial" panose="02080604020202020204" pitchFamily="34" charset="0"/>
        <a:buChar char="•"/>
        <a:defRPr sz="1100" kern="1200">
          <a:solidFill>
            <a:schemeClr val="tx1"/>
          </a:solidFill>
          <a:latin typeface="Arial" panose="02080604020202020204" pitchFamily="34" charset="0"/>
          <a:ea typeface="黑体" panose="02010600030101010101" pitchFamily="49" charset="-122"/>
          <a:cs typeface="Arial" panose="02080604020202020204" pitchFamily="34" charset="0"/>
        </a:defRPr>
      </a:lvl2pPr>
      <a:lvl3pPr marL="643255" indent="-128905" algn="just" rtl="0" eaLnBrk="0" fontAlgn="base" hangingPunct="0">
        <a:lnSpc>
          <a:spcPct val="150000"/>
        </a:lnSpc>
        <a:spcBef>
          <a:spcPts val="340"/>
        </a:spcBef>
        <a:spcAft>
          <a:spcPts val="340"/>
        </a:spcAft>
        <a:buFont typeface="Arial" panose="02080604020202020204" pitchFamily="34" charset="0"/>
        <a:buChar char="•"/>
        <a:defRPr kern="1200">
          <a:solidFill>
            <a:schemeClr val="tx1"/>
          </a:solidFill>
          <a:latin typeface="Arial" panose="02080604020202020204" pitchFamily="34" charset="0"/>
          <a:ea typeface="黑体" panose="02010600030101010101" pitchFamily="49" charset="-122"/>
          <a:cs typeface="Arial" panose="02080604020202020204" pitchFamily="34" charset="0"/>
        </a:defRPr>
      </a:lvl3pPr>
      <a:lvl4pPr marL="900430" indent="-128905" algn="just" rtl="0" eaLnBrk="0" fontAlgn="base" hangingPunct="0">
        <a:lnSpc>
          <a:spcPct val="150000"/>
        </a:lnSpc>
        <a:spcBef>
          <a:spcPts val="340"/>
        </a:spcBef>
        <a:spcAft>
          <a:spcPts val="340"/>
        </a:spcAft>
        <a:buFont typeface="Arial" panose="02080604020202020204" pitchFamily="34" charset="0"/>
        <a:buChar char="•"/>
        <a:defRPr kern="1200">
          <a:solidFill>
            <a:schemeClr val="tx1"/>
          </a:solidFill>
          <a:latin typeface="Arial" panose="02080604020202020204" pitchFamily="34" charset="0"/>
          <a:ea typeface="黑体" panose="02010600030101010101" pitchFamily="49" charset="-122"/>
          <a:cs typeface="Arial" panose="02080604020202020204" pitchFamily="34" charset="0"/>
        </a:defRPr>
      </a:lvl4pPr>
      <a:lvl5pPr marL="1157605" indent="-128905" algn="just" rtl="0" eaLnBrk="0" fontAlgn="base" hangingPunct="0">
        <a:lnSpc>
          <a:spcPct val="150000"/>
        </a:lnSpc>
        <a:spcBef>
          <a:spcPts val="340"/>
        </a:spcBef>
        <a:spcAft>
          <a:spcPts val="340"/>
        </a:spcAft>
        <a:buFont typeface="Arial" panose="02080604020202020204" pitchFamily="34" charset="0"/>
        <a:buChar char="•"/>
        <a:defRPr kern="1200">
          <a:solidFill>
            <a:schemeClr val="tx1"/>
          </a:solidFill>
          <a:latin typeface="Arial" panose="02080604020202020204" pitchFamily="34" charset="0"/>
          <a:ea typeface="黑体" panose="02010600030101010101" pitchFamily="49" charset="-122"/>
          <a:cs typeface="Arial" panose="02080604020202020204" pitchFamily="34" charset="0"/>
        </a:defRPr>
      </a:lvl5pPr>
      <a:lvl6pPr marL="14147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8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8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8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8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hyperlink" Target="&#23041;&#23612;&#26031;&#30340;&#23567;&#33351;&#35270;&#39057;-&#26032;.wmv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框 3"/>
          <p:cNvSpPr txBox="1">
            <a:spLocks noChangeArrowheads="1"/>
          </p:cNvSpPr>
          <p:nvPr/>
        </p:nvSpPr>
        <p:spPr bwMode="auto">
          <a:xfrm>
            <a:off x="2470245" y="1195030"/>
            <a:ext cx="701494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2800" dirty="0">
                <a:solidFill>
                  <a:srgbClr val="000000"/>
                </a:solidFill>
                <a:cs typeface="Arial" panose="02080604020202020204" pitchFamily="34" charset="0"/>
              </a:rPr>
              <a:t>教材版本：人教版</a:t>
            </a:r>
            <a:r>
              <a:rPr lang="zh-CN" altLang="en-US" sz="2800" dirty="0">
                <a:solidFill>
                  <a:srgbClr val="000000"/>
                </a:solidFill>
                <a:cs typeface="Arial" panose="02080604020202020204" pitchFamily="34" charset="0"/>
              </a:rPr>
              <a:t>五</a:t>
            </a:r>
            <a:r>
              <a:rPr lang="zh-CN" altLang="zh-CN" sz="2800" dirty="0">
                <a:solidFill>
                  <a:srgbClr val="000000"/>
                </a:solidFill>
                <a:cs typeface="Arial" panose="02080604020202020204" pitchFamily="34" charset="0"/>
              </a:rPr>
              <a:t>年级语</a:t>
            </a:r>
            <a:r>
              <a:rPr lang="zh-CN" altLang="en-US" sz="2800" dirty="0">
                <a:solidFill>
                  <a:srgbClr val="000000"/>
                </a:solidFill>
                <a:cs typeface="Arial" panose="02080604020202020204" pitchFamily="34" charset="0"/>
              </a:rPr>
              <a:t>文</a:t>
            </a:r>
            <a:r>
              <a:rPr lang="zh-CN" altLang="zh-CN" sz="2800" dirty="0">
                <a:solidFill>
                  <a:srgbClr val="000000"/>
                </a:solidFill>
                <a:cs typeface="Arial" panose="02080604020202020204" pitchFamily="34" charset="0"/>
              </a:rPr>
              <a:t>课本</a:t>
            </a:r>
            <a:r>
              <a:rPr lang="zh-CN" altLang="en-US" sz="2800" dirty="0">
                <a:solidFill>
                  <a:srgbClr val="000000"/>
                </a:solidFill>
                <a:cs typeface="Arial" panose="02080604020202020204" pitchFamily="34" charset="0"/>
              </a:rPr>
              <a:t>下</a:t>
            </a:r>
            <a:r>
              <a:rPr lang="zh-CN" altLang="zh-CN" sz="2800" dirty="0">
                <a:solidFill>
                  <a:srgbClr val="000000"/>
                </a:solidFill>
                <a:cs typeface="Arial" panose="02080604020202020204" pitchFamily="34" charset="0"/>
              </a:rPr>
              <a:t>册</a:t>
            </a:r>
            <a:endParaRPr lang="zh-CN" altLang="zh-CN" sz="2800" dirty="0">
              <a:solidFill>
                <a:srgbClr val="000000"/>
              </a:solidFill>
              <a:cs typeface="Arial" panose="02080604020202020204" pitchFamily="34" charset="0"/>
            </a:endParaRPr>
          </a:p>
        </p:txBody>
      </p:sp>
      <p:sp>
        <p:nvSpPr>
          <p:cNvPr id="24578" name="文本框 4"/>
          <p:cNvSpPr txBox="1">
            <a:spLocks noChangeArrowheads="1"/>
          </p:cNvSpPr>
          <p:nvPr/>
        </p:nvSpPr>
        <p:spPr bwMode="auto">
          <a:xfrm>
            <a:off x="2374900" y="2673350"/>
            <a:ext cx="815657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3600" dirty="0">
                <a:solidFill>
                  <a:srgbClr val="000000"/>
                </a:solidFill>
                <a:cs typeface="Arial" panose="02080604020202020204" pitchFamily="34" charset="0"/>
              </a:rPr>
              <a:t>录课单元：</a:t>
            </a:r>
            <a:r>
              <a:rPr lang="zh-CN" altLang="en-US" sz="3600" dirty="0" smtClean="0">
                <a:solidFill>
                  <a:srgbClr val="000000"/>
                </a:solidFill>
                <a:cs typeface="Arial" panose="02080604020202020204" pitchFamily="34" charset="0"/>
              </a:rPr>
              <a:t>第</a:t>
            </a:r>
            <a:r>
              <a:rPr lang="zh-CN" altLang="en-US" sz="3600" dirty="0">
                <a:solidFill>
                  <a:srgbClr val="000000"/>
                </a:solidFill>
                <a:cs typeface="Arial" panose="02080604020202020204" pitchFamily="34" charset="0"/>
              </a:rPr>
              <a:t>八</a:t>
            </a:r>
            <a:r>
              <a:rPr lang="zh-CN" altLang="en-US" sz="3600" dirty="0" smtClean="0">
                <a:solidFill>
                  <a:srgbClr val="000000"/>
                </a:solidFill>
                <a:cs typeface="Arial" panose="02080604020202020204" pitchFamily="34" charset="0"/>
              </a:rPr>
              <a:t>单元   </a:t>
            </a:r>
            <a:r>
              <a:rPr lang="en-US" altLang="zh-CN" sz="3600" dirty="0" smtClean="0">
                <a:solidFill>
                  <a:srgbClr val="000000"/>
                </a:solidFill>
                <a:cs typeface="Arial" panose="02080604020202020204" pitchFamily="34" charset="0"/>
              </a:rPr>
              <a:t>26 </a:t>
            </a:r>
            <a:r>
              <a:rPr lang="zh-CN" altLang="en-US" sz="3600" dirty="0" smtClean="0">
                <a:solidFill>
                  <a:srgbClr val="000000"/>
                </a:solidFill>
                <a:cs typeface="Arial" panose="02080604020202020204" pitchFamily="34" charset="0"/>
              </a:rPr>
              <a:t>威尼斯的小艇</a:t>
            </a:r>
            <a:endParaRPr lang="zh-CN" altLang="en-US" sz="3600" dirty="0" smtClean="0">
              <a:solidFill>
                <a:srgbClr val="000000"/>
              </a:solidFill>
              <a:cs typeface="Arial" panose="02080604020202020204" pitchFamily="34" charset="0"/>
            </a:endParaRPr>
          </a:p>
        </p:txBody>
      </p:sp>
      <p:sp>
        <p:nvSpPr>
          <p:cNvPr id="24580" name="文本框 6"/>
          <p:cNvSpPr txBox="1">
            <a:spLocks noChangeArrowheads="1"/>
          </p:cNvSpPr>
          <p:nvPr/>
        </p:nvSpPr>
        <p:spPr bwMode="auto">
          <a:xfrm>
            <a:off x="5332094" y="4907281"/>
            <a:ext cx="3311099" cy="46166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2400" dirty="0">
                <a:solidFill>
                  <a:srgbClr val="000000"/>
                </a:solidFill>
                <a:cs typeface="Arial" panose="02080604020202020204" pitchFamily="34" charset="0"/>
              </a:rPr>
              <a:t>执教教师：</a:t>
            </a:r>
            <a:r>
              <a:rPr lang="zh-CN" altLang="en-US" sz="2400" dirty="0">
                <a:solidFill>
                  <a:srgbClr val="000000"/>
                </a:solidFill>
                <a:cs typeface="Arial" panose="02080604020202020204" pitchFamily="34" charset="0"/>
              </a:rPr>
              <a:t>刘莉莉</a:t>
            </a:r>
            <a:endParaRPr lang="zh-CN" altLang="zh-CN" sz="2400" dirty="0">
              <a:solidFill>
                <a:srgbClr val="000000"/>
              </a:solidFill>
              <a:cs typeface="Arial" panose="0208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87004" y="3707493"/>
            <a:ext cx="2401888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dirty="0" smtClean="0">
                <a:solidFill>
                  <a:srgbClr val="000000"/>
                </a:solidFill>
                <a:cs typeface="Arial" panose="02080604020202020204" pitchFamily="34" charset="0"/>
              </a:rPr>
              <a:t>第二课时</a:t>
            </a:r>
            <a:endParaRPr lang="zh-CN" altLang="en-US" sz="3200" dirty="0" smtClean="0">
              <a:solidFill>
                <a:srgbClr val="000000"/>
              </a:solidFill>
              <a:cs typeface="Arial" panose="0208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11" b="15606"/>
          <a:stretch>
            <a:fillRect/>
          </a:stretch>
        </p:blipFill>
        <p:spPr>
          <a:xfrm>
            <a:off x="0" y="-27304"/>
            <a:ext cx="12192000" cy="6912864"/>
          </a:xfrm>
          <a:prstGeom prst="rect">
            <a:avLst/>
          </a:prstGeom>
        </p:spPr>
      </p:pic>
      <p:pic>
        <p:nvPicPr>
          <p:cNvPr id="4" name="Picture 2" descr="20055191611156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6370"/>
            <a:ext cx="12192000" cy="417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1224491" y="837565"/>
            <a:ext cx="104832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 smtClean="0">
                <a:solidFill>
                  <a:srgbClr val="00206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zh-CN" sz="3600" dirty="0" smtClean="0">
                <a:solidFill>
                  <a:srgbClr val="00206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寂静</a:t>
            </a:r>
            <a:r>
              <a:rPr lang="zh-CN" altLang="zh-CN" sz="3600" dirty="0">
                <a:solidFill>
                  <a:srgbClr val="00206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笼罩着这座水上城市，古老的威尼斯又沉沉地入睡了。</a:t>
            </a:r>
            <a:endParaRPr lang="zh-CN" altLang="zh-CN" sz="3600" dirty="0">
              <a:solidFill>
                <a:srgbClr val="00206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pic>
        <p:nvPicPr>
          <p:cNvPr id="6" name="Picture 4" descr="45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64"/>
          <a:stretch>
            <a:fillRect/>
          </a:stretch>
        </p:blipFill>
        <p:spPr bwMode="auto">
          <a:xfrm>
            <a:off x="5504597" y="2733420"/>
            <a:ext cx="6687403" cy="417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3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50" y="2679447"/>
            <a:ext cx="5535847" cy="415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11" b="15606"/>
          <a:stretch>
            <a:fillRect/>
          </a:stretch>
        </p:blipFill>
        <p:spPr>
          <a:xfrm>
            <a:off x="0" y="1"/>
            <a:ext cx="12192000" cy="6912864"/>
          </a:xfrm>
          <a:prstGeom prst="rect">
            <a:avLst/>
          </a:prstGeom>
        </p:spPr>
      </p:pic>
      <p:pic>
        <p:nvPicPr>
          <p:cNvPr id="6" name="bos-3s5xci19lv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18543" y="5943600"/>
            <a:ext cx="609600" cy="609600"/>
          </a:xfrm>
          <a:prstGeom prst="rect">
            <a:avLst/>
          </a:prstGeom>
        </p:spPr>
      </p:pic>
      <p:pic>
        <p:nvPicPr>
          <p:cNvPr id="7" name="Picture 5" descr="A91-2230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16" y="1"/>
            <a:ext cx="5676692" cy="506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197669" y="5109998"/>
            <a:ext cx="3534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00206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白天</a:t>
            </a:r>
            <a:r>
              <a:rPr lang="zh-CN" altLang="en-US" sz="3200" dirty="0">
                <a:solidFill>
                  <a:srgbClr val="00206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热</a:t>
            </a:r>
            <a:r>
              <a:rPr lang="zh-CN" altLang="en-US" sz="3200" dirty="0" smtClean="0">
                <a:solidFill>
                  <a:srgbClr val="00206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闹</a:t>
            </a:r>
            <a:endParaRPr lang="zh-CN" altLang="en-US" sz="3200" dirty="0">
              <a:solidFill>
                <a:srgbClr val="00206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088572" y="1093310"/>
            <a:ext cx="3534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00206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夜晚静寂</a:t>
            </a:r>
            <a:endParaRPr lang="zh-CN" altLang="en-US" sz="3200" dirty="0">
              <a:solidFill>
                <a:srgbClr val="00206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pic>
        <p:nvPicPr>
          <p:cNvPr id="10" name="Picture 10" descr="3260887605194476984"/>
          <p:cNvPicPr>
            <a:picLocks noGrp="1" noChangeAspect="1" noChangeArrowheads="1"/>
          </p:cNvPicPr>
          <p:nvPr>
            <p:ph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0" b="11394"/>
          <a:stretch>
            <a:fillRect/>
          </a:stretch>
        </p:blipFill>
        <p:spPr>
          <a:xfrm>
            <a:off x="5636976" y="2031999"/>
            <a:ext cx="6555024" cy="494137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5">
            <a:hlinkClick r:id="rId7" action="ppaction://hlinkfile"/>
          </p:cNvPr>
          <p:cNvSpPr>
            <a:spLocks noChangeArrowheads="1"/>
          </p:cNvSpPr>
          <p:nvPr/>
        </p:nvSpPr>
        <p:spPr bwMode="auto">
          <a:xfrm rot="1283827">
            <a:off x="6225620" y="2306108"/>
            <a:ext cx="431800" cy="792163"/>
          </a:xfrm>
          <a:prstGeom prst="moon">
            <a:avLst>
              <a:gd name="adj" fmla="val 50000"/>
            </a:avLst>
          </a:prstGeom>
          <a:solidFill>
            <a:srgbClr val="FFFFCC">
              <a:alpha val="72000"/>
            </a:srgb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8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1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11"/>
          <a:stretch>
            <a:fillRect/>
          </a:stretch>
        </p:blipFill>
        <p:spPr>
          <a:xfrm>
            <a:off x="0" y="0"/>
            <a:ext cx="12192000" cy="687927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22777" y="87028"/>
            <a:ext cx="2546445" cy="1325563"/>
          </a:xfrm>
        </p:spPr>
        <p:txBody>
          <a:bodyPr/>
          <a:lstStyle/>
          <a:p>
            <a:r>
              <a:rPr lang="zh-CN" altLang="en-US" sz="4000" b="1" dirty="0" smtClean="0">
                <a:solidFill>
                  <a:schemeClr val="accent2">
                    <a:lumMod val="5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+mn-cs"/>
              </a:rPr>
              <a:t>达标检测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7504" y="1263967"/>
            <a:ext cx="11104162" cy="4351338"/>
          </a:xfrm>
          <a:solidFill>
            <a:schemeClr val="bg1">
              <a:alpha val="88000"/>
            </a:schemeClr>
          </a:solidFill>
        </p:spPr>
        <p:txBody>
          <a:bodyPr>
            <a:normAutofit fontScale="92500" lnSpcReduction="10000"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CN" b="1" kern="100" dirty="0">
                <a:solidFill>
                  <a:srgbClr val="000000"/>
                </a:solidFill>
                <a:latin typeface="楷体_GB2312" panose="02010609030101010101" pitchFamily="49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zh-CN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宋体" panose="02010600030101010101" pitchFamily="2" charset="-122"/>
              </a:rPr>
              <a:t>阅读课文第四自然段填空。</a:t>
            </a:r>
            <a:endParaRPr lang="zh-CN" altLang="zh-CN" sz="20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CN" kern="100" dirty="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       </a:t>
            </a:r>
            <a:r>
              <a:rPr lang="zh-CN" altLang="en-US" kern="100" dirty="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（</a:t>
            </a:r>
            <a:r>
              <a:rPr lang="en-US" altLang="zh-CN" kern="100" dirty="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1</a:t>
            </a:r>
            <a:r>
              <a:rPr lang="zh-CN" altLang="en-US" kern="100" dirty="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）</a:t>
            </a:r>
            <a:r>
              <a:rPr lang="en-US" altLang="zh-CN" kern="100" dirty="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 </a:t>
            </a:r>
            <a:r>
              <a:rPr lang="zh-CN" altLang="zh-CN" kern="100" dirty="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这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段话是围绕“</a:t>
            </a:r>
            <a:r>
              <a:rPr lang="en-US" altLang="zh-CN" u="sng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                    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”来写的。其中“</a:t>
            </a:r>
            <a:r>
              <a:rPr lang="en-US" altLang="zh-CN" u="sng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           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”这个词语最能表达出船夫驾驶技术特别好。</a:t>
            </a:r>
            <a:endParaRPr lang="zh-CN" altLang="zh-CN" sz="20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CN" kern="100" dirty="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      </a:t>
            </a:r>
            <a:r>
              <a:rPr lang="zh-CN" altLang="en-US" kern="100" dirty="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（</a:t>
            </a:r>
            <a:r>
              <a:rPr lang="en-US" altLang="zh-CN" kern="100" dirty="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r>
              <a:rPr lang="zh-CN" altLang="en-US" kern="100" dirty="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）</a:t>
            </a:r>
            <a:r>
              <a:rPr lang="zh-CN" altLang="zh-CN" kern="100" dirty="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船夫的驾驶技术特别好”体现在：行船的速度</a:t>
            </a:r>
            <a:r>
              <a:rPr lang="en-US" altLang="zh-CN" u="sng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           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；来往的船只很多的时候能</a:t>
            </a:r>
            <a:r>
              <a:rPr lang="en-US" altLang="zh-CN" u="sng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      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       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，遇到很挤、很窄的地方能</a:t>
            </a:r>
            <a:r>
              <a:rPr lang="en-US" altLang="zh-CN" u="sng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      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      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。</a:t>
            </a:r>
            <a:r>
              <a:rPr lang="zh-CN" altLang="zh-CN" kern="100" dirty="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“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       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”</a:t>
            </a:r>
            <a:r>
              <a:rPr lang="zh-CN" altLang="en-US" kern="100" dirty="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一词</a:t>
            </a:r>
            <a:r>
              <a:rPr lang="zh-CN" altLang="zh-CN" kern="100" dirty="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是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从侧面</a:t>
            </a:r>
            <a:r>
              <a:rPr lang="zh-CN" altLang="zh-CN" kern="100" dirty="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说明</a:t>
            </a:r>
            <a:r>
              <a:rPr lang="zh-CN" altLang="en-US" kern="100" dirty="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行船速度特别快，</a:t>
            </a:r>
            <a:r>
              <a:rPr lang="en-US" altLang="zh-CN" kern="100" dirty="0" err="1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也说明</a:t>
            </a:r>
            <a:r>
              <a:rPr lang="zh-CN" altLang="en-US" kern="10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船夫技术特别好</a:t>
            </a:r>
            <a:r>
              <a:rPr lang="zh-CN" altLang="zh-CN" kern="10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。</a:t>
            </a:r>
            <a:endParaRPr lang="zh-CN" altLang="zh-CN" sz="20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11"/>
          <a:stretch>
            <a:fillRect/>
          </a:stretch>
        </p:blipFill>
        <p:spPr>
          <a:xfrm>
            <a:off x="0" y="0"/>
            <a:ext cx="12192000" cy="687927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40639" y="-30798"/>
            <a:ext cx="2546445" cy="1325563"/>
          </a:xfrm>
        </p:spPr>
        <p:txBody>
          <a:bodyPr/>
          <a:lstStyle/>
          <a:p>
            <a:r>
              <a:rPr lang="zh-CN" altLang="zh-CN" sz="4000" b="1" dirty="0">
                <a:solidFill>
                  <a:schemeClr val="accent2">
                    <a:lumMod val="5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+mn-cs"/>
              </a:rPr>
              <a:t>小</a:t>
            </a:r>
            <a:r>
              <a:rPr lang="zh-CN" altLang="zh-CN" sz="4000" b="1" dirty="0" smtClean="0">
                <a:solidFill>
                  <a:schemeClr val="accent2">
                    <a:lumMod val="5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+mn-cs"/>
              </a:rPr>
              <a:t>练笔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3919" y="1004660"/>
            <a:ext cx="11104162" cy="1840140"/>
          </a:xfrm>
          <a:solidFill>
            <a:schemeClr val="bg1">
              <a:alpha val="88000"/>
            </a:schemeClr>
          </a:solidFill>
        </p:spPr>
        <p:txBody>
          <a:bodyPr>
            <a:normAutofit/>
          </a:bodyPr>
          <a:lstStyle/>
          <a:p>
            <a:pPr indent="0" algn="just">
              <a:lnSpc>
                <a:spcPts val="5800"/>
              </a:lnSpc>
              <a:spcAft>
                <a:spcPts val="0"/>
              </a:spcAft>
              <a:buNone/>
            </a:pPr>
            <a:r>
              <a:rPr lang="en-US" altLang="zh-CN" sz="3600" kern="100" dirty="0" smtClean="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宋体" panose="02010600030101010101" pitchFamily="2" charset="-122"/>
              </a:rPr>
              <a:t>    </a:t>
            </a:r>
            <a:r>
              <a:rPr lang="zh-CN" altLang="zh-CN" sz="3600" b="1" kern="100" dirty="0" smtClean="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宋体" panose="02010600030101010101" pitchFamily="2" charset="-122"/>
              </a:rPr>
              <a:t>请</a:t>
            </a:r>
            <a:r>
              <a:rPr lang="zh-CN" altLang="zh-CN" sz="3600" b="1" kern="100" dirty="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宋体" panose="02010600030101010101" pitchFamily="2" charset="-122"/>
              </a:rPr>
              <a:t>你用一段话，写写家乡最特别的某处景或某个物，要写出特点来</a:t>
            </a:r>
            <a:r>
              <a:rPr lang="zh-CN" altLang="zh-CN" sz="3600" b="1" kern="100" dirty="0" smtClean="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宋体" panose="02010600030101010101" pitchFamily="2" charset="-122"/>
              </a:rPr>
              <a:t>。</a:t>
            </a:r>
            <a:endParaRPr lang="en-US" altLang="zh-CN" sz="3600" b="1" kern="100" dirty="0" smtClean="0">
              <a:solidFill>
                <a:srgbClr val="000000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643057" y="4745330"/>
            <a:ext cx="1712557" cy="48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音乐喷泉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65377" y="4479420"/>
            <a:ext cx="2991014" cy="2096911"/>
            <a:chOff x="1543842" y="3868129"/>
            <a:chExt cx="4317123" cy="2664475"/>
          </a:xfrm>
        </p:grpSpPr>
        <p:pic>
          <p:nvPicPr>
            <p:cNvPr id="9" name="Picture 6" descr="http://img.mp.sohu.com/q_mini,c_zoom,w_640/upload/20170730/60ec9ae759f542c7955ba30c491c2d17_th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3842" y="3868129"/>
              <a:ext cx="4317123" cy="266447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文本框 9"/>
            <p:cNvSpPr txBox="1"/>
            <p:nvPr/>
          </p:nvSpPr>
          <p:spPr>
            <a:xfrm>
              <a:off x="2244685" y="4032704"/>
              <a:ext cx="3147127" cy="707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FF0066"/>
                  </a:solidFill>
                </a:rPr>
                <a:t>贵港南山</a:t>
              </a:r>
              <a:r>
                <a:rPr lang="zh-CN" altLang="en-US" sz="2800" b="1" dirty="0" smtClean="0">
                  <a:solidFill>
                    <a:srgbClr val="FF0000"/>
                  </a:solidFill>
                </a:rPr>
                <a:t>寺</a:t>
              </a:r>
              <a:endParaRPr lang="zh-CN" alt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426796" y="4349598"/>
            <a:ext cx="3051093" cy="2153436"/>
            <a:chOff x="5882184" y="3575288"/>
            <a:chExt cx="4661106" cy="3056772"/>
          </a:xfrm>
        </p:grpSpPr>
        <p:pic>
          <p:nvPicPr>
            <p:cNvPr id="12" name="Picture 2" descr="http://5b0988e595225.cdn.sohucs.com/q_70,c_zoom,w_640/images/20180630/b6ad3addc3be4011bc58ddd2999b67c4.jpe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2184" y="3575288"/>
              <a:ext cx="4631473" cy="305677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文本框 12"/>
            <p:cNvSpPr txBox="1"/>
            <p:nvPr/>
          </p:nvSpPr>
          <p:spPr>
            <a:xfrm>
              <a:off x="7746573" y="3943398"/>
              <a:ext cx="2796717" cy="742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FF0066"/>
                  </a:solidFill>
                </a:rPr>
                <a:t>贵港市花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9" name="Picture 6" descr="http://img.mp.sohu.com/q_mini,c_zoom,w_640/upload/20170730/60ec9ae759f542c7955ba30c491c2d17_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12" y="843739"/>
            <a:ext cx="8145194" cy="50561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5b0988e595225.cdn.sohucs.com/q_70,c_zoom,w_640/images/20180630/b6ad3addc3be4011bc58ddd2999b67c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638" y="866527"/>
            <a:ext cx="8140368" cy="5322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751" y="866527"/>
            <a:ext cx="8125289" cy="5982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7" name="组合 16"/>
          <p:cNvGrpSpPr/>
          <p:nvPr/>
        </p:nvGrpSpPr>
        <p:grpSpPr>
          <a:xfrm>
            <a:off x="6614131" y="4479420"/>
            <a:ext cx="3009802" cy="2055033"/>
            <a:chOff x="6614132" y="4581060"/>
            <a:chExt cx="2653272" cy="195339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14132" y="4581060"/>
              <a:ext cx="2653272" cy="195339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1" name="文本框 20"/>
            <p:cNvSpPr txBox="1"/>
            <p:nvPr/>
          </p:nvSpPr>
          <p:spPr>
            <a:xfrm>
              <a:off x="7425120" y="4691552"/>
              <a:ext cx="14858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FF0000"/>
                  </a:solidFill>
                </a:rPr>
                <a:t>甘蔗林</a:t>
              </a:r>
              <a:endParaRPr lang="zh-CN" altLang="en-US" sz="28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3" name="Picture 2" descr="http://s15.sinaimg.cn/mw690/0026lq8tgy6WMUwqrdsde&amp;69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600502"/>
            <a:ext cx="10304059" cy="5933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s15.sinaimg.cn/mw690/0026lq8tgy6WMUwqrdsde&amp;69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794" y="4504563"/>
            <a:ext cx="2667205" cy="19984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11" b="15606"/>
          <a:stretch>
            <a:fillRect/>
          </a:stretch>
        </p:blipFill>
        <p:spPr>
          <a:xfrm>
            <a:off x="0" y="1"/>
            <a:ext cx="12192000" cy="691286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6558" y="702750"/>
            <a:ext cx="3958883" cy="1325563"/>
          </a:xfrm>
        </p:spPr>
        <p:txBody>
          <a:bodyPr/>
          <a:lstStyle/>
          <a:p>
            <a:r>
              <a:rPr lang="zh-CN" altLang="zh-CN" sz="4000" b="1" dirty="0">
                <a:solidFill>
                  <a:schemeClr val="accent2">
                    <a:lumMod val="5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+mn-cs"/>
              </a:rPr>
              <a:t>布置作业</a:t>
            </a:r>
            <a:br>
              <a:rPr lang="zh-CN" altLang="zh-CN" sz="3600" kern="100" dirty="0">
                <a:latin typeface="Times New Roman" panose="02020603050405020304" pitchFamily="18" charset="0"/>
                <a:ea typeface="宋体" panose="02010600030101010101" pitchFamily="2" charset="-122"/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61758" y="1924099"/>
            <a:ext cx="10515600" cy="2170229"/>
          </a:xfrm>
        </p:spPr>
        <p:txBody>
          <a:bodyPr>
            <a:normAutofit fontScale="85000" lnSpcReduction="20000"/>
          </a:bodyPr>
          <a:lstStyle/>
          <a:p>
            <a:pPr marL="76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zh-CN" sz="3600" b="1" kern="100" dirty="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宋体" panose="02010600030101010101" pitchFamily="2" charset="-122"/>
              </a:rPr>
              <a:t>（</a:t>
            </a:r>
            <a:r>
              <a:rPr lang="en-US" altLang="zh-CN" sz="3600" b="1" kern="100" dirty="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宋体" panose="02010600030101010101" pitchFamily="2" charset="-122"/>
              </a:rPr>
              <a:t>1</a:t>
            </a:r>
            <a:r>
              <a:rPr lang="zh-CN" altLang="zh-CN" sz="3600" b="1" kern="100" dirty="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宋体" panose="02010600030101010101" pitchFamily="2" charset="-122"/>
              </a:rPr>
              <a:t>）抄写自己喜欢的语句，背诵</a:t>
            </a:r>
            <a:r>
              <a:rPr lang="en-US" altLang="zh-CN" sz="3600" b="1" kern="100" dirty="0" smtClean="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宋体" panose="02010600030101010101" pitchFamily="2" charset="-122"/>
              </a:rPr>
              <a:t>4——6</a:t>
            </a:r>
            <a:r>
              <a:rPr lang="zh-CN" altLang="zh-CN" sz="3600" b="1" kern="100" dirty="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宋体" panose="02010600030101010101" pitchFamily="2" charset="-122"/>
              </a:rPr>
              <a:t>自然段</a:t>
            </a:r>
            <a:r>
              <a:rPr lang="zh-CN" altLang="zh-CN" sz="3600" b="1" kern="100" dirty="0" smtClean="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宋体" panose="02010600030101010101" pitchFamily="2" charset="-122"/>
              </a:rPr>
              <a:t>。</a:t>
            </a:r>
            <a:endParaRPr lang="en-US" altLang="zh-CN" sz="3600" b="1" kern="100" dirty="0" smtClean="0">
              <a:solidFill>
                <a:srgbClr val="000000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宋体" panose="02010600030101010101" pitchFamily="2" charset="-122"/>
            </a:endParaRPr>
          </a:p>
          <a:p>
            <a:pPr marL="762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sz="3600" b="1" kern="100" dirty="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宋体" panose="02010600030101010101" pitchFamily="2" charset="-122"/>
              </a:rPr>
              <a:t>（</a:t>
            </a:r>
            <a:r>
              <a:rPr lang="en-US" altLang="zh-CN" sz="3600" b="1" kern="100" dirty="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宋体" panose="02010600030101010101" pitchFamily="2" charset="-122"/>
              </a:rPr>
              <a:t>2</a:t>
            </a:r>
            <a:r>
              <a:rPr lang="zh-CN" altLang="en-US" sz="3600" b="1" kern="100" dirty="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宋体" panose="02010600030101010101" pitchFamily="2" charset="-122"/>
              </a:rPr>
              <a:t>）跟随法国作家乔治</a:t>
            </a:r>
            <a:r>
              <a:rPr lang="en-US" altLang="zh-CN" sz="3600" b="1" kern="100" dirty="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宋体" panose="02010600030101010101" pitchFamily="2" charset="-122"/>
              </a:rPr>
              <a:t>•</a:t>
            </a:r>
            <a:r>
              <a:rPr lang="zh-CN" altLang="en-US" sz="3600" b="1" kern="100" dirty="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宋体" panose="02010600030101010101" pitchFamily="2" charset="-122"/>
              </a:rPr>
              <a:t>桑走进</a:t>
            </a:r>
            <a:r>
              <a:rPr lang="en-US" altLang="zh-CN" sz="3600" b="1" kern="100" dirty="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宋体" panose="02010600030101010101" pitchFamily="2" charset="-122"/>
              </a:rPr>
              <a:t>《</a:t>
            </a:r>
            <a:r>
              <a:rPr lang="zh-CN" altLang="en-US" sz="3600" b="1" kern="100" dirty="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宋体" panose="02010600030101010101" pitchFamily="2" charset="-122"/>
              </a:rPr>
              <a:t>威尼斯之夜</a:t>
            </a:r>
            <a:r>
              <a:rPr lang="en-US" altLang="zh-CN" sz="3600" b="1" kern="100" dirty="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宋体" panose="02010600030101010101" pitchFamily="2" charset="-122"/>
              </a:rPr>
              <a:t>》</a:t>
            </a:r>
            <a:r>
              <a:rPr lang="zh-CN" altLang="en-US" sz="3600" b="1" kern="100" dirty="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宋体" panose="02010600030101010101" pitchFamily="2" charset="-122"/>
              </a:rPr>
              <a:t>去读一读，从不同的角度去了解</a:t>
            </a:r>
            <a:r>
              <a:rPr lang="zh-CN" altLang="en-US" sz="3600" b="1" kern="100" dirty="0" smtClean="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宋体" panose="02010600030101010101" pitchFamily="2" charset="-122"/>
              </a:rPr>
              <a:t>威尼斯。</a:t>
            </a:r>
            <a:endParaRPr lang="zh-CN" altLang="zh-CN" sz="3600" b="1" kern="100" dirty="0">
              <a:solidFill>
                <a:srgbClr val="000000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宋体" panose="02010600030101010101" pitchFamily="2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11"/>
          <a:stretch>
            <a:fillRect/>
          </a:stretch>
        </p:blipFill>
        <p:spPr>
          <a:xfrm>
            <a:off x="0" y="0"/>
            <a:ext cx="12192000" cy="68792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516" y="545911"/>
            <a:ext cx="4137507" cy="59572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0"/>
          <a:stretch>
            <a:fillRect/>
          </a:stretch>
        </p:blipFill>
        <p:spPr>
          <a:xfrm>
            <a:off x="7397086" y="545911"/>
            <a:ext cx="4480695" cy="59572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矩形 6"/>
          <p:cNvSpPr/>
          <p:nvPr/>
        </p:nvSpPr>
        <p:spPr>
          <a:xfrm>
            <a:off x="823415" y="1851196"/>
            <a:ext cx="90985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  <a:cs typeface="+mj-cs"/>
              </a:rPr>
              <a:t>阅</a:t>
            </a:r>
            <a:br>
              <a:rPr lang="en-US" altLang="zh-CN" sz="4400" b="1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  <a:cs typeface="+mj-cs"/>
              </a:rPr>
            </a:br>
            <a:r>
              <a:rPr lang="zh-CN" altLang="en-US" sz="4400" b="1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  <a:cs typeface="+mj-cs"/>
              </a:rPr>
              <a:t>读</a:t>
            </a:r>
            <a:br>
              <a:rPr lang="en-US" altLang="zh-CN" sz="4400" b="1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  <a:cs typeface="+mj-cs"/>
              </a:rPr>
            </a:br>
            <a:r>
              <a:rPr lang="zh-CN" altLang="en-US" sz="4400" b="1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  <a:cs typeface="+mj-cs"/>
              </a:rPr>
              <a:t>推</a:t>
            </a:r>
            <a:br>
              <a:rPr lang="en-US" altLang="zh-CN" sz="4400" b="1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  <a:cs typeface="+mj-cs"/>
              </a:rPr>
            </a:br>
            <a:r>
              <a:rPr lang="zh-CN" altLang="en-US" sz="4400" b="1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  <a:cs typeface="+mj-cs"/>
              </a:rPr>
              <a:t>荐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9" descr="x1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237067" y="1025785"/>
            <a:ext cx="11717866" cy="4629948"/>
            <a:chOff x="0" y="661182"/>
            <a:chExt cx="12369420" cy="4629948"/>
          </a:xfrm>
        </p:grpSpPr>
        <p:sp>
          <p:nvSpPr>
            <p:cNvPr id="6" name="圆角矩形 5"/>
            <p:cNvSpPr/>
            <p:nvPr/>
          </p:nvSpPr>
          <p:spPr>
            <a:xfrm>
              <a:off x="0" y="661182"/>
              <a:ext cx="12369420" cy="4629948"/>
            </a:xfrm>
            <a:prstGeom prst="roundRect">
              <a:avLst>
                <a:gd name="adj" fmla="val 24396"/>
              </a:avLst>
            </a:prstGeom>
            <a:solidFill>
              <a:schemeClr val="bg1"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WordArt 3"/>
            <p:cNvSpPr>
              <a:spLocks noChangeArrowheads="1" noChangeShapeType="1" noTextEdit="1"/>
            </p:cNvSpPr>
            <p:nvPr/>
          </p:nvSpPr>
          <p:spPr bwMode="auto">
            <a:xfrm>
              <a:off x="1873571" y="911317"/>
              <a:ext cx="9069659" cy="212310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altLang="zh-CN" sz="7200" b="1" kern="10" dirty="0">
                  <a:ln w="12700">
                    <a:solidFill>
                      <a:srgbClr val="EAEAEA"/>
                    </a:solidFill>
                    <a:rou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隶书" panose="02010509060101010101" pitchFamily="49" charset="-122"/>
                  <a:ea typeface="隶书" panose="02010509060101010101" pitchFamily="49" charset="-122"/>
                </a:rPr>
                <a:t>26 </a:t>
              </a:r>
              <a:r>
                <a:rPr lang="zh-CN" altLang="en-US" sz="7200" b="1" kern="10" dirty="0">
                  <a:ln w="12700">
                    <a:solidFill>
                      <a:srgbClr val="EAEAEA"/>
                    </a:solidFill>
                    <a:rou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隶书" panose="02010509060101010101" pitchFamily="49" charset="-122"/>
                  <a:ea typeface="隶书" panose="02010509060101010101" pitchFamily="49" charset="-122"/>
                </a:rPr>
                <a:t>威尼斯的</a:t>
              </a:r>
              <a:r>
                <a:rPr lang="zh-CN" altLang="en-US" sz="7200" b="1" kern="10" dirty="0" smtClean="0">
                  <a:ln w="12700">
                    <a:solidFill>
                      <a:srgbClr val="EAEAEA"/>
                    </a:solidFill>
                    <a:rou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隶书" panose="02010509060101010101" pitchFamily="49" charset="-122"/>
                  <a:ea typeface="隶书" panose="02010509060101010101" pitchFamily="49" charset="-122"/>
                </a:rPr>
                <a:t>小艇</a:t>
              </a:r>
              <a:endParaRPr lang="zh-CN" altLang="en-US" sz="72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150359" y="4618043"/>
            <a:ext cx="7792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C18F8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执教：港南区木松岭学校  刘莉莉</a:t>
            </a:r>
            <a:endParaRPr lang="zh-CN" altLang="en-US" sz="3200" b="1" dirty="0">
              <a:solidFill>
                <a:srgbClr val="0C18F8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11" b="37835"/>
          <a:stretch>
            <a:fillRect/>
          </a:stretch>
        </p:blipFill>
        <p:spPr>
          <a:xfrm>
            <a:off x="0" y="0"/>
            <a:ext cx="12192000" cy="7008125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367310" y="641800"/>
            <a:ext cx="9223352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DC5900"/>
              </a:buClr>
              <a:buFontTx/>
              <a:buNone/>
            </a:pPr>
            <a:r>
              <a:rPr lang="zh-CN" altLang="en-US" sz="48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纵横</a:t>
            </a:r>
            <a:r>
              <a:rPr lang="zh-CN" altLang="en-US" sz="48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交叉</a:t>
            </a:r>
            <a:r>
              <a:rPr lang="en-US" altLang="zh-CN" sz="48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48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4400" b="1" dirty="0" smtClean="0">
                <a:solidFill>
                  <a:prstClr val="black"/>
                </a:solidFill>
                <a:latin typeface="Arial"/>
                <a:ea typeface="宋体" panose="02010600030101010101" pitchFamily="2" charset="-122"/>
              </a:rPr>
              <a:t>又窄又深     轻快</a:t>
            </a:r>
            <a:r>
              <a:rPr lang="zh-CN" altLang="en-US" sz="4400" b="1" dirty="0" smtClean="0">
                <a:solidFill>
                  <a:prstClr val="black"/>
                </a:solidFill>
                <a:latin typeface="Arial"/>
                <a:ea typeface="宋体" panose="02010600030101010101" pitchFamily="2" charset="-122"/>
              </a:rPr>
              <a:t>灵活</a:t>
            </a:r>
            <a:endParaRPr lang="en-US" altLang="zh-CN" sz="4400" b="1" dirty="0" smtClean="0">
              <a:solidFill>
                <a:prstClr val="black"/>
              </a:solidFill>
              <a:latin typeface="Arial"/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buClr>
                <a:srgbClr val="DC5900"/>
              </a:buClr>
              <a:buFontTx/>
              <a:buNone/>
            </a:pPr>
            <a:r>
              <a:rPr lang="zh-CN" altLang="en-US" sz="4400" b="1" dirty="0" smtClean="0">
                <a:solidFill>
                  <a:prstClr val="black"/>
                </a:solidFill>
                <a:latin typeface="Arial"/>
                <a:ea typeface="宋体" panose="02010600030101010101" pitchFamily="2" charset="-122"/>
              </a:rPr>
              <a:t>操纵自如   </a:t>
            </a:r>
            <a:r>
              <a:rPr lang="zh-CN" altLang="en-US" sz="4400" b="1" dirty="0" smtClean="0">
                <a:solidFill>
                  <a:prstClr val="black"/>
                </a:solidFill>
                <a:latin typeface="Arial"/>
                <a:ea typeface="宋体" panose="02010600030101010101" pitchFamily="2" charset="-122"/>
              </a:rPr>
              <a:t>    手忙脚乱     左</a:t>
            </a:r>
            <a:r>
              <a:rPr lang="zh-CN" altLang="en-US" sz="4400" b="1" dirty="0" smtClean="0">
                <a:solidFill>
                  <a:prstClr val="black"/>
                </a:solidFill>
                <a:latin typeface="Arial"/>
                <a:ea typeface="宋体" panose="02010600030101010101" pitchFamily="2" charset="-122"/>
              </a:rPr>
              <a:t>拐右拐</a:t>
            </a:r>
            <a:endParaRPr lang="zh-CN" altLang="en-US" sz="4400" b="1" dirty="0" smtClean="0">
              <a:solidFill>
                <a:prstClr val="black"/>
              </a:solidFill>
              <a:latin typeface="Arial"/>
              <a:ea typeface="宋体" panose="02010600030101010101" pitchFamily="2" charset="-122"/>
            </a:endParaRPr>
          </a:p>
        </p:txBody>
      </p:sp>
      <p:pic>
        <p:nvPicPr>
          <p:cNvPr id="5" name="Picture 2" descr="20055191611156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3691"/>
            <a:ext cx="12192000" cy="2574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11" b="3783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36492" y="174057"/>
            <a:ext cx="3037764" cy="1325563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chemeClr val="accent2">
                    <a:lumMod val="5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+mn-cs"/>
              </a:rPr>
              <a:t>学习目标</a:t>
            </a:r>
            <a:endParaRPr lang="zh-CN" altLang="en-US" sz="4000" b="1" dirty="0">
              <a:solidFill>
                <a:schemeClr val="accent2">
                  <a:lumMod val="50000"/>
                </a:schemeClr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06439" y="1499620"/>
            <a:ext cx="10898874" cy="3863950"/>
          </a:xfrm>
        </p:spPr>
        <p:txBody>
          <a:bodyPr>
            <a:normAutofit/>
          </a:bodyPr>
          <a:lstStyle/>
          <a:p>
            <a:pPr marL="0" indent="0">
              <a:lnSpc>
                <a:spcPts val="5000"/>
              </a:lnSpc>
              <a:buNone/>
            </a:pPr>
            <a:r>
              <a:rPr lang="en-US" altLang="zh-CN" sz="3200" dirty="0" smtClean="0"/>
              <a:t>    </a:t>
            </a:r>
            <a:r>
              <a:rPr lang="en-US" altLang="zh-CN" sz="36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1. </a:t>
            </a:r>
            <a:r>
              <a:rPr lang="zh-CN" altLang="en-US" sz="36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朗读</a:t>
            </a:r>
            <a:r>
              <a:rPr lang="zh-CN" altLang="en-US" sz="36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并背诵</a:t>
            </a:r>
            <a:r>
              <a:rPr lang="en-US" altLang="zh-CN" sz="36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4—6</a:t>
            </a:r>
            <a:r>
              <a:rPr lang="zh-CN" altLang="en-US" sz="36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自然段，积累自己喜欢的语句。</a:t>
            </a:r>
            <a:endParaRPr lang="zh-CN" altLang="en-US" sz="36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marL="0" indent="0">
              <a:lnSpc>
                <a:spcPts val="5000"/>
              </a:lnSpc>
              <a:buNone/>
            </a:pPr>
            <a:r>
              <a:rPr lang="en-US" altLang="zh-CN" sz="36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    2. </a:t>
            </a:r>
            <a:r>
              <a:rPr lang="zh-CN" altLang="en-US" sz="36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学习</a:t>
            </a:r>
            <a:r>
              <a:rPr lang="en-US" altLang="zh-CN" sz="36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4—6</a:t>
            </a:r>
            <a:r>
              <a:rPr lang="zh-CN" altLang="en-US" sz="36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自然段，了解船夫驾驶技术好和小艇与人们生活的密切关系</a:t>
            </a:r>
            <a:r>
              <a:rPr lang="zh-CN" altLang="en-US" sz="36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。</a:t>
            </a:r>
            <a:endParaRPr lang="en-US" altLang="zh-CN" sz="3600" b="1" dirty="0" smtClean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marL="0" indent="0">
              <a:lnSpc>
                <a:spcPts val="5000"/>
              </a:lnSpc>
              <a:buNone/>
            </a:pPr>
            <a:r>
              <a:rPr lang="en-US" altLang="zh-CN" sz="36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    3. </a:t>
            </a:r>
            <a:r>
              <a:rPr lang="zh-CN" altLang="en-US" sz="36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领会</a:t>
            </a:r>
            <a:r>
              <a:rPr lang="zh-CN" altLang="en-US" sz="36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作者抓住特点和把人的活动同事物、风情结合起来描写的表达方法</a:t>
            </a:r>
            <a:r>
              <a:rPr lang="zh-CN" altLang="en-US" sz="36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。</a:t>
            </a:r>
            <a:endParaRPr lang="zh-CN" altLang="en-US" sz="3600" b="1" dirty="0" smtClean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11" b="37835"/>
          <a:stretch>
            <a:fillRect/>
          </a:stretch>
        </p:blipFill>
        <p:spPr>
          <a:xfrm>
            <a:off x="-33549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88560" y="1475610"/>
            <a:ext cx="1156989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solidFill>
                  <a:prstClr val="black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（</a:t>
            </a:r>
            <a:r>
              <a:rPr lang="en-US" altLang="zh-CN" sz="3600" b="1" dirty="0">
                <a:solidFill>
                  <a:prstClr val="black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</a:t>
            </a:r>
            <a:r>
              <a:rPr lang="zh-CN" altLang="en-US" sz="3600" b="1" dirty="0">
                <a:solidFill>
                  <a:prstClr val="black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）自由朗读第</a:t>
            </a:r>
            <a:r>
              <a:rPr lang="en-US" altLang="zh-CN" sz="3600" b="1" dirty="0">
                <a:solidFill>
                  <a:prstClr val="black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4</a:t>
            </a:r>
            <a:r>
              <a:rPr lang="zh-CN" altLang="en-US" sz="3600" b="1" dirty="0">
                <a:solidFill>
                  <a:prstClr val="black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自然段，看看课文是围绕哪句话来写的，并用“</a:t>
            </a:r>
            <a:r>
              <a:rPr lang="en-US" altLang="zh-CN" sz="3600" b="1" dirty="0">
                <a:solidFill>
                  <a:prstClr val="black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——”</a:t>
            </a:r>
            <a:r>
              <a:rPr lang="zh-CN" altLang="en-US" sz="3600" b="1" dirty="0">
                <a:solidFill>
                  <a:prstClr val="black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划出来。</a:t>
            </a:r>
            <a:endParaRPr lang="zh-CN" altLang="en-US" sz="3600" b="1" dirty="0">
              <a:solidFill>
                <a:prstClr val="black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2800" dirty="0">
              <a:solidFill>
                <a:prstClr val="black"/>
              </a:solidFill>
            </a:endParaRPr>
          </a:p>
        </p:txBody>
      </p:sp>
      <p:pic>
        <p:nvPicPr>
          <p:cNvPr id="9" name="Picture 2" descr="《威尼斯的小艇》插图"/>
          <p:cNvPicPr>
            <a:picLocks noChangeAspect="1" noChangeArrowheads="1"/>
          </p:cNvPicPr>
          <p:nvPr/>
        </p:nvPicPr>
        <p:blipFill>
          <a:blip r:embed="rId2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180" y="4823463"/>
            <a:ext cx="4003246" cy="30024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标题 1"/>
          <p:cNvSpPr txBox="1"/>
          <p:nvPr/>
        </p:nvSpPr>
        <p:spPr>
          <a:xfrm>
            <a:off x="1201002" y="110517"/>
            <a:ext cx="59231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 smtClean="0">
                <a:solidFill>
                  <a:srgbClr val="ED7D31">
                    <a:lumMod val="50000"/>
                  </a:srgb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感受船夫驾驶技术好</a:t>
            </a:r>
            <a:endParaRPr lang="zh-CN" altLang="en-US" sz="4000" b="1" dirty="0">
              <a:solidFill>
                <a:srgbClr val="ED7D31">
                  <a:lumMod val="50000"/>
                </a:srgbClr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3525" y="3339623"/>
            <a:ext cx="112796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600" b="1" dirty="0" smtClean="0">
                <a:solidFill>
                  <a:prstClr val="black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</a:t>
            </a:r>
            <a:r>
              <a:rPr lang="zh-CN" altLang="zh-CN" sz="3600" b="1" dirty="0" smtClean="0">
                <a:solidFill>
                  <a:prstClr val="black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（</a:t>
            </a:r>
            <a:r>
              <a:rPr lang="en-US" altLang="zh-CN" sz="3600" b="1" dirty="0" smtClean="0">
                <a:solidFill>
                  <a:prstClr val="black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2</a:t>
            </a:r>
            <a:r>
              <a:rPr lang="zh-CN" altLang="zh-CN" sz="3600" b="1" dirty="0" smtClean="0">
                <a:solidFill>
                  <a:prstClr val="black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）</a:t>
            </a:r>
            <a:r>
              <a:rPr lang="zh-CN" altLang="zh-CN" sz="3600" b="1" dirty="0">
                <a:solidFill>
                  <a:prstClr val="black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请同学们默读课文，说说课文从哪些方面</a:t>
            </a:r>
            <a:r>
              <a:rPr lang="zh-CN" altLang="zh-CN" sz="3600" b="1" dirty="0" smtClean="0">
                <a:solidFill>
                  <a:prstClr val="black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展示了</a:t>
            </a:r>
            <a:r>
              <a:rPr lang="zh-CN" altLang="zh-CN" sz="3600" b="1" dirty="0">
                <a:solidFill>
                  <a:prstClr val="black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船夫的操纵自如？</a:t>
            </a:r>
            <a:endParaRPr lang="zh-CN" altLang="zh-CN" sz="3600" b="1" dirty="0">
              <a:solidFill>
                <a:prstClr val="black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11" b="37835"/>
          <a:stretch>
            <a:fillRect/>
          </a:stretch>
        </p:blipFill>
        <p:spPr>
          <a:xfrm>
            <a:off x="33549" y="0"/>
            <a:ext cx="12192000" cy="685800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06439" y="679213"/>
            <a:ext cx="8087436" cy="1681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zh-CN" sz="4000" b="1" kern="100" dirty="0">
                <a:solidFill>
                  <a:schemeClr val="accent2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  <a:cs typeface="+mj-cs"/>
              </a:rPr>
              <a:t>船夫的驾驶技术</a:t>
            </a:r>
            <a:r>
              <a:rPr lang="zh-CN" altLang="zh-CN" sz="4000" b="1" kern="100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  <a:cs typeface="+mj-cs"/>
              </a:rPr>
              <a:t>特别</a:t>
            </a:r>
            <a:r>
              <a:rPr lang="zh-CN" altLang="zh-CN" sz="4000" b="1" kern="100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  <a:cs typeface="+mj-cs"/>
              </a:rPr>
              <a:t>好</a:t>
            </a:r>
            <a:r>
              <a:rPr lang="zh-CN" altLang="en-US" sz="4000" b="1" kern="100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  <a:cs typeface="+mj-cs"/>
              </a:rPr>
              <a:t>！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5661" y="1303166"/>
            <a:ext cx="8434316" cy="1297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700"/>
              </a:lnSpc>
              <a:spcBef>
                <a:spcPts val="1000"/>
              </a:spcBef>
            </a:pPr>
            <a:r>
              <a:rPr lang="en-US" altLang="zh-CN" sz="3200" b="1" dirty="0">
                <a:solidFill>
                  <a:srgbClr val="ED7D31">
                    <a:lumMod val="50000"/>
                  </a:srgbClr>
                </a:solidFill>
              </a:rPr>
              <a:t>   </a:t>
            </a:r>
            <a:r>
              <a:rPr lang="zh-CN" altLang="zh-CN" sz="3200" b="1" dirty="0">
                <a:solidFill>
                  <a:prstClr val="black"/>
                </a:solidFill>
              </a:rPr>
              <a:t>行船的</a:t>
            </a:r>
            <a:r>
              <a:rPr lang="zh-CN" altLang="zh-CN" sz="3200" b="1" dirty="0" smtClean="0">
                <a:solidFill>
                  <a:prstClr val="black"/>
                </a:solidFill>
              </a:rPr>
              <a:t>速度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极</a:t>
            </a:r>
            <a:r>
              <a:rPr lang="zh-CN" altLang="zh-CN" sz="3200" b="1" dirty="0" smtClean="0">
                <a:solidFill>
                  <a:prstClr val="black"/>
                </a:solidFill>
              </a:rPr>
              <a:t>快</a:t>
            </a:r>
            <a:r>
              <a:rPr lang="zh-CN" altLang="zh-CN" sz="3200" b="1" dirty="0">
                <a:solidFill>
                  <a:prstClr val="black"/>
                </a:solidFill>
              </a:rPr>
              <a:t>，来往船只很多，他操纵自如</a:t>
            </a:r>
            <a:r>
              <a:rPr lang="zh-CN" altLang="zh-CN" sz="3200" b="1" dirty="0" smtClean="0">
                <a:solidFill>
                  <a:prstClr val="black"/>
                </a:solidFill>
              </a:rPr>
              <a:t>，毫不</a:t>
            </a:r>
            <a:r>
              <a:rPr lang="zh-CN" altLang="zh-CN" sz="3200" b="1" dirty="0">
                <a:solidFill>
                  <a:prstClr val="black"/>
                </a:solidFill>
              </a:rPr>
              <a:t>手忙脚乱。</a:t>
            </a:r>
            <a:endParaRPr lang="zh-CN" altLang="en-US" sz="3200" b="1" dirty="0">
              <a:solidFill>
                <a:prstClr val="black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61432" y="2493419"/>
            <a:ext cx="8417256" cy="1339478"/>
            <a:chOff x="761432" y="2493419"/>
            <a:chExt cx="8417256" cy="1339478"/>
          </a:xfrm>
        </p:grpSpPr>
        <p:sp>
          <p:nvSpPr>
            <p:cNvPr id="4" name="矩形 3"/>
            <p:cNvSpPr/>
            <p:nvPr/>
          </p:nvSpPr>
          <p:spPr>
            <a:xfrm>
              <a:off x="858103" y="2493419"/>
              <a:ext cx="6096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zh-CN" sz="4000" b="1" kern="100" dirty="0">
                  <a:solidFill>
                    <a:schemeClr val="accent2">
                      <a:lumMod val="50000"/>
                    </a:schemeClr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船夫的驾驶技术</a:t>
              </a:r>
              <a:r>
                <a:rPr lang="zh-CN" altLang="zh-CN" sz="4000" b="1" kern="100" dirty="0">
                  <a:solidFill>
                    <a:srgbClr val="FF0000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特别好</a:t>
              </a:r>
              <a:r>
                <a:rPr lang="zh-CN" altLang="en-US" sz="4000" b="1" kern="100" dirty="0">
                  <a:solidFill>
                    <a:srgbClr val="FF0000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！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61432" y="3163483"/>
              <a:ext cx="8417256" cy="669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4500"/>
                </a:lnSpc>
                <a:spcBef>
                  <a:spcPts val="1000"/>
                </a:spcBef>
              </a:pPr>
              <a:r>
                <a:rPr lang="zh-CN" altLang="zh-CN" sz="3200" b="1" dirty="0">
                  <a:solidFill>
                    <a:prstClr val="black"/>
                  </a:solidFill>
                </a:rPr>
                <a:t>不管怎么拥挤，他总能左拐右拐地挤过去。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45661" y="3822178"/>
            <a:ext cx="8884692" cy="1875310"/>
            <a:chOff x="245661" y="3822178"/>
            <a:chExt cx="8884692" cy="1875310"/>
          </a:xfrm>
        </p:grpSpPr>
        <p:sp>
          <p:nvSpPr>
            <p:cNvPr id="5" name="矩形 4"/>
            <p:cNvSpPr/>
            <p:nvPr/>
          </p:nvSpPr>
          <p:spPr>
            <a:xfrm>
              <a:off x="906439" y="3822178"/>
              <a:ext cx="6096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zh-CN" sz="4000" b="1" kern="100" dirty="0">
                  <a:solidFill>
                    <a:schemeClr val="accent2">
                      <a:lumMod val="50000"/>
                    </a:schemeClr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船夫的驾驶技术</a:t>
              </a:r>
              <a:r>
                <a:rPr lang="zh-CN" altLang="zh-CN" sz="4000" b="1" kern="100" dirty="0">
                  <a:solidFill>
                    <a:srgbClr val="FF0000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特别好</a:t>
              </a:r>
              <a:r>
                <a:rPr lang="zh-CN" altLang="en-US" sz="4000" b="1" kern="100" dirty="0">
                  <a:solidFill>
                    <a:srgbClr val="FF0000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！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45661" y="4399697"/>
              <a:ext cx="8884692" cy="12977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4700"/>
                </a:lnSpc>
                <a:spcBef>
                  <a:spcPts val="1000"/>
                </a:spcBef>
              </a:pPr>
              <a:r>
                <a:rPr lang="en-US" altLang="zh-CN" sz="3200" b="1" dirty="0" smtClean="0">
                  <a:solidFill>
                    <a:prstClr val="black"/>
                  </a:solidFill>
                </a:rPr>
                <a:t>    </a:t>
              </a:r>
              <a:r>
                <a:rPr lang="zh-CN" altLang="zh-CN" sz="3200" b="1" dirty="0" smtClean="0">
                  <a:solidFill>
                    <a:prstClr val="black"/>
                  </a:solidFill>
                </a:rPr>
                <a:t>遇到</a:t>
              </a:r>
              <a:r>
                <a:rPr lang="zh-CN" altLang="zh-CN" sz="3200" b="1" dirty="0">
                  <a:solidFill>
                    <a:prstClr val="black"/>
                  </a:solidFill>
                </a:rPr>
                <a:t>极窄的</a:t>
              </a:r>
              <a:r>
                <a:rPr lang="zh-CN" altLang="zh-CN" sz="3200" b="1" dirty="0" smtClean="0">
                  <a:solidFill>
                    <a:prstClr val="black"/>
                  </a:solidFill>
                </a:rPr>
                <a:t>地方</a:t>
              </a:r>
              <a:r>
                <a:rPr lang="zh-CN" altLang="en-US" sz="3200" b="1" dirty="0" smtClean="0">
                  <a:solidFill>
                    <a:prstClr val="black"/>
                  </a:solidFill>
                </a:rPr>
                <a:t>，</a:t>
              </a:r>
              <a:r>
                <a:rPr lang="zh-CN" altLang="zh-CN" sz="3200" b="1" dirty="0" smtClean="0">
                  <a:solidFill>
                    <a:prstClr val="black"/>
                  </a:solidFill>
                </a:rPr>
                <a:t>他</a:t>
              </a:r>
              <a:r>
                <a:rPr lang="zh-CN" altLang="zh-CN" sz="3200" b="1" dirty="0">
                  <a:solidFill>
                    <a:prstClr val="black"/>
                  </a:solidFill>
                </a:rPr>
                <a:t>总能平稳地穿过，而且速度非常快，还能作急转弯。</a:t>
              </a:r>
              <a:endParaRPr lang="zh-CN" altLang="en-US" sz="32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13" name="Picture 4" descr="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394" y="-51060"/>
            <a:ext cx="333460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11" b="37835"/>
          <a:stretch>
            <a:fillRect/>
          </a:stretch>
        </p:blipFill>
        <p:spPr>
          <a:xfrm>
            <a:off x="33549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88786" y="1027906"/>
            <a:ext cx="10925710" cy="4778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5600"/>
              </a:lnSpc>
              <a:spcBef>
                <a:spcPts val="1000"/>
              </a:spcBef>
            </a:pPr>
            <a:r>
              <a:rPr lang="en-US" altLang="zh-CN" sz="3200" b="1" dirty="0" smtClean="0">
                <a:solidFill>
                  <a:prstClr val="black"/>
                </a:solidFill>
              </a:rPr>
              <a:t>    </a:t>
            </a:r>
            <a:r>
              <a:rPr lang="zh-CN" altLang="zh-CN" sz="3200" b="1" dirty="0" smtClean="0">
                <a:solidFill>
                  <a:prstClr val="black"/>
                </a:solidFill>
              </a:rPr>
              <a:t>船夫</a:t>
            </a:r>
            <a:r>
              <a:rPr lang="zh-CN" altLang="zh-CN" sz="3200" b="1" dirty="0">
                <a:solidFill>
                  <a:prstClr val="black"/>
                </a:solidFill>
              </a:rPr>
              <a:t>的驾驶技术特别好</a:t>
            </a:r>
            <a:r>
              <a:rPr lang="zh-CN" altLang="en-US" sz="3200" b="1" dirty="0">
                <a:solidFill>
                  <a:prstClr val="black"/>
                </a:solidFill>
              </a:rPr>
              <a:t>！</a:t>
            </a:r>
            <a:r>
              <a:rPr lang="zh-CN" altLang="zh-CN" sz="3200" b="1" dirty="0" smtClean="0">
                <a:solidFill>
                  <a:prstClr val="black"/>
                </a:solidFill>
              </a:rPr>
              <a:t>行船的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（       ）</a:t>
            </a:r>
            <a:r>
              <a:rPr lang="zh-CN" altLang="zh-CN" sz="3200" b="1" dirty="0" smtClean="0">
                <a:solidFill>
                  <a:prstClr val="black"/>
                </a:solidFill>
              </a:rPr>
              <a:t>，</a:t>
            </a:r>
            <a:r>
              <a:rPr lang="zh-CN" altLang="zh-CN" sz="3200" b="1" dirty="0">
                <a:solidFill>
                  <a:prstClr val="black"/>
                </a:solidFill>
              </a:rPr>
              <a:t>来往船只很多，</a:t>
            </a:r>
            <a:r>
              <a:rPr lang="zh-CN" altLang="zh-CN" sz="3200" b="1" dirty="0" smtClean="0">
                <a:solidFill>
                  <a:prstClr val="black"/>
                </a:solidFill>
              </a:rPr>
              <a:t>他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（        ）</a:t>
            </a:r>
            <a:r>
              <a:rPr lang="zh-CN" altLang="zh-CN" sz="3200" b="1" dirty="0" smtClean="0">
                <a:solidFill>
                  <a:prstClr val="black"/>
                </a:solidFill>
              </a:rPr>
              <a:t>，毫不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（       ）</a:t>
            </a:r>
            <a:r>
              <a:rPr lang="zh-CN" altLang="zh-CN" sz="3200" b="1" dirty="0" smtClean="0">
                <a:solidFill>
                  <a:prstClr val="black"/>
                </a:solidFill>
              </a:rPr>
              <a:t>。</a:t>
            </a:r>
            <a:r>
              <a:rPr lang="zh-CN" altLang="zh-CN" sz="3200" b="1" dirty="0">
                <a:solidFill>
                  <a:prstClr val="black"/>
                </a:solidFill>
              </a:rPr>
              <a:t>不管</a:t>
            </a:r>
            <a:r>
              <a:rPr lang="zh-CN" altLang="zh-CN" sz="3200" b="1" dirty="0" smtClean="0">
                <a:solidFill>
                  <a:prstClr val="black"/>
                </a:solidFill>
              </a:rPr>
              <a:t>怎么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（   ）</a:t>
            </a:r>
            <a:r>
              <a:rPr lang="zh-CN" altLang="zh-CN" sz="3200" b="1" dirty="0" smtClean="0">
                <a:solidFill>
                  <a:prstClr val="black"/>
                </a:solidFill>
              </a:rPr>
              <a:t>，</a:t>
            </a:r>
            <a:r>
              <a:rPr lang="zh-CN" altLang="zh-CN" sz="3200" b="1" dirty="0">
                <a:solidFill>
                  <a:prstClr val="black"/>
                </a:solidFill>
              </a:rPr>
              <a:t>他</a:t>
            </a:r>
            <a:r>
              <a:rPr lang="zh-CN" altLang="zh-CN" sz="3200" b="1" dirty="0" smtClean="0">
                <a:solidFill>
                  <a:prstClr val="black"/>
                </a:solidFill>
              </a:rPr>
              <a:t>总能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（      ）</a:t>
            </a:r>
            <a:r>
              <a:rPr lang="zh-CN" altLang="zh-CN" sz="3200" b="1" dirty="0" smtClean="0">
                <a:solidFill>
                  <a:prstClr val="black"/>
                </a:solidFill>
              </a:rPr>
              <a:t>地</a:t>
            </a:r>
            <a:r>
              <a:rPr lang="zh-CN" altLang="zh-CN" sz="3200" b="1" dirty="0">
                <a:solidFill>
                  <a:prstClr val="black"/>
                </a:solidFill>
              </a:rPr>
              <a:t>挤过去</a:t>
            </a:r>
            <a:r>
              <a:rPr lang="zh-CN" altLang="zh-CN" sz="3200" b="1" dirty="0" smtClean="0">
                <a:solidFill>
                  <a:prstClr val="black"/>
                </a:solidFill>
              </a:rPr>
              <a:t>。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遇到（         ），他</a:t>
            </a:r>
            <a:r>
              <a:rPr lang="zh-CN" altLang="en-US" sz="3200" b="1" dirty="0">
                <a:solidFill>
                  <a:prstClr val="black"/>
                </a:solidFill>
              </a:rPr>
              <a:t>总能平稳地穿过，而且速度非常快，还能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作（      ）。两边的建筑（      ）地往后倒退，我们的眼睛忙极了，不知看哪一处好。</a:t>
            </a:r>
            <a:endParaRPr lang="zh-CN" altLang="en-US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73509" y="114458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solidFill>
                  <a:srgbClr val="FF0000"/>
                </a:solidFill>
              </a:rPr>
              <a:t>速度</a:t>
            </a:r>
            <a:r>
              <a:rPr lang="zh-CN" altLang="en-US" sz="3200" b="1" dirty="0">
                <a:solidFill>
                  <a:srgbClr val="FF0000"/>
                </a:solidFill>
              </a:rPr>
              <a:t>极</a:t>
            </a:r>
            <a:r>
              <a:rPr lang="zh-CN" altLang="zh-CN" sz="3200" b="1" dirty="0">
                <a:solidFill>
                  <a:srgbClr val="FF0000"/>
                </a:solidFill>
              </a:rPr>
              <a:t>快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30933" y="184305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solidFill>
                  <a:srgbClr val="FF0000"/>
                </a:solidFill>
              </a:rPr>
              <a:t>操纵自如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036215" y="1843059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solidFill>
                  <a:srgbClr val="FF0000"/>
                </a:solidFill>
              </a:rPr>
              <a:t>手忙脚乱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47904" y="2549831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 smtClean="0">
                <a:solidFill>
                  <a:srgbClr val="FF0000"/>
                </a:solidFill>
              </a:rPr>
              <a:t>拥挤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291147" y="2521695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极窄的地方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514932" y="3264516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急转弯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430933" y="4001294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飞一般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06931" y="285324"/>
            <a:ext cx="43011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000" b="1" kern="100" dirty="0">
                <a:solidFill>
                  <a:srgbClr val="AE5329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宋体" panose="02010600030101010101" pitchFamily="2" charset="-122"/>
              </a:rPr>
              <a:t>根据课文内容填空</a:t>
            </a:r>
            <a:endParaRPr lang="zh-CN" altLang="en-US" sz="5400" b="1" dirty="0">
              <a:solidFill>
                <a:srgbClr val="AE5329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96996" y="2533544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solidFill>
                  <a:srgbClr val="EC322F"/>
                </a:solidFill>
              </a:rPr>
              <a:t>左拐右拐</a:t>
            </a:r>
            <a:endParaRPr lang="zh-CN" altLang="en-US" dirty="0">
              <a:solidFill>
                <a:srgbClr val="EC322F"/>
              </a:solidFill>
            </a:endParaRPr>
          </a:p>
        </p:txBody>
      </p:sp>
      <p:pic>
        <p:nvPicPr>
          <p:cNvPr id="15" name="Picture 4" descr="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152" y="4832349"/>
            <a:ext cx="5527344" cy="2044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11" b="37835"/>
          <a:stretch>
            <a:fillRect/>
          </a:stretch>
        </p:blipFill>
        <p:spPr>
          <a:xfrm>
            <a:off x="0" y="-861150"/>
            <a:ext cx="12192000" cy="77191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44604" y="1690688"/>
            <a:ext cx="1156989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作者采用了总分的结构，从</a:t>
            </a:r>
            <a:r>
              <a:rPr lang="en-US" altLang="zh-CN" sz="3600" u="sng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       </a:t>
            </a:r>
            <a:r>
              <a:rPr lang="en-US" altLang="zh-CN" sz="3600" u="sng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          </a:t>
            </a:r>
            <a:r>
              <a:rPr lang="zh-CN" altLang="zh-CN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3600" u="sng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      </a:t>
            </a:r>
            <a:r>
              <a:rPr lang="en-US" altLang="zh-CN" sz="3600" u="sng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                 </a:t>
            </a:r>
            <a:r>
              <a:rPr lang="zh-CN" altLang="zh-CN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3600" u="sng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           </a:t>
            </a:r>
            <a:r>
              <a:rPr lang="en-US" altLang="zh-CN" sz="3600" u="sng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endParaRPr lang="en-US" altLang="zh-CN" sz="3600" u="sng" kern="100" dirty="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600" b="1" u="sng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b="1" u="sng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                                          </a:t>
            </a:r>
            <a:r>
              <a:rPr lang="zh-CN" altLang="zh-CN" sz="3600" b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这</a:t>
            </a:r>
            <a:r>
              <a:rPr lang="zh-CN" altLang="zh-CN" sz="3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三个方面展示了船夫的驾驶技术特别好。</a:t>
            </a:r>
            <a:endParaRPr lang="zh-CN" altLang="zh-CN" sz="28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800" dirty="0"/>
          </a:p>
        </p:txBody>
      </p:sp>
      <p:sp>
        <p:nvSpPr>
          <p:cNvPr id="11" name="矩形 10"/>
          <p:cNvSpPr/>
          <p:nvPr/>
        </p:nvSpPr>
        <p:spPr>
          <a:xfrm>
            <a:off x="6182772" y="1785386"/>
            <a:ext cx="2774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200" b="1" kern="100" dirty="0">
                <a:solidFill>
                  <a:srgbClr val="FF0000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行</a:t>
            </a:r>
            <a:r>
              <a:rPr lang="zh-CN" altLang="zh-CN" sz="3200" b="1" kern="100" dirty="0" smtClean="0">
                <a:solidFill>
                  <a:srgbClr val="FF0000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船速度</a:t>
            </a:r>
            <a:r>
              <a:rPr lang="zh-CN" altLang="zh-CN" sz="3200" b="1" kern="100" dirty="0">
                <a:solidFill>
                  <a:srgbClr val="FF0000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快</a:t>
            </a:r>
            <a:endParaRPr lang="zh-CN" altLang="en-US" sz="4800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668105" y="1769690"/>
            <a:ext cx="3068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kern="100" dirty="0">
                <a:solidFill>
                  <a:srgbClr val="FF0000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拥挤</a:t>
            </a:r>
            <a:r>
              <a:rPr lang="zh-CN" altLang="zh-CN" sz="3200" b="1" kern="100" dirty="0" smtClean="0">
                <a:solidFill>
                  <a:srgbClr val="FF0000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时</a:t>
            </a:r>
            <a:r>
              <a:rPr lang="zh-CN" altLang="en-US" sz="3200" b="1" kern="100" dirty="0">
                <a:solidFill>
                  <a:srgbClr val="FF0000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能挤过去</a:t>
            </a:r>
            <a:endParaRPr lang="zh-CN" altLang="en-US" sz="3200" b="1" kern="100" dirty="0">
              <a:solidFill>
                <a:srgbClr val="FF0000"/>
              </a:solidFill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38200" y="2575817"/>
            <a:ext cx="60774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200" b="1" kern="100" dirty="0">
                <a:solidFill>
                  <a:srgbClr val="FF0000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极窄</a:t>
            </a:r>
            <a:r>
              <a:rPr lang="zh-CN" altLang="zh-CN" sz="3200" b="1" kern="100" dirty="0" smtClean="0">
                <a:solidFill>
                  <a:srgbClr val="FF0000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时</a:t>
            </a:r>
            <a:r>
              <a:rPr lang="zh-CN" altLang="en-US" sz="3200" b="1" kern="100" dirty="0" smtClean="0">
                <a:solidFill>
                  <a:srgbClr val="FF0000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能急转弯平稳穿过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《威尼斯的小艇》插图"/>
          <p:cNvPicPr>
            <a:picLocks noChangeAspect="1" noChangeArrowheads="1"/>
          </p:cNvPicPr>
          <p:nvPr/>
        </p:nvPicPr>
        <p:blipFill>
          <a:blip r:embed="rId2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192588"/>
            <a:ext cx="3733800" cy="2800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标题 1"/>
          <p:cNvSpPr txBox="1"/>
          <p:nvPr/>
        </p:nvSpPr>
        <p:spPr>
          <a:xfrm>
            <a:off x="1201002" y="110517"/>
            <a:ext cx="59231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 smtClean="0">
                <a:solidFill>
                  <a:schemeClr val="accent2">
                    <a:lumMod val="5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+mn-cs"/>
              </a:rPr>
              <a:t>感受船夫驾驶技术好</a:t>
            </a:r>
            <a:endParaRPr lang="zh-CN" altLang="en-US" sz="4000" b="1" dirty="0">
              <a:solidFill>
                <a:schemeClr val="accent2">
                  <a:lumMod val="50000"/>
                </a:schemeClr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11" b="15606"/>
          <a:stretch>
            <a:fillRect/>
          </a:stretch>
        </p:blipFill>
        <p:spPr>
          <a:xfrm>
            <a:off x="0" y="0"/>
            <a:ext cx="12904850" cy="691286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445" y="1325770"/>
            <a:ext cx="11752051" cy="1325563"/>
          </a:xfrm>
        </p:spPr>
        <p:txBody>
          <a:bodyPr>
            <a:noAutofit/>
          </a:bodyPr>
          <a:lstStyle/>
          <a:p>
            <a:pPr>
              <a:lnSpc>
                <a:spcPts val="4600"/>
              </a:lnSpc>
            </a:pPr>
            <a:r>
              <a:rPr lang="zh-CN" altLang="en-US" sz="3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3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3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静心</a:t>
            </a:r>
            <a:r>
              <a:rPr lang="zh-CN" altLang="en-US" sz="36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默读</a:t>
            </a:r>
            <a:r>
              <a:rPr lang="zh-CN" altLang="en-US" sz="36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课文第五、六自然段，说说你看到了哪些人，</a:t>
            </a:r>
            <a:r>
              <a:rPr lang="zh-CN" altLang="en-US" sz="36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他们坐着小艇去干什么？</a:t>
            </a:r>
            <a:r>
              <a:rPr lang="en-US" altLang="zh-CN" sz="36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2.</a:t>
            </a:r>
            <a:r>
              <a:rPr lang="zh-CN" altLang="en-US" sz="36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小组内完成</a:t>
            </a:r>
            <a:r>
              <a:rPr lang="zh-CN" altLang="en-US" sz="36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学习单的表格</a:t>
            </a:r>
            <a:r>
              <a:rPr lang="zh-CN" altLang="en-US" sz="3600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。</a:t>
            </a:r>
            <a:endParaRPr lang="zh-CN" altLang="en-US" sz="36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937496" y="2591515"/>
          <a:ext cx="10560237" cy="42179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54217"/>
                <a:gridCol w="6306020"/>
              </a:tblGrid>
              <a:tr h="739495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670"/>
                        </a:spcBef>
                        <a:spcAft>
                          <a:spcPts val="0"/>
                        </a:spcAft>
                        <a:tabLst>
                          <a:tab pos="165100" algn="l"/>
                          <a:tab pos="745490" algn="ctr"/>
                        </a:tabLs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+mj-cs"/>
                        </a:rPr>
                        <a:t>		</a:t>
                      </a:r>
                      <a:r>
                        <a:rPr lang="zh-CN" sz="3200" kern="120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+mj-cs"/>
                        </a:rPr>
                        <a:t>什么人</a:t>
                      </a:r>
                      <a:endParaRPr lang="zh-CN" sz="3200" kern="120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zh-CN" sz="3200" kern="1200" dirty="0">
                          <a:solidFill>
                            <a:schemeClr val="tx1"/>
                          </a:solidFill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+mj-cs"/>
                        </a:rPr>
                        <a:t>坐着小艇去干什么</a:t>
                      </a:r>
                      <a:endParaRPr lang="zh-CN" sz="3200" kern="120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+mj-cs"/>
                      </a:endParaRPr>
                    </a:p>
                  </a:txBody>
                  <a:tcPr/>
                </a:tc>
              </a:tr>
              <a:tr h="592060">
                <a:tc>
                  <a:txBody>
                    <a:bodyPr/>
                    <a:lstStyle/>
                    <a:p>
                      <a:endParaRPr lang="zh-CN" sz="3200" kern="120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sz="3200" kern="120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+mj-cs"/>
                      </a:endParaRPr>
                    </a:p>
                  </a:txBody>
                  <a:tcPr/>
                </a:tc>
              </a:tr>
              <a:tr h="592060">
                <a:tc>
                  <a:txBody>
                    <a:bodyPr/>
                    <a:lstStyle/>
                    <a:p>
                      <a:endParaRPr lang="zh-CN" sz="3200" kern="120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sz="3200" kern="120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+mj-cs"/>
                      </a:endParaRPr>
                    </a:p>
                  </a:txBody>
                  <a:tcPr/>
                </a:tc>
              </a:tr>
              <a:tr h="592060">
                <a:tc>
                  <a:txBody>
                    <a:bodyPr/>
                    <a:lstStyle/>
                    <a:p>
                      <a:endParaRPr lang="zh-CN" sz="3200" kern="120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sz="3200" kern="120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+mj-cs"/>
                      </a:endParaRPr>
                    </a:p>
                  </a:txBody>
                  <a:tcPr/>
                </a:tc>
              </a:tr>
              <a:tr h="609733">
                <a:tc>
                  <a:txBody>
                    <a:bodyPr/>
                    <a:lstStyle/>
                    <a:p>
                      <a:endParaRPr lang="zh-CN" sz="2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sz="2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</a:tr>
              <a:tr h="586013">
                <a:tc>
                  <a:txBody>
                    <a:bodyPr/>
                    <a:lstStyle/>
                    <a:p>
                      <a:endParaRPr lang="zh-CN" sz="2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sz="2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</a:tr>
              <a:tr h="506519">
                <a:tc>
                  <a:txBody>
                    <a:bodyPr/>
                    <a:lstStyle/>
                    <a:p>
                      <a:endParaRPr lang="zh-CN" sz="2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sz="2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581294" y="292167"/>
            <a:ext cx="3272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chemeClr val="accent2">
                    <a:lumMod val="5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小组</a:t>
            </a:r>
            <a:r>
              <a:rPr lang="zh-CN" altLang="en-US" sz="4000" b="1" dirty="0" smtClean="0">
                <a:solidFill>
                  <a:schemeClr val="accent2">
                    <a:lumMod val="5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合作学习</a:t>
            </a:r>
            <a:endParaRPr lang="zh-CN" altLang="en-US" sz="2400" b="1" dirty="0">
              <a:solidFill>
                <a:schemeClr val="accent2">
                  <a:lumMod val="50000"/>
                </a:schemeClr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286889" y="3300584"/>
            <a:ext cx="6089969" cy="523220"/>
            <a:chOff x="2427566" y="3247553"/>
            <a:chExt cx="6089969" cy="523220"/>
          </a:xfrm>
        </p:grpSpPr>
        <p:sp>
          <p:nvSpPr>
            <p:cNvPr id="3" name="矩形 2"/>
            <p:cNvSpPr/>
            <p:nvPr/>
          </p:nvSpPr>
          <p:spPr>
            <a:xfrm>
              <a:off x="2427566" y="3247553"/>
              <a:ext cx="9060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0563C1"/>
                </a:buClr>
                <a:buSzPct val="75000"/>
              </a:pPr>
              <a:r>
                <a:rPr lang="zh-CN" altLang="en-US" sz="2800" b="1" dirty="0">
                  <a:solidFill>
                    <a:srgbClr val="FF0000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商人</a:t>
              </a:r>
              <a:endParaRPr lang="zh-CN" altLang="en-US" sz="2800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7250842" y="3247553"/>
              <a:ext cx="12666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0563C1"/>
                </a:buClr>
                <a:buSzPct val="75000"/>
              </a:pPr>
              <a:r>
                <a:rPr lang="zh-CN" altLang="en-US" sz="2800" b="1" dirty="0">
                  <a:solidFill>
                    <a:srgbClr val="FF0000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做生意</a:t>
              </a:r>
              <a:endParaRPr lang="zh-CN" altLang="en-US" sz="2800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2181406" y="3923701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0563C1"/>
              </a:buClr>
              <a:buSzPct val="75000"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青年妇女</a:t>
            </a:r>
            <a:endParaRPr lang="zh-CN" altLang="en-US" sz="28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001067" y="4483712"/>
            <a:ext cx="7580973" cy="564331"/>
            <a:chOff x="2141744" y="4430681"/>
            <a:chExt cx="7580973" cy="564331"/>
          </a:xfrm>
        </p:grpSpPr>
        <p:sp>
          <p:nvSpPr>
            <p:cNvPr id="10" name="矩形 9"/>
            <p:cNvSpPr/>
            <p:nvPr/>
          </p:nvSpPr>
          <p:spPr>
            <a:xfrm>
              <a:off x="2141744" y="4471792"/>
              <a:ext cx="198804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0563C1"/>
                </a:buClr>
                <a:buSzPct val="75000"/>
              </a:pPr>
              <a:r>
                <a:rPr lang="zh-CN" altLang="en-US" sz="2800" b="1" dirty="0" smtClean="0">
                  <a:solidFill>
                    <a:srgbClr val="FF0000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孩子、保姆</a:t>
              </a:r>
              <a:endParaRPr lang="zh-CN" altLang="en-US" sz="2800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291971" y="4430681"/>
              <a:ext cx="34307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0563C1"/>
                </a:buClr>
                <a:buSzPct val="75000"/>
              </a:pPr>
              <a:r>
                <a:rPr lang="zh-CN" altLang="en-US" sz="2800" b="1" dirty="0">
                  <a:solidFill>
                    <a:srgbClr val="FF0000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到郊外呼吸新鲜空气</a:t>
              </a:r>
              <a:endParaRPr lang="zh-CN" altLang="en-US" sz="2800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201548" y="5109493"/>
            <a:ext cx="6984348" cy="577047"/>
            <a:chOff x="2342225" y="5056462"/>
            <a:chExt cx="6984348" cy="577047"/>
          </a:xfrm>
        </p:grpSpPr>
        <p:sp>
          <p:nvSpPr>
            <p:cNvPr id="11" name="矩形 10"/>
            <p:cNvSpPr/>
            <p:nvPr/>
          </p:nvSpPr>
          <p:spPr>
            <a:xfrm>
              <a:off x="2342225" y="5056462"/>
              <a:ext cx="162736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0563C1"/>
                </a:buClr>
                <a:buSzPct val="75000"/>
              </a:pPr>
              <a:r>
                <a:rPr lang="zh-CN" altLang="en-US" sz="2800" b="1" dirty="0" smtClean="0">
                  <a:solidFill>
                    <a:srgbClr val="FF0000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老人全家</a:t>
              </a:r>
              <a:endParaRPr lang="zh-CN" altLang="en-US" sz="2800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977853" y="5110289"/>
              <a:ext cx="23487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0563C1"/>
                </a:buClr>
                <a:buSzPct val="75000"/>
              </a:pPr>
              <a:r>
                <a:rPr lang="zh-CN" altLang="en-US" sz="2800" b="1" dirty="0">
                  <a:solidFill>
                    <a:srgbClr val="FF0000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去教堂做祷告</a:t>
              </a:r>
              <a:endParaRPr lang="zh-CN" altLang="en-US" sz="2800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033464" y="5659608"/>
            <a:ext cx="6466549" cy="534530"/>
            <a:chOff x="2174141" y="5606577"/>
            <a:chExt cx="6466549" cy="534530"/>
          </a:xfrm>
        </p:grpSpPr>
        <p:sp>
          <p:nvSpPr>
            <p:cNvPr id="12" name="矩形 11"/>
            <p:cNvSpPr/>
            <p:nvPr/>
          </p:nvSpPr>
          <p:spPr>
            <a:xfrm>
              <a:off x="2174141" y="5606577"/>
              <a:ext cx="19880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0563C1"/>
                </a:buClr>
                <a:buSzPct val="75000"/>
              </a:pPr>
              <a:r>
                <a:rPr lang="zh-CN" altLang="en-US" sz="2800" b="1" dirty="0">
                  <a:solidFill>
                    <a:srgbClr val="FF0000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看戏的人们</a:t>
              </a:r>
              <a:endParaRPr lang="zh-CN" altLang="en-US" sz="2800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734673" y="5617887"/>
              <a:ext cx="9060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0563C1"/>
                </a:buClr>
                <a:buSzPct val="75000"/>
              </a:pPr>
              <a:r>
                <a:rPr lang="zh-CN" altLang="en-US" sz="2800" b="1" dirty="0">
                  <a:solidFill>
                    <a:srgbClr val="FF0000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回家</a:t>
              </a:r>
              <a:endParaRPr lang="zh-CN" altLang="en-US" sz="2800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7347775" y="3795526"/>
            <a:ext cx="6992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0563C1"/>
              </a:buClr>
              <a:buSzPct val="75000"/>
            </a:pP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？</a:t>
            </a:r>
            <a:endParaRPr lang="zh-CN" altLang="en-US" sz="40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340018" y="6259714"/>
            <a:ext cx="5067784" cy="646331"/>
            <a:chOff x="3340018" y="6259714"/>
            <a:chExt cx="5067784" cy="646331"/>
          </a:xfrm>
        </p:grpSpPr>
        <p:sp>
          <p:nvSpPr>
            <p:cNvPr id="22" name="矩形 21"/>
            <p:cNvSpPr/>
            <p:nvPr/>
          </p:nvSpPr>
          <p:spPr>
            <a:xfrm>
              <a:off x="3340018" y="6286237"/>
              <a:ext cx="9060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0563C1"/>
                </a:buClr>
                <a:buSzPct val="75000"/>
              </a:pPr>
              <a:r>
                <a:rPr lang="en-US" altLang="zh-CN" sz="2800" b="1" dirty="0">
                  <a:solidFill>
                    <a:srgbClr val="FF0000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……</a:t>
              </a:r>
              <a:endParaRPr lang="zh-CN" altLang="en-US" sz="2800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7759868" y="6259714"/>
              <a:ext cx="64793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0563C1"/>
                </a:buClr>
                <a:buSzPct val="75000"/>
              </a:pPr>
              <a:r>
                <a:rPr lang="zh-CN" altLang="en-US" sz="3600" b="1" dirty="0" smtClean="0">
                  <a:solidFill>
                    <a:srgbClr val="FF0000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？</a:t>
              </a:r>
              <a:endParaRPr lang="zh-CN" altLang="en-US" sz="3600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tags/tag1.xml><?xml version="1.0" encoding="utf-8"?>
<p:tagLst xmlns:p="http://schemas.openxmlformats.org/presentationml/2006/main">
  <p:tag name="KSO_WM_TEMPLATE_CATEGORY" val="custom"/>
  <p:tag name="KSO_WM_TEMPLATE_INDEX" val="16016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1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BE"/>
      </a:accent1>
      <a:accent2>
        <a:srgbClr val="7F7F7F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50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1321</Words>
  <Application>WPS 演示</Application>
  <PresentationFormat>宽屏</PresentationFormat>
  <Paragraphs>139</Paragraphs>
  <Slides>15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34" baseType="lpstr">
      <vt:lpstr>Arial</vt:lpstr>
      <vt:lpstr>宋体</vt:lpstr>
      <vt:lpstr>Wingdings</vt:lpstr>
      <vt:lpstr>黑体</vt:lpstr>
      <vt:lpstr>Microsoft Sans Serif</vt:lpstr>
      <vt:lpstr>隶书</vt:lpstr>
      <vt:lpstr>微软雅黑</vt:lpstr>
      <vt:lpstr>楷体_GB2312</vt:lpstr>
      <vt:lpstr>Arial</vt:lpstr>
      <vt:lpstr>MingLiU</vt:lpstr>
      <vt:lpstr>方正粗黑宋简体</vt:lpstr>
      <vt:lpstr>Times New Roman</vt:lpstr>
      <vt:lpstr>Arial Unicode MS</vt:lpstr>
      <vt:lpstr>Calibri</vt:lpstr>
      <vt:lpstr>等线</vt:lpstr>
      <vt:lpstr>等线 Light</vt:lpstr>
      <vt:lpstr>MT Extra</vt:lpstr>
      <vt:lpstr>Office 主题​​</vt:lpstr>
      <vt:lpstr>1_Office 主题</vt:lpstr>
      <vt:lpstr>PowerPoint 演示文稿</vt:lpstr>
      <vt:lpstr>PowerPoint 演示文稿</vt:lpstr>
      <vt:lpstr>PowerPoint 演示文稿</vt:lpstr>
      <vt:lpstr>学习目标</vt:lpstr>
      <vt:lpstr>PowerPoint 演示文稿</vt:lpstr>
      <vt:lpstr>PowerPoint 演示文稿</vt:lpstr>
      <vt:lpstr>PowerPoint 演示文稿</vt:lpstr>
      <vt:lpstr>PowerPoint 演示文稿</vt:lpstr>
      <vt:lpstr>    1.静心默读课文第五、六自然段，说说你看到了哪些人，他们坐着小艇去干什么？2.小组内完成学习单的表格。</vt:lpstr>
      <vt:lpstr>PowerPoint 演示文稿</vt:lpstr>
      <vt:lpstr>PowerPoint 演示文稿</vt:lpstr>
      <vt:lpstr>达标检测</vt:lpstr>
      <vt:lpstr>小练笔</vt:lpstr>
      <vt:lpstr>布置作业 </vt:lpstr>
      <vt:lpstr>PowerPoint 演示文稿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AutoBVT</dc:creator>
  <cp:lastModifiedBy>Administrator</cp:lastModifiedBy>
  <cp:revision>67</cp:revision>
  <dcterms:created xsi:type="dcterms:W3CDTF">2019-05-11T06:36:00Z</dcterms:created>
  <dcterms:modified xsi:type="dcterms:W3CDTF">2019-05-22T07:29:31Z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