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38"/>
  </p:notesMasterIdLst>
  <p:sldIdLst>
    <p:sldId id="358" r:id="rId4"/>
    <p:sldId id="263" r:id="rId5"/>
    <p:sldId id="359" r:id="rId6"/>
    <p:sldId id="285" r:id="rId7"/>
    <p:sldId id="287" r:id="rId8"/>
    <p:sldId id="360" r:id="rId9"/>
    <p:sldId id="357" r:id="rId10"/>
    <p:sldId id="288" r:id="rId11"/>
    <p:sldId id="294" r:id="rId12"/>
    <p:sldId id="289" r:id="rId13"/>
    <p:sldId id="361" r:id="rId14"/>
    <p:sldId id="362" r:id="rId15"/>
    <p:sldId id="363" r:id="rId16"/>
    <p:sldId id="364" r:id="rId17"/>
    <p:sldId id="397" r:id="rId18"/>
    <p:sldId id="398" r:id="rId19"/>
    <p:sldId id="365" r:id="rId20"/>
    <p:sldId id="367" r:id="rId21"/>
    <p:sldId id="368" r:id="rId22"/>
    <p:sldId id="427" r:id="rId23"/>
    <p:sldId id="370" r:id="rId24"/>
    <p:sldId id="371" r:id="rId25"/>
    <p:sldId id="372" r:id="rId26"/>
    <p:sldId id="373" r:id="rId27"/>
    <p:sldId id="374" r:id="rId28"/>
    <p:sldId id="305" r:id="rId29"/>
    <p:sldId id="307" r:id="rId30"/>
    <p:sldId id="308" r:id="rId31"/>
    <p:sldId id="420" r:id="rId32"/>
    <p:sldId id="310" r:id="rId33"/>
    <p:sldId id="314" r:id="rId34"/>
    <p:sldId id="333" r:id="rId35"/>
    <p:sldId id="332" r:id="rId36"/>
    <p:sldId id="331" r:id="rId37"/>
  </p:sldIdLst>
  <p:sldSz cx="9144000" cy="51435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微软雅黑" panose="020B0503020204020204" pitchFamily="34" charset="-122"/>
      <p:regular r:id="rId46"/>
    </p:embeddedFont>
    <p:embeddedFont>
      <p:font typeface="Arial Black" panose="020B0A04020102020204" pitchFamily="34" charset="0"/>
      <p:bold r:id="rId47"/>
    </p:embeddedFont>
    <p:embeddedFont>
      <p:font typeface="黑体" panose="02010600030101010101" pitchFamily="49" charset="-122"/>
      <p:regular r:id="rId48"/>
    </p:embeddedFont>
    <p:embeddedFont>
      <p:font typeface="华文新魏" panose="02010800040101010101" pitchFamily="2" charset="-122"/>
      <p:regular r:id="rId49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-504" y="-102"/>
      </p:cViewPr>
      <p:guideLst>
        <p:guide orient="horz" pos="8"/>
        <p:guide pos="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9" Type="http://schemas.openxmlformats.org/officeDocument/2006/relationships/font" Target="fonts/font8.fntdata"/><Relationship Id="rId48" Type="http://schemas.openxmlformats.org/officeDocument/2006/relationships/font" Target="fonts/font7.fntdata"/><Relationship Id="rId47" Type="http://schemas.openxmlformats.org/officeDocument/2006/relationships/font" Target="fonts/font6.fntdata"/><Relationship Id="rId46" Type="http://schemas.openxmlformats.org/officeDocument/2006/relationships/font" Target="fonts/font5.fntdata"/><Relationship Id="rId45" Type="http://schemas.openxmlformats.org/officeDocument/2006/relationships/font" Target="fonts/font4.fntdata"/><Relationship Id="rId44" Type="http://schemas.openxmlformats.org/officeDocument/2006/relationships/font" Target="fonts/font3.fntdata"/><Relationship Id="rId43" Type="http://schemas.openxmlformats.org/officeDocument/2006/relationships/font" Target="fonts/font2.fntdata"/><Relationship Id="rId42" Type="http://schemas.openxmlformats.org/officeDocument/2006/relationships/font" Target="fonts/font1.fntdata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1.xml"/><Relationship Id="rId39" Type="http://schemas.openxmlformats.org/officeDocument/2006/relationships/presProps" Target="presProps.xml"/><Relationship Id="rId38" Type="http://schemas.openxmlformats.org/officeDocument/2006/relationships/notesMaster" Target="notesMasters/notesMaster1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幻灯片图像占位符 3"/>
          <p:cNvSpPr>
            <a:spLocks noGrp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hyperlink" Target="http://baike.baidu.com/view/17815.htm" TargetMode="External"/><Relationship Id="rId1" Type="http://schemas.openxmlformats.org/officeDocument/2006/relationships/hyperlink" Target="http://baike.baidu.com/view/419951.ht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hyperlink" Target="http://baike.baidu.com/view/20020.htm" TargetMode="External"/><Relationship Id="rId1" Type="http://schemas.openxmlformats.org/officeDocument/2006/relationships/hyperlink" Target="http://baike.baidu.com/view/2675.htm" TargetMode="Externa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hyperlink" Target="http://baike.baidu.com/view/1446106.htm" TargetMode="External"/><Relationship Id="rId8" Type="http://schemas.openxmlformats.org/officeDocument/2006/relationships/hyperlink" Target="http://baike.baidu.com/view/4467.htm" TargetMode="External"/><Relationship Id="rId7" Type="http://schemas.openxmlformats.org/officeDocument/2006/relationships/hyperlink" Target="http://baike.baidu.com/view/182671.htm" TargetMode="External"/><Relationship Id="rId6" Type="http://schemas.openxmlformats.org/officeDocument/2006/relationships/hyperlink" Target="http://baike.baidu.com/view/4909.htm" TargetMode="External"/><Relationship Id="rId5" Type="http://schemas.openxmlformats.org/officeDocument/2006/relationships/hyperlink" Target="http://baike.baidu.com/view/4371.htm" TargetMode="External"/><Relationship Id="rId4" Type="http://schemas.openxmlformats.org/officeDocument/2006/relationships/hyperlink" Target="http://baike.baidu.com/view/4668.htm" TargetMode="External"/><Relationship Id="rId3" Type="http://schemas.openxmlformats.org/officeDocument/2006/relationships/hyperlink" Target="http://baike.baidu.com/view/2729.htm" TargetMode="External"/><Relationship Id="rId2" Type="http://schemas.openxmlformats.org/officeDocument/2006/relationships/hyperlink" Target="http://baike.baidu.com/view/2747.htm" TargetMode="External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15.png"/><Relationship Id="rId17" Type="http://schemas.openxmlformats.org/officeDocument/2006/relationships/hyperlink" Target="http://baike.baidu.com/view/2312991.htm" TargetMode="External"/><Relationship Id="rId16" Type="http://schemas.openxmlformats.org/officeDocument/2006/relationships/hyperlink" Target="http://baike.baidu.com/view/17573.htm" TargetMode="External"/><Relationship Id="rId15" Type="http://schemas.openxmlformats.org/officeDocument/2006/relationships/hyperlink" Target="http://baike.baidu.com/view/15780.htm" TargetMode="External"/><Relationship Id="rId14" Type="http://schemas.openxmlformats.org/officeDocument/2006/relationships/hyperlink" Target="http://baike.baidu.com/view/161348.htm" TargetMode="External"/><Relationship Id="rId13" Type="http://schemas.openxmlformats.org/officeDocument/2006/relationships/hyperlink" Target="http://baike.baidu.com/view/42518.htm" TargetMode="External"/><Relationship Id="rId12" Type="http://schemas.openxmlformats.org/officeDocument/2006/relationships/hyperlink" Target="http://baike.baidu.com/view/459026.htm" TargetMode="External"/><Relationship Id="rId11" Type="http://schemas.openxmlformats.org/officeDocument/2006/relationships/hyperlink" Target="http://baike.baidu.com/view/270048.htm" TargetMode="External"/><Relationship Id="rId10" Type="http://schemas.openxmlformats.org/officeDocument/2006/relationships/hyperlink" Target="http://baike.baidu.com/view/77815.htm" TargetMode="External"/><Relationship Id="rId1" Type="http://schemas.openxmlformats.org/officeDocument/2006/relationships/hyperlink" Target="http://baike.baidu.com/view/2731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38" y="1100138"/>
            <a:ext cx="9051925" cy="2747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0" y="0"/>
            <a:ext cx="4881465" cy="64632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人教版六年级语文下册</a:t>
            </a:r>
            <a:endParaRPr kumimoji="0" lang="zh-CN" altLang="en-US" sz="3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76960" y="1099820"/>
            <a:ext cx="4664710" cy="15684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习作二</a:t>
            </a:r>
            <a:endParaRPr kumimoji="0" lang="zh-CN" altLang="en-US" sz="9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52008" y="4193635"/>
            <a:ext cx="5569585" cy="64516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港南区木松岭学校  李燕萍</a:t>
            </a:r>
            <a:endParaRPr kumimoji="0" lang="zh-CN" altLang="en-US" sz="3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Rectangle 2"/>
          <p:cNvSpPr>
            <a:spLocks noGrp="1"/>
          </p:cNvSpPr>
          <p:nvPr>
            <p:ph idx="1"/>
          </p:nvPr>
        </p:nvSpPr>
        <p:spPr>
          <a:xfrm>
            <a:off x="44450" y="2822575"/>
            <a:ext cx="9137650" cy="2332038"/>
          </a:xfrm>
          <a:solidFill>
            <a:srgbClr val="FFFF00"/>
          </a:solidFill>
          <a:ln/>
        </p:spPr>
        <p:txBody>
          <a:bodyPr wrap="square" lIns="91440" tIns="45720" rIns="91440" bIns="45720" anchor="t"/>
          <a:p>
            <a:pPr>
              <a:lnSpc>
                <a:spcPct val="90000"/>
              </a:lnSpc>
            </a:pPr>
            <a:r>
              <a:rPr lang="zh-CN" altLang="en-US" sz="2400" b="1" dirty="0"/>
              <a:t>传统的</a:t>
            </a:r>
            <a:r>
              <a:rPr lang="zh-CN" altLang="en-US" sz="6000" b="1" dirty="0">
                <a:solidFill>
                  <a:srgbClr val="FF0000"/>
                </a:solidFill>
              </a:rPr>
              <a:t>雪顿节</a:t>
            </a:r>
            <a:r>
              <a:rPr lang="zh-CN" altLang="en-US" sz="2400" b="1" dirty="0"/>
              <a:t>以展佛为序幕，以演藏戏看藏戏、群众游园为主要内容，同时还有精彩的</a:t>
            </a:r>
            <a:r>
              <a:rPr lang="zh-CN" altLang="en-US" sz="2400" b="1" dirty="0">
                <a:hlinkClick r:id="rId1"/>
              </a:rPr>
              <a:t>赛牦牛</a:t>
            </a:r>
            <a:r>
              <a:rPr lang="zh-CN" altLang="en-US" sz="2400" b="1" dirty="0"/>
              <a:t>和</a:t>
            </a:r>
            <a:r>
              <a:rPr lang="zh-CN" altLang="en-US" sz="2400" b="1" dirty="0">
                <a:hlinkClick r:id="rId2"/>
              </a:rPr>
              <a:t>马术</a:t>
            </a:r>
            <a:r>
              <a:rPr lang="zh-CN" altLang="en-US" sz="2400" b="1" dirty="0"/>
              <a:t>表演等。</a:t>
            </a:r>
            <a:r>
              <a:rPr lang="zh-CN" altLang="zh-CN" sz="2400" b="1" dirty="0"/>
              <a:t>2009</a:t>
            </a:r>
            <a:r>
              <a:rPr lang="zh-CN" altLang="en-US" sz="2400" b="1" dirty="0"/>
              <a:t>年西藏拉萨雪顿节是</a:t>
            </a:r>
            <a:r>
              <a:rPr lang="zh-CN" altLang="zh-CN" sz="2400" b="1" dirty="0"/>
              <a:t>8</a:t>
            </a:r>
            <a:r>
              <a:rPr lang="zh-CN" altLang="en-US" sz="2400" b="1" dirty="0"/>
              <a:t>月</a:t>
            </a:r>
            <a:r>
              <a:rPr lang="zh-CN" altLang="zh-CN" sz="2400" b="1" dirty="0"/>
              <a:t>20</a:t>
            </a:r>
            <a:r>
              <a:rPr lang="zh-CN" altLang="en-US" sz="2400" b="1" dirty="0"/>
              <a:t>号开始，</a:t>
            </a:r>
            <a:r>
              <a:rPr lang="zh-CN" altLang="zh-CN" sz="2400" b="1" dirty="0"/>
              <a:t>8</a:t>
            </a:r>
            <a:r>
              <a:rPr lang="zh-CN" altLang="en-US" sz="2400" b="1" dirty="0"/>
              <a:t>月</a:t>
            </a:r>
            <a:r>
              <a:rPr lang="zh-CN" altLang="zh-CN" sz="2400" b="1" dirty="0"/>
              <a:t>26</a:t>
            </a:r>
            <a:r>
              <a:rPr lang="zh-CN" altLang="en-US" sz="2400" b="1" dirty="0"/>
              <a:t>号结束，同时期间将有拉萨国际马拉松比赛一起进行。 </a:t>
            </a:r>
            <a:endParaRPr lang="zh-CN" altLang="en-US" sz="2400" b="1" dirty="0"/>
          </a:p>
        </p:txBody>
      </p:sp>
      <p:pic>
        <p:nvPicPr>
          <p:cNvPr id="12290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-34925"/>
            <a:ext cx="6950075" cy="2857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" y="-28575"/>
            <a:ext cx="9080500" cy="5175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195801" y="668360"/>
            <a:ext cx="8752840" cy="304609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我知道</a:t>
            </a:r>
            <a:endParaRPr kumimoji="0" lang="zh-CN" altLang="en-US" sz="9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我国的传统节日</a:t>
            </a:r>
            <a:endParaRPr kumimoji="0" lang="zh-CN" altLang="en-US" sz="9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8" y="0"/>
            <a:ext cx="9117012" cy="5103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8255" y="0"/>
            <a:ext cx="1062990" cy="52622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 anchor="t">
            <a:spAutoFit/>
          </a:bodyPr>
          <a:p>
            <a:pPr algn="ctr" fontAlgn="base"/>
            <a:r>
              <a:rPr lang="zh-CN" altLang="en-US" sz="4800" b="1" strike="noStrike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爆竹声中一岁除</a:t>
            </a:r>
            <a:endParaRPr lang="zh-CN" altLang="en-US" sz="4800" b="1" strike="noStrike" noProof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61960" y="0"/>
            <a:ext cx="1062990" cy="52622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 anchor="t">
            <a:spAutoFit/>
          </a:bodyPr>
          <a:p>
            <a:pPr algn="ctr" fontAlgn="base"/>
            <a:r>
              <a:rPr lang="zh-CN" altLang="en-US" sz="4800" b="1" strike="noStrike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春风送暖入屠苏</a:t>
            </a:r>
            <a:endParaRPr lang="zh-CN" altLang="en-US" sz="4800" b="1" strike="noStrike" noProof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63" y="17463"/>
            <a:ext cx="9109075" cy="510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7144" y="1184910"/>
            <a:ext cx="1062991" cy="3784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 anchor="t">
            <a:spAutoFit/>
          </a:bodyPr>
          <a:p>
            <a:pPr algn="ctr" fontAlgn="base"/>
            <a:r>
              <a:rPr lang="zh-CN" altLang="en-US" sz="4800" b="1" strike="noStrike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但愿人长久</a:t>
            </a:r>
            <a:endParaRPr lang="zh-CN" altLang="en-US" sz="4800" b="1" strike="noStrike" noProof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63230" y="1184910"/>
            <a:ext cx="1062990" cy="3784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 anchor="t">
            <a:spAutoFit/>
          </a:bodyPr>
          <a:p>
            <a:pPr algn="ctr" fontAlgn="base"/>
            <a:r>
              <a:rPr lang="zh-CN" altLang="en-US" sz="4800" b="1" strike="noStrike" noProof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千里共婵娟</a:t>
            </a:r>
            <a:endParaRPr lang="zh-CN" altLang="en-US" sz="4800" b="1" strike="noStrike" noProof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0" y="34925"/>
            <a:ext cx="9137650" cy="5072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" y="28575"/>
            <a:ext cx="9144000" cy="5108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1750"/>
            <a:ext cx="9174163" cy="5137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19050"/>
            <a:ext cx="9070975" cy="5103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881380" y="1236980"/>
            <a:ext cx="7325995" cy="30460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如何写好本次作文</a:t>
            </a:r>
            <a:endParaRPr kumimoji="0" lang="zh-CN" altLang="en-US" sz="9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75" y="14288"/>
            <a:ext cx="9070975" cy="5103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矩形 2"/>
          <p:cNvSpPr/>
          <p:nvPr/>
        </p:nvSpPr>
        <p:spPr>
          <a:xfrm>
            <a:off x="141288" y="131763"/>
            <a:ext cx="2735262" cy="6445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写节日习俗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3" name="矩形 1"/>
          <p:cNvSpPr/>
          <p:nvPr/>
        </p:nvSpPr>
        <p:spPr>
          <a:xfrm>
            <a:off x="193675" y="987425"/>
            <a:ext cx="8659813" cy="308451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开        头：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交代清楚什么节日。</a:t>
            </a:r>
            <a:endParaRPr lang="en-US" altLang="zh-CN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节日事件：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是活动过程，抓住有趣、有意     </a:t>
            </a:r>
            <a:endParaRPr lang="en-US" altLang="zh-CN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义、给人教育。抓住细节让人  </a:t>
            </a:r>
            <a:endParaRPr lang="en-US" altLang="zh-CN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物栩栩如生，活灵活现。</a:t>
            </a:r>
            <a:endParaRPr lang="en-US" altLang="zh-CN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结        尾：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总结，抒发感情，赞美幸福生 </a:t>
            </a:r>
            <a:endParaRPr lang="en-US" altLang="zh-CN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活。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75" y="14288"/>
            <a:ext cx="9070975" cy="5103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标题 7"/>
          <p:cNvSpPr>
            <a:spLocks noGrp="1"/>
          </p:cNvSpPr>
          <p:nvPr/>
        </p:nvSpPr>
        <p:spPr>
          <a:xfrm>
            <a:off x="3395663" y="254000"/>
            <a:ext cx="2736850" cy="64611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lIns="91440" tIns="45720" rIns="91440" bIns="45720" anchor="ctr">
            <a:spAutoFit/>
          </a:bodyPr>
          <a:p>
            <a:pPr algn="ctr" eaLnBrk="0" hangingPunct="0">
              <a:lnSpc>
                <a:spcPct val="900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写</a:t>
            </a:r>
            <a:r>
              <a:rPr lang="zh-CN" altLang="en-US" sz="4000" b="1" dirty="0">
                <a:latin typeface="Calibri" panose="020F0502020204030204" pitchFamily="34" charset="0"/>
                <a:ea typeface="宋体" panose="02010600030101010101" pitchFamily="2" charset="-122"/>
              </a:rPr>
              <a:t>特色饮食</a:t>
            </a:r>
            <a:endParaRPr lang="zh-CN" altLang="en-US" sz="4000" b="1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507" name="Rectangle 3"/>
          <p:cNvSpPr>
            <a:spLocks noGrp="1"/>
          </p:cNvSpPr>
          <p:nvPr/>
        </p:nvSpPr>
        <p:spPr>
          <a:xfrm>
            <a:off x="398463" y="1028700"/>
            <a:ext cx="8161337" cy="29083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lIns="91440" tIns="45720" rIns="91440" bIns="45720" anchor="t"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latin typeface="Calibri" panose="020F0502020204030204" pitchFamily="34" charset="0"/>
                <a:ea typeface="宋体" panose="02010600030101010101" pitchFamily="2" charset="-122"/>
              </a:rPr>
              <a:t>开          头：介绍美食名称及对他的感情，如引用诗  </a:t>
            </a:r>
            <a:endParaRPr lang="en-US" altLang="zh-CN" sz="2800" b="1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b="1" dirty="0">
                <a:latin typeface="Calibri" panose="020F0502020204030204" pitchFamily="34" charset="0"/>
                <a:ea typeface="宋体" panose="02010600030101010101" pitchFamily="2" charset="-122"/>
              </a:rPr>
              <a:t>                       </a:t>
            </a:r>
            <a:r>
              <a:rPr lang="zh-CN" altLang="en-US" sz="2800" b="1" dirty="0">
                <a:latin typeface="Calibri" panose="020F0502020204030204" pitchFamily="34" charset="0"/>
                <a:ea typeface="宋体" panose="02010600030101010101" pitchFamily="2" charset="-122"/>
              </a:rPr>
              <a:t>句会更有诗情画意。</a:t>
            </a:r>
            <a:endParaRPr lang="en-US" altLang="zh-CN" sz="2800" b="1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latin typeface="Calibri" panose="020F0502020204030204" pitchFamily="34" charset="0"/>
                <a:ea typeface="宋体" panose="02010600030101010101" pitchFamily="2" charset="-122"/>
              </a:rPr>
              <a:t>具体特点：要重点来写，具体写它的味道、外形、   材料 、人们的赞美等。</a:t>
            </a:r>
            <a:endParaRPr lang="en-US" altLang="zh-CN" sz="2800" b="1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latin typeface="Calibri" panose="020F0502020204030204" pitchFamily="34" charset="0"/>
                <a:ea typeface="宋体" panose="02010600030101010101" pitchFamily="2" charset="-122"/>
              </a:rPr>
              <a:t>结           尾：抒发感情，赞美美食，赞美家乡）</a:t>
            </a:r>
            <a:endParaRPr lang="zh-CN" altLang="en-US" sz="28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5" descr="6.png"/>
          <p:cNvPicPr>
            <a:picLocks noChangeAspect="1"/>
          </p:cNvPicPr>
          <p:nvPr/>
        </p:nvPicPr>
        <p:blipFill>
          <a:blip r:embed="rId1"/>
          <a:srcRect r="-2138"/>
          <a:stretch>
            <a:fillRect/>
          </a:stretch>
        </p:blipFill>
        <p:spPr>
          <a:xfrm>
            <a:off x="6286500" y="0"/>
            <a:ext cx="4929188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8" name="Picture 4" descr="E:\工作\网站\公司LOGO\logo定 [转换]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4727575"/>
            <a:ext cx="755650" cy="26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Box 9"/>
          <p:cNvSpPr txBox="1"/>
          <p:nvPr/>
        </p:nvSpPr>
        <p:spPr>
          <a:xfrm>
            <a:off x="955675" y="4827588"/>
            <a:ext cx="2200275" cy="2159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本素材 由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hi-hoo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www.ppthi-hoo.com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0" name="图片 4" descr="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988" y="2717800"/>
            <a:ext cx="2005012" cy="242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10" descr="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13" y="2247900"/>
            <a:ext cx="5969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11" descr="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75" y="1428750"/>
            <a:ext cx="542925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3" name="TextBox 16"/>
          <p:cNvSpPr txBox="1"/>
          <p:nvPr/>
        </p:nvSpPr>
        <p:spPr>
          <a:xfrm>
            <a:off x="3338513" y="1333500"/>
            <a:ext cx="2733675" cy="7223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en-US" sz="4000" dirty="0">
              <a:solidFill>
                <a:srgbClr val="7F7F7F"/>
              </a:solidFill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pic>
        <p:nvPicPr>
          <p:cNvPr id="4104" name="Picture 9" descr="C:\Users\Administrator\Desktop\W02010121350858066971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700" y="0"/>
            <a:ext cx="91567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75" y="14288"/>
            <a:ext cx="9070975" cy="5103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标题 7"/>
          <p:cNvSpPr>
            <a:spLocks noGrp="1"/>
          </p:cNvSpPr>
          <p:nvPr/>
        </p:nvSpPr>
        <p:spPr>
          <a:xfrm>
            <a:off x="3396298" y="254477"/>
            <a:ext cx="2735580" cy="64516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lIns="91440" tIns="45720" rIns="91440" bIns="45720" anchor="ctr">
            <a:spAutoFit/>
          </a:bodyPr>
          <a:p>
            <a:pPr algn="ctr" eaLnBrk="0" hangingPunct="0">
              <a:lnSpc>
                <a:spcPct val="900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写</a:t>
            </a:r>
            <a:r>
              <a:rPr lang="zh-CN" altLang="en-US" sz="4000" b="1" dirty="0">
                <a:latin typeface="Calibri" panose="020F0502020204030204" pitchFamily="34" charset="0"/>
                <a:ea typeface="宋体" panose="02010600030101010101" pitchFamily="2" charset="-122"/>
              </a:rPr>
              <a:t>特色民居</a:t>
            </a:r>
            <a:endParaRPr lang="zh-CN" altLang="en-US" sz="4000" b="1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507" name="Rectangle 3"/>
          <p:cNvSpPr>
            <a:spLocks noGrp="1"/>
          </p:cNvSpPr>
          <p:nvPr/>
        </p:nvSpPr>
        <p:spPr>
          <a:xfrm>
            <a:off x="786130" y="1181100"/>
            <a:ext cx="7681595" cy="322770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lIns="91440" tIns="45720" rIns="91440" bIns="45720" anchor="t"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latin typeface="Calibri" panose="020F0502020204030204" pitchFamily="34" charset="0"/>
                <a:ea typeface="宋体" panose="02010600030101010101" pitchFamily="2" charset="-122"/>
              </a:rPr>
              <a:t>开          头：介绍民居名称及对他的感情，如引用诗句会更有诗情画意。</a:t>
            </a:r>
            <a:endParaRPr lang="zh-CN" altLang="en-US" sz="2800" b="1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en-US" altLang="zh-CN" sz="2800" b="1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latin typeface="Calibri" panose="020F0502020204030204" pitchFamily="34" charset="0"/>
                <a:ea typeface="宋体" panose="02010600030101010101" pitchFamily="2" charset="-122"/>
              </a:rPr>
              <a:t>具体特点：要抓重点来写，具体写它的位置、材料、作用、结构 、文化 人们的赞美等。</a:t>
            </a:r>
            <a:endParaRPr lang="zh-CN" altLang="en-US" sz="2800" b="1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en-US" altLang="zh-CN" sz="2800" b="1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latin typeface="Calibri" panose="020F0502020204030204" pitchFamily="34" charset="0"/>
                <a:ea typeface="宋体" panose="02010600030101010101" pitchFamily="2" charset="-122"/>
              </a:rPr>
              <a:t>结           尾：抒发感情，赞美美食，赞美家乡）</a:t>
            </a:r>
            <a:endParaRPr lang="zh-CN" altLang="en-US" sz="28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75" y="14288"/>
            <a:ext cx="9070975" cy="5103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Rectangle 2"/>
          <p:cNvSpPr>
            <a:spLocks noGrp="1"/>
          </p:cNvSpPr>
          <p:nvPr/>
        </p:nvSpPr>
        <p:spPr>
          <a:xfrm>
            <a:off x="109538" y="14288"/>
            <a:ext cx="3338512" cy="4445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lIns="91440" tIns="45720" rIns="91440" bIns="45720" anchor="ctr"/>
          <a:p>
            <a:pPr algn="ctr" eaLnBrk="0" hangingPunct="0"/>
            <a:r>
              <a:rPr lang="zh-CN" alt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精彩的开头</a:t>
            </a:r>
            <a:endParaRPr lang="zh-CN" altLang="en-US" sz="4400" b="1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Rectangle 3"/>
          <p:cNvSpPr>
            <a:spLocks noGrp="1"/>
          </p:cNvSpPr>
          <p:nvPr/>
        </p:nvSpPr>
        <p:spPr>
          <a:xfrm>
            <a:off x="241300" y="1543050"/>
            <a:ext cx="8178800" cy="22447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lIns="91440" tIns="45720" rIns="91440" bIns="45720" anchor="t"/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800" b="1" dirty="0">
                <a:latin typeface="Calibri" panose="020F0502020204030204" pitchFamily="34" charset="0"/>
                <a:ea typeface="黑体" panose="02010600030101010101" pitchFamily="49" charset="-122"/>
              </a:rPr>
              <a:t>1</a:t>
            </a:r>
            <a:r>
              <a:rPr lang="zh-CN" altLang="en-US" sz="2800" b="1" dirty="0">
                <a:latin typeface="Calibri" panose="020F0502020204030204" pitchFamily="34" charset="0"/>
                <a:ea typeface="黑体" panose="02010600030101010101" pitchFamily="49" charset="-122"/>
              </a:rPr>
              <a:t>、盼啊盼啊，好容易盼到了</a:t>
            </a:r>
            <a:r>
              <a:rPr lang="en-US" altLang="zh-CN" sz="2800" b="1" dirty="0">
                <a:latin typeface="Calibri" panose="020F0502020204030204" pitchFamily="34" charset="0"/>
                <a:ea typeface="黑体" panose="02010600030101010101" pitchFamily="49" charset="-122"/>
              </a:rPr>
              <a:t>______</a:t>
            </a:r>
            <a:r>
              <a:rPr lang="zh-CN" altLang="en-US" sz="2800" b="1" dirty="0">
                <a:latin typeface="Calibri" panose="020F0502020204030204" pitchFamily="34" charset="0"/>
                <a:ea typeface="黑体" panose="02010600030101010101" pitchFamily="49" charset="-122"/>
              </a:rPr>
              <a:t>节。</a:t>
            </a:r>
            <a:endParaRPr lang="zh-CN" altLang="en-US" sz="2800" b="1" dirty="0">
              <a:latin typeface="Calibri" panose="020F0502020204030204" pitchFamily="34" charset="0"/>
              <a:ea typeface="黑体" panose="02010600030101010101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800" b="1" dirty="0">
                <a:latin typeface="Calibri" panose="020F0502020204030204" pitchFamily="34" charset="0"/>
                <a:ea typeface="黑体" panose="02010600030101010101" pitchFamily="49" charset="-122"/>
              </a:rPr>
              <a:t>2</a:t>
            </a:r>
            <a:r>
              <a:rPr lang="zh-CN" altLang="en-US" sz="2800" b="1" dirty="0">
                <a:latin typeface="Calibri" panose="020F0502020204030204" pitchFamily="34" charset="0"/>
                <a:ea typeface="黑体" panose="02010600030101010101" pitchFamily="49" charset="-122"/>
              </a:rPr>
              <a:t>、我爱家乡的山，我爱家乡的人，我更爱家乡的</a:t>
            </a:r>
            <a:r>
              <a:rPr lang="en-US" altLang="zh-CN" sz="2800" b="1" dirty="0">
                <a:latin typeface="Calibri" panose="020F0502020204030204" pitchFamily="34" charset="0"/>
                <a:ea typeface="黑体" panose="02010600030101010101" pitchFamily="49" charset="-122"/>
              </a:rPr>
              <a:t>_____________</a:t>
            </a:r>
            <a:r>
              <a:rPr lang="zh-CN" altLang="en-US" sz="2800" b="1" dirty="0">
                <a:latin typeface="Calibri" panose="020F0502020204030204" pitchFamily="34" charset="0"/>
                <a:ea typeface="黑体" panose="02010600030101010101" pitchFamily="49" charset="-122"/>
              </a:rPr>
              <a:t>。</a:t>
            </a:r>
            <a:endParaRPr lang="zh-CN" altLang="en-US" sz="2800" b="1" dirty="0">
              <a:latin typeface="Calibri" panose="020F0502020204030204" pitchFamily="34" charset="0"/>
              <a:ea typeface="黑体" panose="02010600030101010101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800" b="1" dirty="0">
                <a:latin typeface="Calibri" panose="020F0502020204030204" pitchFamily="34" charset="0"/>
                <a:ea typeface="黑体" panose="02010600030101010101" pitchFamily="49" charset="-122"/>
              </a:rPr>
              <a:t>3</a:t>
            </a:r>
            <a:r>
              <a:rPr lang="zh-CN" altLang="en-US" sz="2800" b="1" dirty="0">
                <a:latin typeface="Calibri" panose="020F0502020204030204" pitchFamily="34" charset="0"/>
                <a:ea typeface="黑体" panose="02010600030101010101" pitchFamily="49" charset="-122"/>
              </a:rPr>
              <a:t>、我爱我的家乡，更爱我家乡的</a:t>
            </a:r>
            <a:r>
              <a:rPr lang="en-US" altLang="zh-CN" sz="2800" b="1" dirty="0">
                <a:latin typeface="黑体" panose="02010600030101010101" pitchFamily="49" charset="-122"/>
                <a:ea typeface="黑体" panose="02010600030101010101" pitchFamily="49" charset="-122"/>
              </a:rPr>
              <a:t>____</a:t>
            </a:r>
            <a:endParaRPr lang="zh-CN" altLang="zh-CN" sz="2800" b="1" dirty="0">
              <a:latin typeface="Calibri" panose="020F0502020204030204" pitchFamily="34" charset="0"/>
              <a:ea typeface="黑体" panose="02010600030101010101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  <a:buChar char="•"/>
            </a:pPr>
            <a:endParaRPr lang="zh-CN" altLang="zh-CN" sz="2800" b="1" dirty="0">
              <a:latin typeface="Calibri" panose="020F0502020204030204" pitchFamily="34" charset="0"/>
              <a:ea typeface="黑体" panose="02010600030101010101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  <a:buChar char="•"/>
            </a:pP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75" y="14288"/>
            <a:ext cx="9070975" cy="5103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4" name="Rectangle 2"/>
          <p:cNvSpPr>
            <a:spLocks noGrp="1"/>
          </p:cNvSpPr>
          <p:nvPr/>
        </p:nvSpPr>
        <p:spPr>
          <a:xfrm>
            <a:off x="457200" y="206375"/>
            <a:ext cx="4395788" cy="5588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lIns="91440" tIns="45720" rIns="91440" bIns="45720" anchor="ctr"/>
          <a:p>
            <a:pPr algn="ctr" eaLnBrk="0" hangingPunct="0"/>
            <a:r>
              <a:rPr lang="zh-CN" alt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来个好的结尾</a:t>
            </a:r>
            <a:endParaRPr lang="zh-CN" altLang="en-US" sz="4400" b="1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3555" name="Rectangle 3"/>
          <p:cNvSpPr>
            <a:spLocks noGrp="1"/>
          </p:cNvSpPr>
          <p:nvPr/>
        </p:nvSpPr>
        <p:spPr>
          <a:xfrm>
            <a:off x="609600" y="1028700"/>
            <a:ext cx="7696200" cy="37274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lIns="91440" tIns="45720" rIns="91440" bIns="45720" anchor="t"/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zh-CN" altLang="en-US" sz="2800" b="1" dirty="0">
                <a:latin typeface="Calibri" panose="020F0502020204030204" pitchFamily="34" charset="0"/>
                <a:ea typeface="黑体" panose="02010600030101010101" pitchFamily="49" charset="-122"/>
              </a:rPr>
              <a:t>家乡的</a:t>
            </a:r>
            <a:r>
              <a:rPr lang="en-US" altLang="zh-CN" sz="2800" b="1" dirty="0">
                <a:latin typeface="Calibri" panose="020F0502020204030204" pitchFamily="34" charset="0"/>
                <a:ea typeface="黑体" panose="02010600030101010101" pitchFamily="49" charset="-122"/>
              </a:rPr>
              <a:t>_____</a:t>
            </a:r>
            <a:r>
              <a:rPr lang="zh-CN" altLang="en-US" sz="2800" b="1" dirty="0">
                <a:latin typeface="Calibri" panose="020F0502020204030204" pitchFamily="34" charset="0"/>
                <a:ea typeface="黑体" panose="02010600030101010101" pitchFamily="49" charset="-122"/>
              </a:rPr>
              <a:t>为家乡争得了荣誉，使家乡名扬中外。我为家乡有这样的</a:t>
            </a:r>
            <a:r>
              <a:rPr lang="zh-CN" altLang="en-US" sz="2800" b="1" u="sng" dirty="0">
                <a:latin typeface="Calibri" panose="020F0502020204030204" pitchFamily="34" charset="0"/>
                <a:ea typeface="黑体" panose="02010600030101010101" pitchFamily="49" charset="-122"/>
              </a:rPr>
              <a:t>            </a:t>
            </a:r>
            <a:r>
              <a:rPr lang="zh-CN" altLang="en-US" sz="2800" b="1" dirty="0">
                <a:latin typeface="Calibri" panose="020F0502020204030204" pitchFamily="34" charset="0"/>
                <a:ea typeface="黑体" panose="02010600030101010101" pitchFamily="49" charset="-122"/>
              </a:rPr>
              <a:t>而自豪！</a:t>
            </a:r>
            <a:endParaRPr lang="zh-CN" altLang="en-US" sz="2800" b="1" dirty="0">
              <a:latin typeface="Calibri" panose="020F0502020204030204" pitchFamily="34" charset="0"/>
              <a:ea typeface="黑体" panose="02010600030101010101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zh-CN" altLang="en-US" sz="2800" b="1" dirty="0">
                <a:latin typeface="Calibri" panose="020F0502020204030204" pitchFamily="34" charset="0"/>
                <a:ea typeface="黑体" panose="02010600030101010101" pitchFamily="49" charset="-122"/>
              </a:rPr>
              <a:t>啊！真是令人难忘，</a:t>
            </a:r>
            <a:r>
              <a:rPr lang="zh-CN" altLang="en-US" sz="2800" b="1" u="sng" dirty="0">
                <a:latin typeface="Calibri" panose="020F0502020204030204" pitchFamily="34" charset="0"/>
                <a:ea typeface="黑体" panose="02010600030101010101" pitchFamily="49" charset="-122"/>
              </a:rPr>
              <a:t>          </a:t>
            </a:r>
            <a:r>
              <a:rPr lang="zh-CN" altLang="en-US" sz="2800" b="1" dirty="0">
                <a:latin typeface="Calibri" panose="020F0502020204030204" pitchFamily="34" charset="0"/>
                <a:ea typeface="黑体" panose="02010600030101010101" pitchFamily="49" charset="-122"/>
              </a:rPr>
              <a:t>的</a:t>
            </a:r>
            <a:r>
              <a:rPr lang="zh-CN" altLang="en-US" sz="2800" b="1" u="sng" dirty="0">
                <a:latin typeface="Calibri" panose="020F0502020204030204" pitchFamily="34" charset="0"/>
                <a:ea typeface="黑体" panose="02010600030101010101" pitchFamily="49" charset="-122"/>
              </a:rPr>
              <a:t>          </a:t>
            </a:r>
            <a:r>
              <a:rPr lang="zh-CN" altLang="en-US" sz="2800" b="1" dirty="0">
                <a:latin typeface="Calibri" panose="020F0502020204030204" pitchFamily="34" charset="0"/>
                <a:ea typeface="黑体" panose="02010600030101010101" pitchFamily="49" charset="-122"/>
              </a:rPr>
              <a:t>！现在虽然过去很久了，但我却时时想起来。。。。。</a:t>
            </a:r>
            <a:endParaRPr lang="zh-CN" altLang="en-US" sz="2800" b="1" dirty="0">
              <a:latin typeface="Calibri" panose="020F0502020204030204" pitchFamily="34" charset="0"/>
              <a:ea typeface="黑体" panose="02010600030101010101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zh-CN" altLang="en-US" sz="2800" b="1" dirty="0">
                <a:latin typeface="Calibri" panose="020F0502020204030204" pitchFamily="34" charset="0"/>
                <a:ea typeface="黑体" panose="02010600030101010101" pitchFamily="49" charset="-122"/>
              </a:rPr>
              <a:t>亲爱的朋友，你若是到</a:t>
            </a:r>
            <a:r>
              <a:rPr lang="en-US" altLang="zh-CN" sz="2800" b="1" dirty="0">
                <a:latin typeface="Calibri" panose="020F0502020204030204" pitchFamily="34" charset="0"/>
                <a:ea typeface="黑体" panose="02010600030101010101" pitchFamily="49" charset="-122"/>
              </a:rPr>
              <a:t>___</a:t>
            </a:r>
            <a:r>
              <a:rPr lang="zh-CN" altLang="en-US" sz="2800" b="1" dirty="0">
                <a:latin typeface="Calibri" panose="020F0502020204030204" pitchFamily="34" charset="0"/>
                <a:ea typeface="黑体" panose="02010600030101010101" pitchFamily="49" charset="-122"/>
              </a:rPr>
              <a:t>来，可不要忘记品尝一下</a:t>
            </a:r>
            <a:r>
              <a:rPr lang="en-US" altLang="zh-CN" sz="2800" b="1" dirty="0">
                <a:latin typeface="Calibri" panose="020F0502020204030204" pitchFamily="34" charset="0"/>
                <a:ea typeface="黑体" panose="02010600030101010101" pitchFamily="49" charset="-122"/>
              </a:rPr>
              <a:t>______</a:t>
            </a:r>
            <a:r>
              <a:rPr lang="zh-CN" altLang="en-US" sz="2800" b="1" dirty="0">
                <a:latin typeface="Calibri" panose="020F0502020204030204" pitchFamily="34" charset="0"/>
                <a:ea typeface="黑体" panose="02010600030101010101" pitchFamily="49" charset="-122"/>
              </a:rPr>
              <a:t>呀！</a:t>
            </a:r>
            <a:endParaRPr lang="zh-CN" altLang="en-US" sz="2800" b="1" dirty="0">
              <a:latin typeface="Calibri" panose="020F0502020204030204" pitchFamily="34" charset="0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75" y="14288"/>
            <a:ext cx="9070975" cy="5103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1371600" y="310515"/>
            <a:ext cx="6512560" cy="452310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回忆一下我们是如何过春节的</a:t>
            </a:r>
            <a:endParaRPr kumimoji="0" lang="zh-CN" altLang="en-US" sz="9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75" y="14288"/>
            <a:ext cx="9070975" cy="5103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2" name="Text Box 4"/>
          <p:cNvSpPr txBox="1"/>
          <p:nvPr/>
        </p:nvSpPr>
        <p:spPr>
          <a:xfrm>
            <a:off x="646113" y="311150"/>
            <a:ext cx="7439025" cy="34766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zh-CN" sz="4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4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4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过年前会准备什么？</a:t>
            </a:r>
            <a:endParaRPr lang="zh-CN" altLang="en-US" sz="44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sz="4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4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4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除夕夜怎样辞旧迎新？</a:t>
            </a:r>
            <a:endParaRPr lang="zh-CN" altLang="en-US" sz="44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sz="4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en-US" altLang="zh-CN" sz="4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4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年初一怎样给长辈拜年？</a:t>
            </a:r>
            <a:endParaRPr lang="zh-CN" altLang="en-US" sz="44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sz="4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en-US" altLang="zh-CN" sz="4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4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讲一讲你印象最深的一次</a:t>
            </a:r>
            <a:endParaRPr lang="zh-CN" altLang="en-US" sz="44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sz="4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4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春节。</a:t>
            </a:r>
            <a:endParaRPr lang="zh-CN" altLang="zh-CN" sz="44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75" y="14288"/>
            <a:ext cx="9070975" cy="5103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49" name="Picture 3" descr="200711188554419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990725" cy="188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0" name="Text Box 11"/>
          <p:cNvSpPr txBox="1"/>
          <p:nvPr/>
        </p:nvSpPr>
        <p:spPr>
          <a:xfrm>
            <a:off x="0" y="430213"/>
            <a:ext cx="1905000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贴春联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765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60325"/>
            <a:ext cx="6213475" cy="5095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5" name="Text Box 3"/>
          <p:cNvSpPr txBox="1"/>
          <p:nvPr/>
        </p:nvSpPr>
        <p:spPr>
          <a:xfrm>
            <a:off x="6934200" y="800100"/>
            <a:ext cx="1295400" cy="4524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72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福</a:t>
            </a:r>
            <a:endParaRPr lang="zh-CN" altLang="en-US" sz="7200" b="1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72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到</a:t>
            </a:r>
            <a:endParaRPr lang="zh-CN" altLang="en-US" sz="7200" b="1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72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了</a:t>
            </a:r>
            <a:endParaRPr lang="zh-CN" altLang="en-US" sz="7200" b="1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28674" name="Text Box 4"/>
          <p:cNvSpPr txBox="1"/>
          <p:nvPr/>
        </p:nvSpPr>
        <p:spPr>
          <a:xfrm>
            <a:off x="7543800" y="4686300"/>
            <a:ext cx="838200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华文新魏" panose="02010800040101010101" pitchFamily="2" charset="-122"/>
              </a:rPr>
              <a:t>返回</a:t>
            </a:r>
            <a:endParaRPr lang="zh-CN" altLang="en-US" sz="2400" b="1" dirty="0"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pic>
        <p:nvPicPr>
          <p:cNvPr id="2" name="Picture 3" descr="200711188554419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288" y="0"/>
            <a:ext cx="1990725" cy="188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Text Box 12"/>
          <p:cNvSpPr txBox="1"/>
          <p:nvPr/>
        </p:nvSpPr>
        <p:spPr>
          <a:xfrm>
            <a:off x="190500" y="396875"/>
            <a:ext cx="1905000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贴福字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8677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0" y="1265238"/>
            <a:ext cx="5883275" cy="3883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2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675">
                                            <p:txEl>
                                              <p:charRg st="2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charRg st="2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4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675">
                                            <p:txEl>
                                              <p:charRg st="4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675">
                                            <p:txEl>
                                              <p:charRg st="4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91440" tIns="45720" rIns="91440" bIns="45720" anchor="ctr"/>
          <a:p>
            <a:endParaRPr lang="zh-CN" altLang="zh-CN" dirty="0"/>
          </a:p>
        </p:txBody>
      </p:sp>
      <p:pic>
        <p:nvPicPr>
          <p:cNvPr id="29698" name="Picture 5" descr="ri35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725"/>
            <a:ext cx="4572000" cy="5230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Picture 3" descr="200711188554419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2087"/>
            <a:ext cx="1990725" cy="188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0" name="矩形 7"/>
          <p:cNvSpPr/>
          <p:nvPr/>
        </p:nvSpPr>
        <p:spPr>
          <a:xfrm>
            <a:off x="312738" y="311150"/>
            <a:ext cx="1419225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放鞭炮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0727" name="Picture 7" descr="0577_200892010404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0" y="-85725"/>
            <a:ext cx="4524375" cy="52324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lang="zh-CN" altLang="en-US"/>
          </a:p>
        </p:txBody>
      </p:sp>
      <p:pic>
        <p:nvPicPr>
          <p:cNvPr id="30722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41275" y="-11112"/>
            <a:ext cx="7740650" cy="5154612"/>
          </a:xfrm>
          <a:ln/>
        </p:spPr>
      </p:pic>
      <p:pic>
        <p:nvPicPr>
          <p:cNvPr id="30723" name="Picture 3" descr="200711188554419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613" y="-11112"/>
            <a:ext cx="1990725" cy="188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4" name="Text Box 13"/>
          <p:cNvSpPr txBox="1"/>
          <p:nvPr/>
        </p:nvSpPr>
        <p:spPr>
          <a:xfrm>
            <a:off x="7305675" y="422275"/>
            <a:ext cx="1752600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包饺子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1127125"/>
            <a:ext cx="9070975" cy="4019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36194" y="55880"/>
            <a:ext cx="4602481" cy="6451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丰富多彩的民族服饰</a:t>
            </a:r>
            <a:endParaRPr kumimoji="0" lang="zh-CN" altLang="en-US" sz="3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Text Box 3"/>
          <p:cNvSpPr txBox="1"/>
          <p:nvPr/>
        </p:nvSpPr>
        <p:spPr>
          <a:xfrm>
            <a:off x="7620000" y="4794250"/>
            <a:ext cx="1143000" cy="400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返回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pic>
        <p:nvPicPr>
          <p:cNvPr id="31746" name="Picture 3" descr="200711188554419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92087"/>
            <a:ext cx="1990725" cy="188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Text Box 13"/>
          <p:cNvSpPr txBox="1"/>
          <p:nvPr/>
        </p:nvSpPr>
        <p:spPr>
          <a:xfrm>
            <a:off x="136525" y="225425"/>
            <a:ext cx="1752600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年夜饭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174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25" y="-4762"/>
            <a:ext cx="7240588" cy="5199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矩形 1"/>
          <p:cNvSpPr/>
          <p:nvPr/>
        </p:nvSpPr>
        <p:spPr>
          <a:xfrm>
            <a:off x="731838" y="873125"/>
            <a:ext cx="7734300" cy="37846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在我的记忆中，春节是最热闹的节日。每当想到春节，我便想高兴地手舞足蹈。</a:t>
            </a:r>
            <a:endParaRPr lang="en-US" altLang="zh-CN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年前大人们都忙着买东西办年货，妈妈又是买菜又是买春联又是包饺子。我们小孩却不像大人那样忙。大年三十那天，妈妈让我和爸爸贴好了春联，爸爸忽然想起了忘记买鞭炮了。我们爷俩就决定一起下楼买鞭炮，来到卖鞭炮的摊位上，鞭炮的花样可真不少啊！有冲天炮、旋转炮、刺花炮、摔炮、礼花炮、黑蜘蛛炮、还有大炸雷</a:t>
            </a:r>
            <a:r>
              <a: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……</a:t>
            </a:r>
            <a:endParaRPr lang="zh-CN" altLang="zh-CN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　　反正各种各样的鞭炮说也说不完。爸爸给我买了比较安全的摔炮和刺花炮，又买了噼噼叭叭的鞭炮和冲天炮又叫二踢脚，还有五颜六色的礼花炮。走在路上，我就忍不住往地上扔了几个摔炮，摔炮摔在地上“啪啪”得响了起来，我感到好玩极了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3885" y="0"/>
            <a:ext cx="2659705" cy="83099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例文引路</a:t>
            </a:r>
            <a:endParaRPr kumimoji="0" lang="zh-CN" altLang="en-US" sz="48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1" name="矩形 3"/>
          <p:cNvSpPr/>
          <p:nvPr/>
        </p:nvSpPr>
        <p:spPr>
          <a:xfrm>
            <a:off x="4071938" y="0"/>
            <a:ext cx="1108075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春节</a:t>
            </a:r>
            <a:endParaRPr lang="zh-CN" altLang="zh-CN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云形标注 4"/>
          <p:cNvSpPr/>
          <p:nvPr/>
        </p:nvSpPr>
        <p:spPr>
          <a:xfrm>
            <a:off x="-241300" y="1871663"/>
            <a:ext cx="908050" cy="1871662"/>
          </a:xfrm>
          <a:prstGeom prst="cloudCallout">
            <a:avLst>
              <a:gd name="adj1" fmla="val 35375"/>
              <a:gd name="adj2" fmla="val 64556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先介绍种类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云形标注 5"/>
          <p:cNvSpPr/>
          <p:nvPr/>
        </p:nvSpPr>
        <p:spPr>
          <a:xfrm>
            <a:off x="8443913" y="1022350"/>
            <a:ext cx="1044575" cy="3894138"/>
          </a:xfrm>
          <a:prstGeom prst="cloudCallout">
            <a:avLst>
              <a:gd name="adj1" fmla="val -71968"/>
              <a:gd name="adj2" fmla="val -2806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介绍春节期间最开心的事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放鞭炮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云形标注 6"/>
          <p:cNvSpPr/>
          <p:nvPr/>
        </p:nvSpPr>
        <p:spPr>
          <a:xfrm>
            <a:off x="6408738" y="152400"/>
            <a:ext cx="1993900" cy="590550"/>
          </a:xfrm>
          <a:prstGeom prst="cloudCallout">
            <a:avLst>
              <a:gd name="adj1" fmla="val -22440"/>
              <a:gd name="adj2" fmla="val 90486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开头揭题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矩形 1"/>
          <p:cNvSpPr/>
          <p:nvPr/>
        </p:nvSpPr>
        <p:spPr>
          <a:xfrm>
            <a:off x="312738" y="409575"/>
            <a:ext cx="8045450" cy="37846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到了中午，我就听到震耳的鞭炮声。爸爸</a:t>
            </a:r>
            <a: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也拿出了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我们买的鞭炮。点上火只听到鞭炮辟天开地的响了起来，整个楼层都回荡着鞭炮声。我躲在远处捂上耳朵，直到鞭炮声结束，我才敢走到近处看一看。</a:t>
            </a:r>
            <a: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接着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，爸爸又拿出一个二踢脚，把它拿在手中，点上火只听到“嗖”的一声，二踢脚像小火箭一样冲上天空，然后爆炸。我高兴得拍着手，难道真正的火箭就是这个原理发射上天的吗？到了晚上，整个城市灯火通明，天空中闪耀着五彩的礼花。</a:t>
            </a:r>
            <a: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我点燃了一个刺花炮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，刺花炮“刺刺”的发出耀眼的火花。</a:t>
            </a:r>
            <a:endParaRPr lang="zh-CN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云形标注 2"/>
          <p:cNvSpPr/>
          <p:nvPr/>
        </p:nvSpPr>
        <p:spPr>
          <a:xfrm>
            <a:off x="620713" y="4294188"/>
            <a:ext cx="2735262" cy="590550"/>
          </a:xfrm>
          <a:prstGeom prst="cloudCallout">
            <a:avLst>
              <a:gd name="adj1" fmla="val 12630"/>
              <a:gd name="adj2" fmla="val -75282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放鞭炮的过程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云形标注 3"/>
          <p:cNvSpPr/>
          <p:nvPr/>
        </p:nvSpPr>
        <p:spPr>
          <a:xfrm>
            <a:off x="5884863" y="4338638"/>
            <a:ext cx="2001837" cy="590550"/>
          </a:xfrm>
          <a:prstGeom prst="cloudCallout">
            <a:avLst>
              <a:gd name="adj1" fmla="val -755"/>
              <a:gd name="adj2" fmla="val -88032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点面结合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矩形 1"/>
          <p:cNvSpPr/>
          <p:nvPr/>
        </p:nvSpPr>
        <p:spPr>
          <a:xfrm>
            <a:off x="871538" y="398463"/>
            <a:ext cx="7454900" cy="415417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　　我把手舞动起来，刺花炮跟着我的手臂舞动，划出一个个闪亮的光环。</a:t>
            </a:r>
            <a: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接着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，爸爸开始放最</a:t>
            </a:r>
            <a: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美丽的礼花炮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。点上火一个个五颜六色的彩球从礼花炮的炮管中冲上天空，色彩斑斓美丽极了。快到最后的时候，只听到“嘭”的一声，从炮管后面冒出一股黑烟。我和妈妈吓了一大跳，只见爸爸的手和脸被熏的乌黑。我和妈妈看到爸爸这个样子，笑得前仰后合的。爸爸哭笑不得的说：“都是劣质炮惹得祸，以后放鞭炮一定要注意安全，不要再卖劣质炮了！”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这个除夕我过的真得</a:t>
            </a:r>
            <a: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很快乐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，这是我</a:t>
            </a:r>
            <a: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最快乐的春节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了。</a:t>
            </a:r>
            <a:endParaRPr lang="zh-CN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云形标注 2"/>
          <p:cNvSpPr/>
          <p:nvPr/>
        </p:nvSpPr>
        <p:spPr>
          <a:xfrm>
            <a:off x="3376613" y="4495800"/>
            <a:ext cx="1727200" cy="647700"/>
          </a:xfrm>
          <a:prstGeom prst="cloudCallout">
            <a:avLst>
              <a:gd name="adj1" fmla="val 16722"/>
              <a:gd name="adj2" fmla="val -87282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点题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云形标注 3"/>
          <p:cNvSpPr/>
          <p:nvPr/>
        </p:nvSpPr>
        <p:spPr>
          <a:xfrm>
            <a:off x="0" y="1217613"/>
            <a:ext cx="731838" cy="2579687"/>
          </a:xfrm>
          <a:prstGeom prst="cloudCallout">
            <a:avLst>
              <a:gd name="adj1" fmla="val 59532"/>
              <a:gd name="adj2" fmla="val -5453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放鞭炮的过程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云形标注 4"/>
          <p:cNvSpPr/>
          <p:nvPr/>
        </p:nvSpPr>
        <p:spPr>
          <a:xfrm>
            <a:off x="8272463" y="1011238"/>
            <a:ext cx="871537" cy="2378075"/>
          </a:xfrm>
          <a:prstGeom prst="cloudCallout">
            <a:avLst>
              <a:gd name="adj1" fmla="val -52606"/>
              <a:gd name="adj2" fmla="val -18412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点面结合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Rectangle 3"/>
          <p:cNvSpPr>
            <a:spLocks noGrp="1"/>
          </p:cNvSpPr>
          <p:nvPr>
            <p:ph idx="1"/>
          </p:nvPr>
        </p:nvSpPr>
        <p:spPr>
          <a:xfrm>
            <a:off x="542925" y="1339850"/>
            <a:ext cx="6858000" cy="3675063"/>
          </a:xfrm>
          <a:solidFill>
            <a:srgbClr val="FFFF00"/>
          </a:solidFill>
          <a:ln/>
        </p:spPr>
        <p:txBody>
          <a:bodyPr wrap="square" lIns="91440" tIns="45720" rIns="91440" bIns="45720" anchor="t"/>
          <a:p>
            <a:pPr eaLnBrk="1" hangingPunct="1">
              <a:buNone/>
            </a:pPr>
            <a:r>
              <a:rPr lang="zh-CN" altLang="en-US" sz="6000" dirty="0"/>
              <a:t>         亮出你的写作水平，认真写作，认真修改，认真誊抄。</a:t>
            </a:r>
            <a:endParaRPr lang="zh-CN" altLang="en-US" sz="6000" dirty="0"/>
          </a:p>
        </p:txBody>
      </p:sp>
      <p:sp>
        <p:nvSpPr>
          <p:cNvPr id="35842" name="WordArt 4" descr="water"/>
          <p:cNvSpPr/>
          <p:nvPr/>
        </p:nvSpPr>
        <p:spPr>
          <a:xfrm>
            <a:off x="612775" y="331788"/>
            <a:ext cx="2482850" cy="10112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TopLeft">
                <a:rot lat="0" lon="20520000" rev="0"/>
              </a:camera>
              <a:lightRig rig="legacyFlat3" dir="r"/>
            </a:scene3d>
            <a:sp3d extrusionH="430200" prstMaterial="legacyMatte">
              <a:extrusionClr>
                <a:srgbClr val="006600"/>
              </a:extrusionClr>
            </a:sp3d>
          </a:bodyPr>
          <a:p>
            <a:pPr algn="ctr"/>
            <a:r>
              <a:rPr lang="zh-CN" altLang="en-US" sz="3600">
                <a:blipFill rotWithShape="0">
                  <a:blip r:embed="rId1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我能行</a:t>
            </a:r>
            <a:endParaRPr lang="zh-CN" altLang="en-US" sz="3600">
              <a:blipFill rotWithShape="0">
                <a:blip r:embed="rId1"/>
              </a:blip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4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988" y="2717800"/>
            <a:ext cx="2005012" cy="242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5" descr="6.png"/>
          <p:cNvPicPr>
            <a:picLocks noChangeAspect="1"/>
          </p:cNvPicPr>
          <p:nvPr/>
        </p:nvPicPr>
        <p:blipFill>
          <a:blip r:embed="rId3"/>
          <a:srcRect r="-2138"/>
          <a:stretch>
            <a:fillRect/>
          </a:stretch>
        </p:blipFill>
        <p:spPr>
          <a:xfrm>
            <a:off x="6286500" y="0"/>
            <a:ext cx="4929188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4557712" cy="5170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0"/>
            <a:ext cx="4762500" cy="316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3162300"/>
            <a:ext cx="4532313" cy="20081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Text Box 5"/>
          <p:cNvSpPr txBox="1"/>
          <p:nvPr/>
        </p:nvSpPr>
        <p:spPr>
          <a:xfrm>
            <a:off x="539750" y="4516438"/>
            <a:ext cx="273685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藏族的服装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0" name="Text Box 7"/>
          <p:cNvSpPr txBox="1"/>
          <p:nvPr/>
        </p:nvSpPr>
        <p:spPr>
          <a:xfrm>
            <a:off x="5003800" y="195263"/>
            <a:ext cx="2592388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傣族的服装</a:t>
            </a:r>
            <a:endParaRPr lang="zh-CN" altLang="en-US" sz="28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17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38" y="46038"/>
            <a:ext cx="4205287" cy="4205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338" y="841375"/>
            <a:ext cx="4760912" cy="4316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88" y="160338"/>
            <a:ext cx="9136062" cy="493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39554" y="29550"/>
            <a:ext cx="5128330" cy="156965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风俗人情</a:t>
            </a:r>
            <a:endParaRPr kumimoji="0" lang="zh-CN" altLang="en-US" sz="9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5163" y="160338"/>
            <a:ext cx="5970587" cy="493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文本框 2"/>
          <p:cNvSpPr txBox="1"/>
          <p:nvPr/>
        </p:nvSpPr>
        <p:spPr>
          <a:xfrm>
            <a:off x="22225" y="95250"/>
            <a:ext cx="3182938" cy="49530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泼水节</a:t>
            </a:r>
            <a:r>
              <a:rPr lang="zh-CN" altLang="en-US" sz="2000">
                <a:latin typeface="Arial" panose="020B0604020202020204" pitchFamily="34" charset="0"/>
                <a:ea typeface="宋体" panose="02010600030101010101" pitchFamily="2" charset="-122"/>
              </a:rPr>
              <a:t>是傣族以及泰语民族和东南亚地区的传统节日，当日，泰国、老挝、缅甸、柬埔寨等国，以及海外泰国人聚居地如香港九龙城、台湾新北市中和区等地的人们清早起来便沐浴礼佛，之后便开始连续几日的庆祝活动，期间，大家用纯净的清水相互泼洒，祈求洗去过去一年的不顺。泼水节是傣族的新年，相当于公历的四月中旬，一般持续3至7天。</a:t>
            </a:r>
            <a:endParaRPr lang="zh-CN" altLang="en-US" sz="2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Rectangle 2"/>
          <p:cNvSpPr/>
          <p:nvPr/>
        </p:nvSpPr>
        <p:spPr>
          <a:xfrm>
            <a:off x="5380038" y="119063"/>
            <a:ext cx="3690937" cy="48926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zh-CN" sz="2400" dirty="0">
                <a:latin typeface="Arial Black" panose="020B0A040201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那达慕</a:t>
            </a:r>
            <a:r>
              <a:rPr lang="zh-CN" altLang="en-US" sz="2400" b="1" dirty="0">
                <a:latin typeface="Arial Black" panose="020B0A04020102020204" pitchFamily="34" charset="0"/>
                <a:ea typeface="宋体" panose="02010600030101010101" pitchFamily="2" charset="-122"/>
              </a:rPr>
              <a:t>是中国</a:t>
            </a:r>
            <a:r>
              <a:rPr lang="zh-CN" altLang="en-US" sz="2400" b="1" dirty="0">
                <a:latin typeface="Arial Black" panose="020B0A04020102020204" pitchFamily="34" charset="0"/>
                <a:ea typeface="宋体" panose="02010600030101010101" pitchFamily="2" charset="-122"/>
                <a:hlinkClick r:id="rId1"/>
              </a:rPr>
              <a:t>蒙古族</a:t>
            </a:r>
            <a:r>
              <a:rPr lang="zh-CN" altLang="en-US" sz="2400" b="1" dirty="0">
                <a:latin typeface="Arial Black" panose="020B0A04020102020204" pitchFamily="34" charset="0"/>
                <a:ea typeface="宋体" panose="02010600030101010101" pitchFamily="2" charset="-122"/>
              </a:rPr>
              <a:t>人民具有鲜明民族特色的传统活动，也是蒙古族人民喜爱的一种传统体育活动形式。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400" b="1" dirty="0">
                <a:latin typeface="Arial Black" panose="020B0A04020102020204" pitchFamily="34" charset="0"/>
                <a:ea typeface="宋体" panose="02010600030101010101" pitchFamily="2" charset="-122"/>
              </a:rPr>
              <a:t>那达慕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2400" b="1" dirty="0">
                <a:latin typeface="Arial Black" panose="020B0A04020102020204" pitchFamily="34" charset="0"/>
                <a:ea typeface="宋体" panose="02010600030101010101" pitchFamily="2" charset="-122"/>
              </a:rPr>
              <a:t>是</a:t>
            </a:r>
            <a:r>
              <a:rPr lang="zh-CN" altLang="en-US" sz="2400" b="1" dirty="0">
                <a:latin typeface="Arial Black" panose="020B0A04020102020204" pitchFamily="34" charset="0"/>
                <a:ea typeface="宋体" panose="02010600030101010101" pitchFamily="2" charset="-122"/>
                <a:hlinkClick r:id="rId2"/>
              </a:rPr>
              <a:t>蒙古语</a:t>
            </a:r>
            <a:r>
              <a:rPr lang="zh-CN" altLang="en-US" sz="2400" b="1" dirty="0">
                <a:latin typeface="Arial Black" panose="020B0A04020102020204" pitchFamily="34" charset="0"/>
                <a:ea typeface="宋体" panose="02010600030101010101" pitchFamily="2" charset="-122"/>
              </a:rPr>
              <a:t>的译音，不但译为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400" b="1" dirty="0">
                <a:latin typeface="Arial Black" panose="020B0A04020102020204" pitchFamily="34" charset="0"/>
                <a:ea typeface="宋体" panose="02010600030101010101" pitchFamily="2" charset="-122"/>
              </a:rPr>
              <a:t>娱乐、游戏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2400" b="1" dirty="0">
                <a:latin typeface="Arial Black" panose="020B0A04020102020204" pitchFamily="34" charset="0"/>
                <a:ea typeface="宋体" panose="02010600030101010101" pitchFamily="2" charset="-122"/>
              </a:rPr>
              <a:t>，还可以表示丰收的喜悦之情。每年农历六月初四（多在草绿花红、羊肥马壮的阳历七、八月）开始的那达慕，是草原上一年一度的传统盛会。 </a:t>
            </a:r>
            <a:endParaRPr lang="zh-CN" altLang="en-US" sz="2400" b="1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" y="-22225"/>
            <a:ext cx="5294313" cy="3941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7625" y="4148138"/>
            <a:ext cx="2478088" cy="10144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6000" b="1" dirty="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那达慕</a:t>
            </a:r>
            <a:endParaRPr lang="zh-CN" altLang="en-US" sz="6000" b="1" dirty="0">
              <a:solidFill>
                <a:srgbClr val="FF0000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2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Rectangle 2"/>
          <p:cNvSpPr>
            <a:spLocks noGrp="1"/>
          </p:cNvSpPr>
          <p:nvPr>
            <p:ph idx="1"/>
          </p:nvPr>
        </p:nvSpPr>
        <p:spPr>
          <a:xfrm>
            <a:off x="3940175" y="203200"/>
            <a:ext cx="5064125" cy="4737100"/>
          </a:xfrm>
          <a:solidFill>
            <a:srgbClr val="FFFF00"/>
          </a:solidFill>
          <a:ln/>
        </p:spPr>
        <p:txBody>
          <a:bodyPr wrap="square" lIns="91440" tIns="45720" rIns="91440" bIns="45720" anchor="t"/>
          <a:p>
            <a:r>
              <a:rPr lang="zh-CN" altLang="en-US" sz="60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火把节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</a:rPr>
              <a:t>是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  <a:hlinkClick r:id="rId1"/>
              </a:rPr>
              <a:t>彝族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</a:rPr>
              <a:t>、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  <a:hlinkClick r:id="rId2"/>
              </a:rPr>
              <a:t>白族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</a:rPr>
              <a:t>、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  <a:hlinkClick r:id="rId3"/>
              </a:rPr>
              <a:t>纳西族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</a:rPr>
              <a:t>、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  <a:hlinkClick r:id="rId4"/>
              </a:rPr>
              <a:t>拉祜族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</a:rPr>
              <a:t>、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  <a:hlinkClick r:id="rId5"/>
              </a:rPr>
              <a:t>哈尼族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</a:rPr>
              <a:t>、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  <a:hlinkClick r:id="rId6"/>
              </a:rPr>
              <a:t>普米族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</a:rPr>
              <a:t>等民族的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  <a:hlinkClick r:id="rId7"/>
              </a:rPr>
              <a:t>传统节日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</a:rPr>
              <a:t>。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  <a:hlinkClick r:id="rId1"/>
              </a:rPr>
              <a:t>彝族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</a:rPr>
              <a:t>、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  <a:hlinkClick r:id="rId3"/>
              </a:rPr>
              <a:t>纳西族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</a:rPr>
              <a:t>、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  <a:hlinkClick r:id="rId8"/>
              </a:rPr>
              <a:t>基诺族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</a:rPr>
              <a:t>在农历六月二十四举行，白族在六月二十五举行，拉祜族在六月二十举行，节期为二三天。 彝族认为过火把节是要长出的谷穗像火把一样粗壮。后人以此祭火驱家中田中鬼邪，以保人畜平安。节庆期间，各族男女青年点燃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  <a:hlinkClick r:id="rId9"/>
              </a:rPr>
              <a:t>松木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</a:rPr>
              <a:t>制成的火把，到村寨田间活动，边走边把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  <a:hlinkClick r:id="rId10"/>
              </a:rPr>
              <a:t>松香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</a:rPr>
              <a:t>撒向火把照天祈年，除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  <a:hlinkClick r:id="rId11"/>
              </a:rPr>
              <a:t>秽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</a:rPr>
              <a:t>求吉；或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  <a:hlinkClick r:id="rId12"/>
              </a:rPr>
              <a:t>唱歌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</a:rPr>
              <a:t>、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  <a:hlinkClick r:id="rId13"/>
              </a:rPr>
              <a:t>跳舞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</a:rPr>
              <a:t>、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  <a:hlinkClick r:id="rId14"/>
              </a:rPr>
              <a:t>赛马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</a:rPr>
              <a:t>、斗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  <a:hlinkClick r:id="rId15"/>
              </a:rPr>
              <a:t>牛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</a:rPr>
              <a:t>、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  <a:hlinkClick r:id="rId16"/>
              </a:rPr>
              <a:t>摔跤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</a:rPr>
              <a:t>；或举行盛大的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  <a:hlinkClick r:id="rId17"/>
              </a:rPr>
              <a:t>篝火晚会</a:t>
            </a:r>
            <a:r>
              <a:rPr lang="zh-CN" altLang="en-US" sz="2000" b="1" dirty="0">
                <a:latin typeface="黑体" panose="02010600030101010101" pitchFamily="49" charset="-122"/>
                <a:ea typeface="黑体" panose="02010600030101010101" pitchFamily="49" charset="-122"/>
              </a:rPr>
              <a:t>，彻夜狂欢。</a:t>
            </a:r>
            <a:endParaRPr lang="zh-CN" altLang="en-US" sz="2000" dirty="0"/>
          </a:p>
        </p:txBody>
      </p:sp>
      <p:pic>
        <p:nvPicPr>
          <p:cNvPr id="11266" name="图片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31750"/>
            <a:ext cx="3838575" cy="5118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2307</Words>
  <Application>WPS 演示</Application>
  <PresentationFormat>全屏显示(16:9)</PresentationFormat>
  <Paragraphs>137</Paragraphs>
  <Slides>34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6" baseType="lpstr">
      <vt:lpstr>Arial</vt:lpstr>
      <vt:lpstr>宋体</vt:lpstr>
      <vt:lpstr>Wingdings</vt:lpstr>
      <vt:lpstr>Calibri</vt:lpstr>
      <vt:lpstr>微软雅黑</vt:lpstr>
      <vt:lpstr>方正华隶简体</vt:lpstr>
      <vt:lpstr>Arial Black</vt:lpstr>
      <vt:lpstr>黑体</vt:lpstr>
      <vt:lpstr>华文新魏</vt:lpstr>
      <vt:lpstr>Arial Unicode MS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14</cp:revision>
  <dcterms:created xsi:type="dcterms:W3CDTF">2017-12-19T23:22:18Z</dcterms:created>
  <dcterms:modified xsi:type="dcterms:W3CDTF">2019-03-06T07:12:30Z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2052-11.1.0.8415</vt:lpwstr>
  </property>
</Properties>
</file>