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notesMasterIdLst>
    <p:notesMasterId r:id="rId23"/>
  </p:notesMasterIdLst>
  <p:sldIdLst>
    <p:sldId id="258" r:id="rId4"/>
    <p:sldId id="259" r:id="rId5"/>
    <p:sldId id="261" r:id="rId6"/>
    <p:sldId id="262" r:id="rId7"/>
    <p:sldId id="263" r:id="rId8"/>
    <p:sldId id="264" r:id="rId9"/>
    <p:sldId id="304" r:id="rId10"/>
    <p:sldId id="289" r:id="rId11"/>
    <p:sldId id="290" r:id="rId12"/>
    <p:sldId id="279" r:id="rId13"/>
    <p:sldId id="276" r:id="rId14"/>
    <p:sldId id="287" r:id="rId15"/>
    <p:sldId id="286" r:id="rId16"/>
    <p:sldId id="288" r:id="rId17"/>
    <p:sldId id="292" r:id="rId18"/>
    <p:sldId id="284" r:id="rId19"/>
    <p:sldId id="285" r:id="rId20"/>
    <p:sldId id="273" r:id="rId21"/>
    <p:sldId id="275" r:id="rId2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3399"/>
    <a:srgbClr val="FF9900"/>
    <a:srgbClr val="FF0000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2514" y="-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/>
            <a:fld id="{9A0DB2DC-4C9A-4742-B13C-FB6460FD3503}" type="slidenum">
              <a:rPr lang="zh-CN" altLang="en-US" sz="1200" dirty="0"/>
              <a:pPr lvl="0" algn="r" eaLnBrk="1" hangingPunct="1"/>
              <a:t>‹#›</a:t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pic_2707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3425" y="0"/>
            <a:ext cx="4600575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1" name="Picture 9" descr="pic_2707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31" name="WordArt 11"/>
          <p:cNvSpPr>
            <a:spLocks noChangeArrowheads="1" noChangeShapeType="1" noTextEdit="1"/>
          </p:cNvSpPr>
          <p:nvPr/>
        </p:nvSpPr>
        <p:spPr bwMode="auto">
          <a:xfrm>
            <a:off x="1764325" y="2366309"/>
            <a:ext cx="5616575" cy="893763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1" u="none" strike="noStrike" kern="10" cap="none" spc="0" normalizeH="0" baseline="0" noProof="0" dirty="0">
                <a:ln w="12700">
                  <a:solidFill>
                    <a:srgbClr val="FF0000"/>
                  </a:solidFill>
                  <a:round/>
                </a:ln>
                <a:solidFill>
                  <a:srgbClr val="FF00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uLnTx/>
                <a:uFillTx/>
                <a:latin typeface="黑体" panose="02010600030101010101" pitchFamily="2" charset="-122"/>
                <a:ea typeface="黑体" panose="02010600030101010101" pitchFamily="2" charset="-122"/>
                <a:cs typeface="+mn-cs"/>
              </a:rPr>
              <a:t>11 </a:t>
            </a:r>
            <a:r>
              <a:rPr kumimoji="0" lang="zh-CN" altLang="en-US" sz="3600" b="1" i="1" u="none" strike="noStrike" kern="10" cap="none" spc="0" normalizeH="0" baseline="0" noProof="0" dirty="0">
                <a:ln w="12700">
                  <a:solidFill>
                    <a:srgbClr val="FF0000"/>
                  </a:solidFill>
                  <a:round/>
                </a:ln>
                <a:solidFill>
                  <a:srgbClr val="FF00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uLnTx/>
                <a:uFillTx/>
                <a:latin typeface="黑体" panose="02010600030101010101" pitchFamily="2" charset="-122"/>
                <a:ea typeface="黑体" panose="02010600030101010101" pitchFamily="2" charset="-122"/>
                <a:cs typeface="+mn-cs"/>
              </a:rPr>
              <a:t>唯一的听众</a:t>
            </a:r>
          </a:p>
        </p:txBody>
      </p:sp>
      <p:sp>
        <p:nvSpPr>
          <p:cNvPr id="3076" name="文本框 3"/>
          <p:cNvSpPr txBox="1"/>
          <p:nvPr/>
        </p:nvSpPr>
        <p:spPr>
          <a:xfrm>
            <a:off x="293688" y="363538"/>
            <a:ext cx="80645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zh-CN" sz="36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教材版本：人教版六年级语</a:t>
            </a:r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文</a:t>
            </a:r>
            <a:r>
              <a:rPr lang="zh-CN" altLang="zh-CN" sz="36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课本上册</a:t>
            </a:r>
          </a:p>
        </p:txBody>
      </p:sp>
      <p:sp>
        <p:nvSpPr>
          <p:cNvPr id="3077" name="文本框 1"/>
          <p:cNvSpPr txBox="1"/>
          <p:nvPr/>
        </p:nvSpPr>
        <p:spPr>
          <a:xfrm>
            <a:off x="3459480" y="3511550"/>
            <a:ext cx="222504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第一课时</a:t>
            </a:r>
          </a:p>
        </p:txBody>
      </p:sp>
      <p:sp>
        <p:nvSpPr>
          <p:cNvPr id="3078" name="文本框 6"/>
          <p:cNvSpPr txBox="1"/>
          <p:nvPr/>
        </p:nvSpPr>
        <p:spPr>
          <a:xfrm>
            <a:off x="2851150" y="6273800"/>
            <a:ext cx="6292850" cy="58420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zh-CN" sz="32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贵港市港南区木松岭学校：李</a:t>
            </a:r>
            <a:r>
              <a:rPr lang="zh-CN" altLang="en-US" sz="32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燕萍</a:t>
            </a:r>
            <a:endParaRPr lang="zh-CN" altLang="zh-CN" sz="3200" dirty="0">
              <a:solidFill>
                <a:srgbClr val="00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1065213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b="1" dirty="0">
                <a:solidFill>
                  <a:srgbClr val="3333FF"/>
                </a:solidFill>
                <a:ea typeface="黑体" panose="02010600030101010101" pitchFamily="2" charset="-122"/>
              </a:rPr>
              <a:t>（１）第一次“平静地看着我”     </a:t>
            </a:r>
            <a:r>
              <a:rPr lang="zh-CN" altLang="en-US" b="1" dirty="0">
                <a:ea typeface="黑体" panose="02010600030101010101" pitchFamily="2" charset="-122"/>
                <a:sym typeface="+mn-ea"/>
              </a:rPr>
              <a:t>一位极瘦极瘦的老妇人静静地坐在木椅上，</a:t>
            </a:r>
            <a:r>
              <a:rPr lang="zh-CN" altLang="en-US" b="1" dirty="0">
                <a:solidFill>
                  <a:srgbClr val="3333FF"/>
                </a:solidFill>
                <a:ea typeface="黑体" panose="02010600030101010101" pitchFamily="2" charset="-122"/>
                <a:sym typeface="+mn-ea"/>
              </a:rPr>
              <a:t>平静</a:t>
            </a:r>
            <a:r>
              <a:rPr lang="zh-CN" altLang="en-US" b="1" dirty="0">
                <a:ea typeface="黑体" panose="02010600030101010101" pitchFamily="2" charset="-122"/>
                <a:sym typeface="+mn-ea"/>
              </a:rPr>
              <a:t>地望着我。</a:t>
            </a:r>
            <a:r>
              <a:rPr lang="zh-CN" altLang="en-US" b="1" dirty="0">
                <a:solidFill>
                  <a:schemeClr val="tx2"/>
                </a:solidFill>
                <a:ea typeface="黑体" panose="02010600030101010101" pitchFamily="2" charset="-122"/>
              </a:rPr>
              <a:t/>
            </a:r>
            <a:br>
              <a:rPr lang="zh-CN" altLang="en-US" b="1" dirty="0">
                <a:solidFill>
                  <a:schemeClr val="tx2"/>
                </a:solidFill>
                <a:ea typeface="黑体" panose="02010600030101010101" pitchFamily="2" charset="-122"/>
              </a:rPr>
            </a:br>
            <a:endParaRPr lang="zh-CN" altLang="en-US" b="1" dirty="0">
              <a:solidFill>
                <a:srgbClr val="3333FF"/>
              </a:solidFill>
              <a:ea typeface="黑体" panose="02010600030101010101" pitchFamily="2" charset="-122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178435" y="2426970"/>
            <a:ext cx="8786813" cy="144780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zh-CN" altLang="en-US" sz="3600" b="1" dirty="0">
                <a:solidFill>
                  <a:schemeClr val="tx2"/>
                </a:solidFill>
                <a:ea typeface="黑体" panose="02010600030101010101" pitchFamily="2" charset="-122"/>
              </a:rPr>
              <a:t>在什么情况下，老妇人“平静地看着我？</a:t>
            </a:r>
          </a:p>
          <a:p>
            <a:pPr eaLnBrk="1" hangingPunct="1"/>
            <a:r>
              <a:rPr lang="zh-CN" altLang="en-US" sz="3600" b="1" dirty="0">
                <a:solidFill>
                  <a:schemeClr val="tx2"/>
                </a:solidFill>
                <a:ea typeface="黑体" panose="02010600030101010101" pitchFamily="2" charset="-122"/>
              </a:rPr>
              <a:t>对我产生了什么影响？</a:t>
            </a:r>
          </a:p>
        </p:txBody>
      </p:sp>
      <p:sp>
        <p:nvSpPr>
          <p:cNvPr id="16388" name="Text Box 4"/>
          <p:cNvSpPr txBox="1"/>
          <p:nvPr/>
        </p:nvSpPr>
        <p:spPr>
          <a:xfrm>
            <a:off x="457200" y="3971608"/>
            <a:ext cx="70866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沮丧－充满了神圣感－沮丧－</a:t>
            </a:r>
          </a:p>
        </p:txBody>
      </p:sp>
      <p:sp>
        <p:nvSpPr>
          <p:cNvPr id="16389" name="Text Box 5"/>
          <p:cNvSpPr txBox="1"/>
          <p:nvPr/>
        </p:nvSpPr>
        <p:spPr>
          <a:xfrm>
            <a:off x="5915978" y="3971608"/>
            <a:ext cx="23431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羞愧，兴奋</a:t>
            </a:r>
          </a:p>
        </p:txBody>
      </p:sp>
      <p:sp>
        <p:nvSpPr>
          <p:cNvPr id="8198" name="Text Box 6"/>
          <p:cNvSpPr txBox="1"/>
          <p:nvPr/>
        </p:nvSpPr>
        <p:spPr>
          <a:xfrm>
            <a:off x="457200" y="5013960"/>
            <a:ext cx="8215313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chemeClr val="tx2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是谁给了“我”动力，让“我”心理产生这么大的变化？她是怎么鼓励我的，对我说了什么？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/>
          </p:cNvSpPr>
          <p:nvPr>
            <p:ph type="title"/>
          </p:nvPr>
        </p:nvSpPr>
        <p:spPr>
          <a:xfrm>
            <a:off x="642938" y="714375"/>
            <a:ext cx="7866062" cy="1857375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en-US" altLang="zh-CN" sz="3200" b="1" dirty="0">
                <a:solidFill>
                  <a:srgbClr val="FF0066"/>
                </a:solidFill>
                <a:ea typeface="黑体" panose="02010600030101010101" pitchFamily="2" charset="-122"/>
              </a:rPr>
              <a:t>       </a:t>
            </a:r>
            <a:r>
              <a:rPr lang="zh-CN" altLang="en-US" sz="3200" b="1" dirty="0">
                <a:solidFill>
                  <a:srgbClr val="FF0066"/>
                </a:solidFill>
                <a:ea typeface="黑体" panose="02010600030101010101" pitchFamily="2" charset="-122"/>
              </a:rPr>
              <a:t>我想你一定拉得非常好，可惜我的耳朵聋了。如果不介意我在场，请继续吧。</a:t>
            </a:r>
            <a:r>
              <a:rPr lang="zh-CN" altLang="en-US" sz="3200" b="1" dirty="0">
                <a:solidFill>
                  <a:srgbClr val="008000"/>
                </a:solidFill>
                <a:ea typeface="黑体" panose="02010600030101010101" pitchFamily="2" charset="-122"/>
              </a:rPr>
              <a:t>（老人真的“耳朵聋了”吗？她为什么说自己“耳朵聋了”？）</a:t>
            </a:r>
          </a:p>
        </p:txBody>
      </p:sp>
      <p:sp>
        <p:nvSpPr>
          <p:cNvPr id="105475" name="Rectangle 3"/>
          <p:cNvSpPr>
            <a:spLocks noGrp="1"/>
          </p:cNvSpPr>
          <p:nvPr>
            <p:ph idx="1"/>
          </p:nvPr>
        </p:nvSpPr>
        <p:spPr>
          <a:xfrm>
            <a:off x="2000250" y="2714625"/>
            <a:ext cx="6715125" cy="3219450"/>
          </a:xfrm>
        </p:spPr>
        <p:txBody>
          <a:bodyPr vert="horz" wrap="square" lIns="91440" tIns="45720" rIns="91440" bIns="45720" anchor="t"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altLang="zh-CN" b="1" dirty="0">
                <a:solidFill>
                  <a:srgbClr val="0000FF"/>
                </a:solidFill>
                <a:ea typeface="黑体" panose="02010600030101010101" pitchFamily="2" charset="-122"/>
              </a:rPr>
              <a:t>          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老人听出</a:t>
            </a:r>
            <a:r>
              <a:rPr lang="zh-CN" altLang="en-US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“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我</a:t>
            </a:r>
            <a:r>
              <a:rPr lang="zh-CN" altLang="en-US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”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拉得并不好，也发现</a:t>
            </a:r>
            <a:r>
              <a:rPr lang="zh-CN" altLang="en-US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“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我</a:t>
            </a:r>
            <a:r>
              <a:rPr lang="zh-CN" altLang="en-US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”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缺乏自信。老人谎称自己耳聋，为听不到好听的琴声向</a:t>
            </a:r>
            <a:r>
              <a:rPr lang="zh-CN" altLang="en-US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“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我</a:t>
            </a:r>
            <a:r>
              <a:rPr lang="zh-CN" altLang="en-US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”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表示歉意。听惯了亲人对</a:t>
            </a:r>
            <a:r>
              <a:rPr lang="zh-CN" altLang="en-US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“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我</a:t>
            </a:r>
            <a:r>
              <a:rPr lang="zh-CN" altLang="en-US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”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白痴的评价，第一次听到陌生老人的称赞，尽管是个聋子，但</a:t>
            </a:r>
            <a:r>
              <a:rPr lang="zh-CN" altLang="en-US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“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我</a:t>
            </a:r>
            <a:r>
              <a:rPr lang="zh-CN" altLang="en-US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”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还是充满了快乐。老人的话让</a:t>
            </a:r>
            <a:r>
              <a:rPr lang="zh-CN" altLang="en-US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“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我</a:t>
            </a:r>
            <a:r>
              <a:rPr lang="zh-CN" altLang="en-US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”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有了面对老人拉琴的勇气。</a:t>
            </a:r>
          </a:p>
        </p:txBody>
      </p:sp>
      <p:pic>
        <p:nvPicPr>
          <p:cNvPr id="13316" name="Picture 4" descr="pic_2707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263" y="3208338"/>
            <a:ext cx="1806575" cy="23510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202565" y="401955"/>
            <a:ext cx="153035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语言描写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  <p:bldP spid="1054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矩形 7"/>
          <p:cNvSpPr/>
          <p:nvPr/>
        </p:nvSpPr>
        <p:spPr>
          <a:xfrm>
            <a:off x="785813" y="1643063"/>
            <a:ext cx="7643812" cy="1425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ts val="5200"/>
              </a:lnSpc>
            </a:pPr>
            <a:r>
              <a:rPr lang="zh-CN" altLang="en-US" sz="3200" dirty="0">
                <a:solidFill>
                  <a:srgbClr val="00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   “也许我会用心去感受这音乐。我能做你的听众吗，每天早晨？”</a:t>
            </a:r>
            <a:endParaRPr lang="zh-CN" altLang="en-US" sz="1600" dirty="0">
              <a:latin typeface="Calibri" panose="020F050202020403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28688" y="3429000"/>
            <a:ext cx="7429500" cy="2349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ts val="4400"/>
              </a:lnSpc>
            </a:pPr>
            <a:r>
              <a:rPr lang="zh-CN" altLang="en-US" sz="3200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   老教授这句话是在告诉“我”：她虽然听不见，但想做“我”唯一的听众。她说这句话是想让“我”放下思想包袱，专心练琴。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49605" y="519430"/>
            <a:ext cx="201930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sym typeface="+mn-ea"/>
              </a:rPr>
              <a:t>语言描写</a:t>
            </a:r>
            <a:endParaRPr lang="zh-CN" altLang="en-US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/>
          </p:cNvSpPr>
          <p:nvPr>
            <p:ph type="title"/>
          </p:nvPr>
        </p:nvSpPr>
        <p:spPr>
          <a:xfrm>
            <a:off x="0" y="228600"/>
            <a:ext cx="8842375" cy="1143000"/>
          </a:xfrm>
          <a:ln>
            <a:pattFill prst="horzBrick">
              <a:fgClr>
                <a:srgbClr val="3333FF">
                  <a:alpha val="100000"/>
                </a:srgbClr>
              </a:fgClr>
              <a:bgClr>
                <a:srgbClr val="FFFFFF"/>
              </a:bgClr>
            </a:pattFill>
            <a:miter/>
          </a:ln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sz="4800" dirty="0">
                <a:ea typeface="黑体" panose="02010600030101010101" pitchFamily="2" charset="-122"/>
              </a:rPr>
              <a:t>（２）她一直很</a:t>
            </a:r>
            <a:r>
              <a:rPr lang="zh-CN" altLang="en-US" sz="4800" dirty="0">
                <a:solidFill>
                  <a:srgbClr val="3333FF"/>
                </a:solidFill>
                <a:ea typeface="黑体" panose="02010600030101010101" pitchFamily="2" charset="-122"/>
              </a:rPr>
              <a:t>平静地</a:t>
            </a:r>
            <a:r>
              <a:rPr lang="zh-CN" altLang="en-US" sz="4800" dirty="0">
                <a:ea typeface="黑体" panose="02010600030101010101" pitchFamily="2" charset="-122"/>
              </a:rPr>
              <a:t>望着我。</a:t>
            </a:r>
          </a:p>
        </p:txBody>
      </p:sp>
      <p:sp>
        <p:nvSpPr>
          <p:cNvPr id="11267" name="Rectangle 3"/>
          <p:cNvSpPr>
            <a:spLocks noGrp="1" noRot="1"/>
          </p:cNvSpPr>
          <p:nvPr>
            <p:ph idx="1"/>
          </p:nvPr>
        </p:nvSpPr>
        <p:spPr>
          <a:xfrm>
            <a:off x="214313" y="1571625"/>
            <a:ext cx="8572500" cy="4498975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zh-CN" altLang="en-US" sz="3600" dirty="0">
                <a:solidFill>
                  <a:schemeClr val="tx2"/>
                </a:solidFill>
                <a:ea typeface="黑体" panose="02010600030101010101" pitchFamily="2" charset="-122"/>
              </a:rPr>
              <a:t>从老人平静的眼神中，你品味到了什么？</a:t>
            </a:r>
          </a:p>
          <a:p>
            <a:pPr eaLnBrk="1" hangingPunct="1"/>
            <a:r>
              <a:rPr lang="zh-CN" altLang="en-US" sz="3600" dirty="0">
                <a:solidFill>
                  <a:schemeClr val="tx2"/>
                </a:solidFill>
                <a:ea typeface="黑体" panose="02010600030101010101" pitchFamily="2" charset="-122"/>
              </a:rPr>
              <a:t>老人又说了些什么？找出老人语言的句子。</a:t>
            </a:r>
          </a:p>
          <a:p>
            <a:pPr eaLnBrk="1" hangingPunct="1"/>
            <a:endParaRPr lang="zh-CN" altLang="en-US" sz="3600" dirty="0">
              <a:solidFill>
                <a:schemeClr val="tx2"/>
              </a:solidFill>
              <a:ea typeface="黑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94030" y="3361055"/>
            <a:ext cx="801624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/>
            <a:r>
              <a:rPr lang="en-US" altLang="zh-CN" sz="3600" dirty="0">
                <a:solidFill>
                  <a:schemeClr val="tx2"/>
                </a:solidFill>
                <a:ea typeface="黑体" panose="02010600030101010101" pitchFamily="2" charset="-122"/>
                <a:sym typeface="+mn-ea"/>
              </a:rPr>
              <a:t>        </a:t>
            </a:r>
            <a:r>
              <a:rPr lang="zh-CN" altLang="en-US" sz="3600" dirty="0">
                <a:solidFill>
                  <a:schemeClr val="tx2"/>
                </a:solidFill>
                <a:ea typeface="黑体" panose="02010600030101010101" pitchFamily="2" charset="-122"/>
                <a:sym typeface="+mn-ea"/>
              </a:rPr>
              <a:t>在老人的耐心热情地鼓励下“我</a:t>
            </a:r>
            <a:r>
              <a:rPr lang="en-US" altLang="zh-CN" sz="3600" dirty="0">
                <a:solidFill>
                  <a:schemeClr val="tx2"/>
                </a:solidFill>
                <a:ea typeface="黑体" panose="02010600030101010101" pitchFamily="2" charset="-122"/>
                <a:sym typeface="+mn-ea"/>
              </a:rPr>
              <a:t>”</a:t>
            </a:r>
            <a:r>
              <a:rPr lang="zh-CN" altLang="en-US" sz="3600" dirty="0">
                <a:solidFill>
                  <a:schemeClr val="tx2"/>
                </a:solidFill>
                <a:ea typeface="黑体" panose="02010600030101010101" pitchFamily="2" charset="-122"/>
                <a:sym typeface="+mn-ea"/>
              </a:rPr>
              <a:t>的技术在不断提高，再读课文，老妇人的称赞和鼓励使我发生了什么变化？</a:t>
            </a:r>
            <a:endParaRPr lang="zh-CN" altLang="en-US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矩形 7"/>
          <p:cNvSpPr/>
          <p:nvPr/>
        </p:nvSpPr>
        <p:spPr>
          <a:xfrm>
            <a:off x="714375" y="1428750"/>
            <a:ext cx="8001000" cy="209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ts val="5200"/>
              </a:lnSpc>
            </a:pPr>
            <a:r>
              <a:rPr lang="zh-CN" altLang="en-US" sz="3200" dirty="0">
                <a:solidFill>
                  <a:srgbClr val="00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   我停下来时，她总不忘说上一句：“真不错。我的心已经感受到了。谢谢你，小伙子。”我心里洋溢着一种从未有过的感觉。</a:t>
            </a:r>
            <a:endParaRPr lang="zh-CN" altLang="en-US" sz="1600" dirty="0">
              <a:latin typeface="Calibri" panose="020F050202020403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57250" y="3714750"/>
            <a:ext cx="7500938" cy="2349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ts val="4400"/>
              </a:lnSpc>
            </a:pPr>
            <a:r>
              <a:rPr lang="zh-CN" altLang="en-US" sz="2800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   老妇人不断对“我”进行肯定，鼓励“我”不断努力，继续练下去，使“我”逐渐增强了信心。这“从未有过的感觉”就是被人肯定的快乐。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57250" y="442595"/>
            <a:ext cx="181610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sym typeface="+mn-ea"/>
              </a:rPr>
              <a:t>语言描写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/>
          </p:cNvSpPr>
          <p:nvPr>
            <p:ph type="title"/>
          </p:nvPr>
        </p:nvSpPr>
        <p:spPr>
          <a:xfrm>
            <a:off x="500063" y="714375"/>
            <a:ext cx="7939087" cy="1506538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en-US" altLang="zh-CN" sz="3200" b="1" dirty="0">
                <a:solidFill>
                  <a:srgbClr val="0000FF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    </a:t>
            </a:r>
            <a:r>
              <a:rPr lang="zh-CN" altLang="en-US" sz="3200" b="1" dirty="0">
                <a:solidFill>
                  <a:srgbClr val="0000FF"/>
                </a:solidFill>
                <a:latin typeface="宋体" panose="02010600030101010101" pitchFamily="2" charset="-122"/>
                <a:ea typeface="黑体" panose="02010600030101010101" pitchFamily="2" charset="-122"/>
              </a:rPr>
              <a:t>有一次，她说我的琴声能给她带来快乐和幸福。我也常常忘记她是聋子。（“我”为什么会忘记她是一个聋子呢？）</a:t>
            </a:r>
          </a:p>
        </p:txBody>
      </p:sp>
      <p:sp>
        <p:nvSpPr>
          <p:cNvPr id="107523" name="Rectangle 3"/>
          <p:cNvSpPr>
            <a:spLocks noGrp="1"/>
          </p:cNvSpPr>
          <p:nvPr>
            <p:ph idx="1"/>
          </p:nvPr>
        </p:nvSpPr>
        <p:spPr>
          <a:xfrm>
            <a:off x="890588" y="3254375"/>
            <a:ext cx="6110287" cy="2682875"/>
          </a:xfrm>
        </p:spPr>
        <p:txBody>
          <a:bodyPr vert="horz" wrap="square" lIns="91440" tIns="45720" rIns="91440" bIns="45720" anchor="t"/>
          <a:lstStyle/>
          <a:p>
            <a:pPr eaLnBrk="1" hangingPunct="1">
              <a:buNone/>
            </a:pPr>
            <a:r>
              <a:rPr lang="en-US" altLang="zh-CN" b="1" dirty="0">
                <a:solidFill>
                  <a:srgbClr val="FF00FF"/>
                </a:solidFill>
                <a:ea typeface="黑体" panose="02010600030101010101" pitchFamily="2" charset="-122"/>
              </a:rPr>
              <a:t>          </a:t>
            </a:r>
            <a:r>
              <a:rPr lang="zh-CN" altLang="en-US" b="1" dirty="0">
                <a:solidFill>
                  <a:srgbClr val="FF00FF"/>
                </a:solidFill>
                <a:ea typeface="黑体" panose="02010600030101010101" pitchFamily="2" charset="-122"/>
              </a:rPr>
              <a:t>在</a:t>
            </a:r>
            <a:r>
              <a:rPr lang="zh-CN" altLang="en-US" b="1" dirty="0">
                <a:solidFill>
                  <a:srgbClr val="FF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“</a:t>
            </a:r>
            <a:r>
              <a:rPr lang="zh-CN" altLang="en-US" b="1" dirty="0">
                <a:solidFill>
                  <a:srgbClr val="FF00FF"/>
                </a:solidFill>
                <a:ea typeface="黑体" panose="02010600030101010101" pitchFamily="2" charset="-122"/>
              </a:rPr>
              <a:t>我</a:t>
            </a:r>
            <a:r>
              <a:rPr lang="zh-CN" altLang="en-US" b="1" dirty="0">
                <a:solidFill>
                  <a:srgbClr val="FF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”</a:t>
            </a:r>
            <a:r>
              <a:rPr lang="zh-CN" altLang="en-US" b="1" dirty="0">
                <a:solidFill>
                  <a:srgbClr val="FF00FF"/>
                </a:solidFill>
                <a:ea typeface="黑体" panose="02010600030101010101" pitchFamily="2" charset="-122"/>
              </a:rPr>
              <a:t>的眼里，老人不再是一个聋子。她在用心感受琴声，</a:t>
            </a:r>
            <a:r>
              <a:rPr lang="zh-CN" altLang="en-US" b="1" dirty="0">
                <a:solidFill>
                  <a:srgbClr val="FF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“</a:t>
            </a:r>
            <a:r>
              <a:rPr lang="zh-CN" altLang="en-US" b="1" dirty="0">
                <a:solidFill>
                  <a:srgbClr val="FF00FF"/>
                </a:solidFill>
                <a:ea typeface="黑体" panose="02010600030101010101" pitchFamily="2" charset="-122"/>
              </a:rPr>
              <a:t>我</a:t>
            </a:r>
            <a:r>
              <a:rPr lang="zh-CN" altLang="en-US" b="1" dirty="0">
                <a:solidFill>
                  <a:srgbClr val="FF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”</a:t>
            </a:r>
            <a:r>
              <a:rPr lang="zh-CN" altLang="en-US" b="1" dirty="0">
                <a:solidFill>
                  <a:srgbClr val="FF00FF"/>
                </a:solidFill>
                <a:ea typeface="黑体" panose="02010600030101010101" pitchFamily="2" charset="-122"/>
              </a:rPr>
              <a:t>和她是用音乐在相互交流。</a:t>
            </a:r>
            <a:r>
              <a:rPr lang="zh-CN" altLang="en-US" b="1" dirty="0">
                <a:solidFill>
                  <a:srgbClr val="FF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“</a:t>
            </a:r>
            <a:r>
              <a:rPr lang="zh-CN" altLang="en-US" b="1" dirty="0">
                <a:solidFill>
                  <a:srgbClr val="FF00FF"/>
                </a:solidFill>
                <a:ea typeface="黑体" panose="02010600030101010101" pitchFamily="2" charset="-122"/>
              </a:rPr>
              <a:t>我</a:t>
            </a:r>
            <a:r>
              <a:rPr lang="zh-CN" altLang="en-US" b="1" dirty="0">
                <a:solidFill>
                  <a:srgbClr val="FF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”</a:t>
            </a:r>
            <a:r>
              <a:rPr lang="zh-CN" altLang="en-US" b="1" dirty="0">
                <a:solidFill>
                  <a:srgbClr val="FF00FF"/>
                </a:solidFill>
                <a:ea typeface="黑体" panose="02010600030101010101" pitchFamily="2" charset="-122"/>
              </a:rPr>
              <a:t>对老人的感激之情溢于言表。</a:t>
            </a:r>
          </a:p>
        </p:txBody>
      </p:sp>
      <p:pic>
        <p:nvPicPr>
          <p:cNvPr id="14340" name="Picture 4" descr="pic_2707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5150" y="3552825"/>
            <a:ext cx="1741488" cy="2387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/>
          </p:cNvSpPr>
          <p:nvPr>
            <p:ph type="title"/>
          </p:nvPr>
        </p:nvSpPr>
        <p:spPr>
          <a:xfrm>
            <a:off x="304800" y="1600200"/>
            <a:ext cx="8534400" cy="8382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sz="4000" b="1" dirty="0">
                <a:ea typeface="黑体" panose="02010600030101010101" pitchFamily="2" charset="-122"/>
              </a:rPr>
              <a:t>（３）</a:t>
            </a:r>
            <a:r>
              <a:rPr lang="zh-CN" altLang="en-US" sz="4800" b="1" dirty="0">
                <a:ea typeface="黑体" panose="02010600030101010101" pitchFamily="2" charset="-122"/>
              </a:rPr>
              <a:t>她慈祥的眼神</a:t>
            </a:r>
            <a:r>
              <a:rPr lang="zh-CN" altLang="en-US" sz="4800" b="1" dirty="0">
                <a:solidFill>
                  <a:srgbClr val="3333FF"/>
                </a:solidFill>
                <a:ea typeface="黑体" panose="02010600030101010101" pitchFamily="2" charset="-122"/>
              </a:rPr>
              <a:t>平静</a:t>
            </a:r>
            <a:r>
              <a:rPr lang="zh-CN" altLang="en-US" sz="4800" b="1" dirty="0">
                <a:ea typeface="黑体" panose="02010600030101010101" pitchFamily="2" charset="-122"/>
              </a:rPr>
              <a:t>地望着我，像深深的潭水</a:t>
            </a:r>
            <a:r>
              <a:rPr lang="en-US" altLang="zh-CN" sz="4800" b="1" dirty="0">
                <a:ea typeface="黑体" panose="02010600030101010101" pitchFamily="2" charset="-122"/>
              </a:rPr>
              <a:t>……</a:t>
            </a:r>
            <a:br>
              <a:rPr lang="en-US" altLang="zh-CN" sz="4800" b="1" dirty="0">
                <a:ea typeface="黑体" panose="02010600030101010101" pitchFamily="2" charset="-122"/>
              </a:rPr>
            </a:br>
            <a:endParaRPr lang="en-US" altLang="zh-CN" sz="4800" b="1" dirty="0">
              <a:ea typeface="黑体" panose="02010600030101010101" pitchFamily="2" charset="-122"/>
            </a:endParaRPr>
          </a:p>
        </p:txBody>
      </p:sp>
      <p:sp>
        <p:nvSpPr>
          <p:cNvPr id="12291" name="Rectangle 3"/>
          <p:cNvSpPr>
            <a:spLocks noGrp="1" noRot="1"/>
          </p:cNvSpPr>
          <p:nvPr>
            <p:ph idx="1"/>
          </p:nvPr>
        </p:nvSpPr>
        <p:spPr>
          <a:xfrm>
            <a:off x="357188" y="2571750"/>
            <a:ext cx="8540750" cy="3127375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zh-CN" altLang="en-US" sz="3500" b="1" dirty="0">
                <a:solidFill>
                  <a:srgbClr val="000000"/>
                </a:solidFill>
                <a:ea typeface="黑体" panose="02010600030101010101" pitchFamily="2" charset="-122"/>
              </a:rPr>
              <a:t>这次老人是在怎样的情况下“望着我”的？（找句子读）</a:t>
            </a:r>
          </a:p>
          <a:p>
            <a:pPr eaLnBrk="1" hangingPunct="1"/>
            <a:r>
              <a:rPr lang="zh-CN" altLang="en-US" sz="3500" b="1" dirty="0">
                <a:solidFill>
                  <a:srgbClr val="000000"/>
                </a:solidFill>
                <a:ea typeface="黑体" panose="02010600030101010101" pitchFamily="2" charset="-122"/>
              </a:rPr>
              <a:t>为什么说老人的眼神平静地望着我，像“深深的潭水”？你体会到了什么？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Rot="1"/>
          </p:cNvSpPr>
          <p:nvPr>
            <p:ph idx="1"/>
          </p:nvPr>
        </p:nvSpPr>
        <p:spPr>
          <a:xfrm>
            <a:off x="285750" y="857250"/>
            <a:ext cx="8540750" cy="4953000"/>
          </a:xfrm>
        </p:spPr>
        <p:txBody>
          <a:bodyPr vert="horz" wrap="square" lIns="91440" tIns="45720" rIns="91440" bIns="45720" anchor="t"/>
          <a:lstStyle/>
          <a:p>
            <a:pPr eaLnBrk="1" hangingPunct="1">
              <a:lnSpc>
                <a:spcPct val="90000"/>
              </a:lnSpc>
            </a:pPr>
            <a:r>
              <a:rPr lang="en-US" altLang="zh-CN" sz="3500" b="1" dirty="0">
                <a:solidFill>
                  <a:schemeClr val="tx2"/>
                </a:solidFill>
                <a:ea typeface="黑体" panose="02010600030101010101" pitchFamily="2" charset="-122"/>
              </a:rPr>
              <a:t>“</a:t>
            </a:r>
            <a:r>
              <a:rPr lang="zh-CN" altLang="en-US" sz="3500" b="1" dirty="0">
                <a:solidFill>
                  <a:schemeClr val="tx2"/>
                </a:solidFill>
                <a:ea typeface="黑体" panose="02010600030101010101" pitchFamily="2" charset="-122"/>
              </a:rPr>
              <a:t>平静地望着我”这在文中是第三次出现，从相识的第一天起，老人就一直平静地望着“我”拉琴，从她的眼神里“我”读出了老人对“我”的关切，鼓励，读出了老人为“我”琴技的点滴进步的高兴，读出了老人对“我”提出的更高的要求。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3500" b="1" dirty="0">
                <a:solidFill>
                  <a:schemeClr val="tx2"/>
                </a:solidFill>
                <a:ea typeface="黑体" panose="02010600030101010101" pitchFamily="2" charset="-122"/>
              </a:rPr>
              <a:t>那双眼睛永远定在我的脑海里，那双眼睛使“我”战胜自卑，重树信心，后来</a:t>
            </a:r>
            <a:r>
              <a:rPr lang="en-US" altLang="zh-CN" sz="3500" b="1" dirty="0">
                <a:solidFill>
                  <a:schemeClr val="tx2"/>
                </a:solidFill>
                <a:ea typeface="黑体" panose="02010600030101010101" pitchFamily="2" charset="-122"/>
              </a:rPr>
              <a:t>……</a:t>
            </a:r>
            <a:endParaRPr lang="zh-CN" altLang="en-US" sz="3500" b="1" dirty="0">
              <a:solidFill>
                <a:schemeClr val="tx2"/>
              </a:solidFill>
              <a:ea typeface="黑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/>
          </p:cNvSpPr>
          <p:nvPr>
            <p:ph idx="1"/>
          </p:nvPr>
        </p:nvSpPr>
        <p:spPr>
          <a:xfrm>
            <a:off x="1143000" y="1857375"/>
            <a:ext cx="7286625" cy="4786313"/>
          </a:xfrm>
        </p:spPr>
        <p:txBody>
          <a:bodyPr vert="horz" wrap="square" lIns="91440" tIns="45720" rIns="91440" bIns="45720" anchor="t"/>
          <a:lstStyle/>
          <a:p>
            <a:pPr algn="ctr" eaLnBrk="1" hangingPunct="1"/>
            <a:r>
              <a:rPr lang="en-US" altLang="zh-CN" b="1" dirty="0">
                <a:solidFill>
                  <a:srgbClr val="FF0066"/>
                </a:solidFill>
                <a:ea typeface="黑体" panose="02010600030101010101" pitchFamily="2" charset="-122"/>
              </a:rPr>
              <a:t>“</a:t>
            </a:r>
            <a:r>
              <a:rPr lang="zh-CN" altLang="en-US" b="1" dirty="0">
                <a:solidFill>
                  <a:srgbClr val="FF0066"/>
                </a:solidFill>
                <a:ea typeface="黑体" panose="02010600030101010101" pitchFamily="2" charset="-122"/>
              </a:rPr>
              <a:t>唯一的听众”</a:t>
            </a:r>
            <a:r>
              <a:rPr lang="en-US" altLang="zh-CN" b="1" dirty="0">
                <a:solidFill>
                  <a:srgbClr val="FF0066"/>
                </a:solidFill>
                <a:ea typeface="黑体" panose="02010600030101010101" pitchFamily="2" charset="-122"/>
              </a:rPr>
              <a:t>——</a:t>
            </a:r>
          </a:p>
          <a:p>
            <a:pPr algn="ctr" eaLnBrk="1" hangingPunct="1"/>
            <a:r>
              <a:rPr lang="zh-CN" altLang="en-US" b="1" dirty="0">
                <a:solidFill>
                  <a:srgbClr val="FF0066"/>
                </a:solidFill>
                <a:ea typeface="黑体" panose="02010600030101010101" pitchFamily="2" charset="-122"/>
              </a:rPr>
              <a:t>老妇人（老教授）</a:t>
            </a:r>
          </a:p>
          <a:p>
            <a:pPr eaLnBrk="1" hangingPunct="1"/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这里用“唯一”来修饰限制“听众”，有“独一无二”的意思。这个“唯一”表明老人在“我”心目中有着崇高的地位。表达了我对老教授无限钦佩，敬仰之情。是她的循循善诱，积极鼓励，真诚无私的帮助，使我树立了信心，刻苦练习，最终获得成功。</a:t>
            </a:r>
          </a:p>
        </p:txBody>
      </p:sp>
      <p:sp>
        <p:nvSpPr>
          <p:cNvPr id="17411" name="WordArt 4"/>
          <p:cNvSpPr>
            <a:spLocks noTextEdit="1"/>
          </p:cNvSpPr>
          <p:nvPr/>
        </p:nvSpPr>
        <p:spPr>
          <a:xfrm>
            <a:off x="2143125" y="1000125"/>
            <a:ext cx="5240338" cy="73501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lstStyle/>
          <a:p>
            <a:pPr algn="ctr" eaLnBrk="0" hangingPunct="0"/>
            <a:r>
              <a:rPr lang="zh-CN" altLang="en-US" sz="3600" b="1">
                <a:solidFill>
                  <a:srgbClr val="FFFF00"/>
                </a:solidFill>
                <a:effectLst>
                  <a:outerShdw dist="53882" dir="2699999" algn="ctr" rotWithShape="0">
                    <a:srgbClr val="C0C0C0">
                      <a:alpha val="79999"/>
                    </a:srgbClr>
                  </a:outerShdw>
                </a:effectLst>
                <a:latin typeface="黑体" panose="02010600030101010101" pitchFamily="2" charset="-122"/>
                <a:ea typeface="黑体" panose="02010600030101010101" pitchFamily="2" charset="-122"/>
              </a:rPr>
              <a:t>你就是我的唯一！</a:t>
            </a:r>
          </a:p>
        </p:txBody>
      </p:sp>
      <p:pic>
        <p:nvPicPr>
          <p:cNvPr id="95237" name="Picture 5" descr="pic_2707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813" y="1162050"/>
            <a:ext cx="1558925" cy="1509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/>
          </p:cNvSpPr>
          <p:nvPr>
            <p:ph idx="1"/>
          </p:nvPr>
        </p:nvSpPr>
        <p:spPr>
          <a:xfrm>
            <a:off x="1300163" y="3357563"/>
            <a:ext cx="7343775" cy="2654300"/>
          </a:xfrm>
        </p:spPr>
        <p:txBody>
          <a:bodyPr vert="horz" wrap="square" lIns="91440" tIns="45720" rIns="91440" bIns="45720" anchor="t"/>
          <a:lstStyle/>
          <a:p>
            <a:pPr eaLnBrk="1" hangingPunct="1">
              <a:lnSpc>
                <a:spcPct val="90000"/>
              </a:lnSpc>
            </a:pP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当我沮丧地想离开小树林时，她平静地望着我，仿佛在说</a:t>
            </a:r>
            <a:r>
              <a:rPr lang="en-US" altLang="zh-CN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……</a:t>
            </a:r>
            <a:endParaRPr lang="en-US" altLang="zh-CN" b="1" dirty="0">
              <a:solidFill>
                <a:srgbClr val="0000FF"/>
              </a:solidFill>
              <a:ea typeface="黑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当我每天去小树林拉琴时，她平静地望着我，仿佛在说</a:t>
            </a:r>
            <a:r>
              <a:rPr lang="en-US" altLang="zh-CN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……</a:t>
            </a:r>
            <a:endParaRPr lang="en-US" altLang="zh-CN" b="1" dirty="0">
              <a:solidFill>
                <a:srgbClr val="0000FF"/>
              </a:solidFill>
              <a:ea typeface="黑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当我渐渐奏出真正的音乐时，她慈祥的眼神平静地望着我，仿佛在说</a:t>
            </a:r>
            <a:r>
              <a:rPr lang="en-US" altLang="zh-CN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……</a:t>
            </a:r>
            <a:endParaRPr lang="en-US" altLang="zh-CN" b="1" dirty="0">
              <a:solidFill>
                <a:srgbClr val="0000FF"/>
              </a:solidFill>
              <a:ea typeface="黑体" panose="02010600030101010101" pitchFamily="2" charset="-122"/>
            </a:endParaRPr>
          </a:p>
        </p:txBody>
      </p:sp>
      <p:sp>
        <p:nvSpPr>
          <p:cNvPr id="103427" name="Text Box 3"/>
          <p:cNvSpPr txBox="1"/>
          <p:nvPr/>
        </p:nvSpPr>
        <p:spPr>
          <a:xfrm>
            <a:off x="1092200" y="1631950"/>
            <a:ext cx="7112000" cy="1570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FF505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       </a:t>
            </a:r>
            <a:r>
              <a:rPr lang="zh-CN" altLang="en-US" sz="3200" dirty="0">
                <a:solidFill>
                  <a:srgbClr val="FF505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平静的神态背后，老人在想什么呢？请同学们联系上下文，发挥想象，描写一段老人的心理活动，可选一两处写。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444500" y="642938"/>
            <a:ext cx="4810125" cy="862012"/>
            <a:chOff x="280" y="768"/>
            <a:chExt cx="3030" cy="543"/>
          </a:xfrm>
        </p:grpSpPr>
        <p:sp>
          <p:nvSpPr>
            <p:cNvPr id="19461" name="Text Box 4"/>
            <p:cNvSpPr txBox="1"/>
            <p:nvPr/>
          </p:nvSpPr>
          <p:spPr>
            <a:xfrm>
              <a:off x="2112" y="833"/>
              <a:ext cx="119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 dirty="0">
                  <a:solidFill>
                    <a:srgbClr val="008000"/>
                  </a:solidFill>
                  <a:latin typeface="Arial" panose="020B0604020202020204" pitchFamily="34" charset="0"/>
                  <a:ea typeface="黑体" panose="02010600030101010101" pitchFamily="2" charset="-122"/>
                </a:rPr>
                <a:t>拓展训练</a:t>
              </a:r>
            </a:p>
          </p:txBody>
        </p:sp>
        <p:pic>
          <p:nvPicPr>
            <p:cNvPr id="19462" name="Picture 6" descr="pic_2706720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0" y="768"/>
              <a:ext cx="1690" cy="543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build="p"/>
      <p:bldP spid="1034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5"/>
          <p:cNvSpPr>
            <a:spLocks noTextEdit="1"/>
          </p:cNvSpPr>
          <p:nvPr/>
        </p:nvSpPr>
        <p:spPr>
          <a:xfrm>
            <a:off x="642938" y="571500"/>
            <a:ext cx="2911475" cy="741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zh-CN" altLang="en-US" sz="3600" b="1" i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黑体" panose="02010600030101010101" pitchFamily="2" charset="-122"/>
                <a:ea typeface="黑体" panose="02010600030101010101" pitchFamily="2" charset="-122"/>
              </a:rPr>
              <a:t>学习生字</a:t>
            </a:r>
          </a:p>
        </p:txBody>
      </p:sp>
      <p:sp>
        <p:nvSpPr>
          <p:cNvPr id="74759" name="Text Box 7"/>
          <p:cNvSpPr txBox="1"/>
          <p:nvPr/>
        </p:nvSpPr>
        <p:spPr>
          <a:xfrm>
            <a:off x="1131888" y="2133600"/>
            <a:ext cx="75406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008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悠</a:t>
            </a:r>
          </a:p>
        </p:txBody>
      </p:sp>
      <p:sp>
        <p:nvSpPr>
          <p:cNvPr id="74760" name="Text Box 8"/>
          <p:cNvSpPr txBox="1"/>
          <p:nvPr/>
        </p:nvSpPr>
        <p:spPr>
          <a:xfrm>
            <a:off x="3019425" y="2135188"/>
            <a:ext cx="129381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悠悠</a:t>
            </a:r>
          </a:p>
        </p:txBody>
      </p:sp>
      <p:sp>
        <p:nvSpPr>
          <p:cNvPr id="74761" name="Text Box 9"/>
          <p:cNvSpPr txBox="1"/>
          <p:nvPr/>
        </p:nvSpPr>
        <p:spPr>
          <a:xfrm>
            <a:off x="4848225" y="2146300"/>
            <a:ext cx="79851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008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仪</a:t>
            </a:r>
          </a:p>
        </p:txBody>
      </p:sp>
      <p:sp>
        <p:nvSpPr>
          <p:cNvPr id="74762" name="Text Box 10"/>
          <p:cNvSpPr txBox="1"/>
          <p:nvPr/>
        </p:nvSpPr>
        <p:spPr>
          <a:xfrm>
            <a:off x="6807200" y="2135188"/>
            <a:ext cx="12922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仪式</a:t>
            </a:r>
          </a:p>
        </p:txBody>
      </p:sp>
      <p:sp>
        <p:nvSpPr>
          <p:cNvPr id="74763" name="Text Box 11"/>
          <p:cNvSpPr txBox="1"/>
          <p:nvPr/>
        </p:nvSpPr>
        <p:spPr>
          <a:xfrm>
            <a:off x="1189038" y="3028950"/>
            <a:ext cx="7842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008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歉</a:t>
            </a:r>
          </a:p>
        </p:txBody>
      </p:sp>
      <p:sp>
        <p:nvSpPr>
          <p:cNvPr id="74764" name="Text Box 12"/>
          <p:cNvSpPr txBox="1"/>
          <p:nvPr/>
        </p:nvSpPr>
        <p:spPr>
          <a:xfrm>
            <a:off x="3044825" y="2990850"/>
            <a:ext cx="124777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抱歉</a:t>
            </a:r>
          </a:p>
        </p:txBody>
      </p:sp>
      <p:sp>
        <p:nvSpPr>
          <p:cNvPr id="74765" name="Text Box 13"/>
          <p:cNvSpPr txBox="1"/>
          <p:nvPr/>
        </p:nvSpPr>
        <p:spPr>
          <a:xfrm>
            <a:off x="4889500" y="2989263"/>
            <a:ext cx="6667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008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溜</a:t>
            </a:r>
          </a:p>
        </p:txBody>
      </p:sp>
      <p:sp>
        <p:nvSpPr>
          <p:cNvPr id="74766" name="Text Box 14"/>
          <p:cNvSpPr txBox="1"/>
          <p:nvPr/>
        </p:nvSpPr>
        <p:spPr>
          <a:xfrm>
            <a:off x="6846888" y="2954338"/>
            <a:ext cx="1233487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溜走</a:t>
            </a:r>
          </a:p>
        </p:txBody>
      </p:sp>
      <p:sp>
        <p:nvSpPr>
          <p:cNvPr id="74767" name="Text Box 15"/>
          <p:cNvSpPr txBox="1"/>
          <p:nvPr/>
        </p:nvSpPr>
        <p:spPr>
          <a:xfrm>
            <a:off x="1211263" y="3956050"/>
            <a:ext cx="8128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008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嘿</a:t>
            </a:r>
          </a:p>
        </p:txBody>
      </p:sp>
      <p:sp>
        <p:nvSpPr>
          <p:cNvPr id="74768" name="Text Box 16"/>
          <p:cNvSpPr txBox="1"/>
          <p:nvPr/>
        </p:nvSpPr>
        <p:spPr>
          <a:xfrm>
            <a:off x="3021013" y="3902075"/>
            <a:ext cx="18145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嘿嘿笑</a:t>
            </a:r>
          </a:p>
        </p:txBody>
      </p:sp>
      <p:sp>
        <p:nvSpPr>
          <p:cNvPr id="74769" name="Text Box 17"/>
          <p:cNvSpPr txBox="1"/>
          <p:nvPr/>
        </p:nvSpPr>
        <p:spPr>
          <a:xfrm>
            <a:off x="4918075" y="3940175"/>
            <a:ext cx="769938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008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割</a:t>
            </a:r>
          </a:p>
        </p:txBody>
      </p:sp>
      <p:sp>
        <p:nvSpPr>
          <p:cNvPr id="74770" name="Text Box 18"/>
          <p:cNvSpPr txBox="1"/>
          <p:nvPr/>
        </p:nvSpPr>
        <p:spPr>
          <a:xfrm>
            <a:off x="6918325" y="3879850"/>
            <a:ext cx="12192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割舍</a:t>
            </a:r>
          </a:p>
        </p:txBody>
      </p:sp>
      <p:sp>
        <p:nvSpPr>
          <p:cNvPr id="74771" name="Text Box 19"/>
          <p:cNvSpPr txBox="1"/>
          <p:nvPr/>
        </p:nvSpPr>
        <p:spPr>
          <a:xfrm>
            <a:off x="1943100" y="2105025"/>
            <a:ext cx="103187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yōu</a:t>
            </a:r>
          </a:p>
        </p:txBody>
      </p:sp>
      <p:sp>
        <p:nvSpPr>
          <p:cNvPr id="74772" name="Text Box 20"/>
          <p:cNvSpPr txBox="1"/>
          <p:nvPr/>
        </p:nvSpPr>
        <p:spPr>
          <a:xfrm>
            <a:off x="1871663" y="2976563"/>
            <a:ext cx="135096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qiàn</a:t>
            </a:r>
          </a:p>
        </p:txBody>
      </p:sp>
      <p:sp>
        <p:nvSpPr>
          <p:cNvPr id="74773" name="Text Box 21"/>
          <p:cNvSpPr txBox="1"/>
          <p:nvPr/>
        </p:nvSpPr>
        <p:spPr>
          <a:xfrm>
            <a:off x="2016125" y="3916363"/>
            <a:ext cx="12192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hēi</a:t>
            </a:r>
          </a:p>
        </p:txBody>
      </p:sp>
      <p:sp>
        <p:nvSpPr>
          <p:cNvPr id="74774" name="Text Box 22"/>
          <p:cNvSpPr txBox="1"/>
          <p:nvPr/>
        </p:nvSpPr>
        <p:spPr>
          <a:xfrm>
            <a:off x="5819775" y="2105025"/>
            <a:ext cx="10890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yí</a:t>
            </a:r>
          </a:p>
        </p:txBody>
      </p:sp>
      <p:sp>
        <p:nvSpPr>
          <p:cNvPr id="74775" name="Text Box 23"/>
          <p:cNvSpPr txBox="1"/>
          <p:nvPr/>
        </p:nvSpPr>
        <p:spPr>
          <a:xfrm>
            <a:off x="5692775" y="2976563"/>
            <a:ext cx="104616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liū</a:t>
            </a:r>
          </a:p>
        </p:txBody>
      </p:sp>
      <p:sp>
        <p:nvSpPr>
          <p:cNvPr id="74776" name="Text Box 24"/>
          <p:cNvSpPr txBox="1"/>
          <p:nvPr/>
        </p:nvSpPr>
        <p:spPr>
          <a:xfrm>
            <a:off x="5810250" y="3879850"/>
            <a:ext cx="9874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gē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47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74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74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7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7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74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7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4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4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74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9" grpId="0"/>
      <p:bldP spid="74760" grpId="0"/>
      <p:bldP spid="74761" grpId="0"/>
      <p:bldP spid="74762" grpId="0"/>
      <p:bldP spid="74763" grpId="0"/>
      <p:bldP spid="74764" grpId="0"/>
      <p:bldP spid="74765" grpId="0"/>
      <p:bldP spid="74766" grpId="0"/>
      <p:bldP spid="74767" grpId="0"/>
      <p:bldP spid="74768" grpId="0"/>
      <p:bldP spid="74769" grpId="0"/>
      <p:bldP spid="74770" grpId="0"/>
      <p:bldP spid="74771" grpId="0"/>
      <p:bldP spid="74772" grpId="0"/>
      <p:bldP spid="74773" grpId="0"/>
      <p:bldP spid="74774" grpId="0"/>
      <p:bldP spid="747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/>
          </p:cNvSpPr>
          <p:nvPr>
            <p:ph type="title"/>
          </p:nvPr>
        </p:nvSpPr>
        <p:spPr>
          <a:xfrm>
            <a:off x="442913" y="1203325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b="1" dirty="0">
                <a:solidFill>
                  <a:srgbClr val="FF0066"/>
                </a:solidFill>
                <a:ea typeface="黑体" panose="02010600030101010101" pitchFamily="2" charset="-122"/>
              </a:rPr>
              <a:t>朗读课文，归纳主要内容</a:t>
            </a:r>
          </a:p>
        </p:txBody>
      </p:sp>
      <p:sp>
        <p:nvSpPr>
          <p:cNvPr id="97283" name="Rectangle 3"/>
          <p:cNvSpPr>
            <a:spLocks noGrp="1"/>
          </p:cNvSpPr>
          <p:nvPr>
            <p:ph idx="1"/>
          </p:nvPr>
        </p:nvSpPr>
        <p:spPr>
          <a:xfrm>
            <a:off x="746125" y="2455863"/>
            <a:ext cx="7591425" cy="2262187"/>
          </a:xfrm>
        </p:spPr>
        <p:txBody>
          <a:bodyPr vert="horz" wrap="square" lIns="91440" tIns="45720" rIns="91440" bIns="45720" anchor="t"/>
          <a:lstStyle/>
          <a:p>
            <a:pPr eaLnBrk="1" hangingPunct="1">
              <a:buNone/>
            </a:pPr>
            <a:r>
              <a:rPr lang="en-US" altLang="zh-CN" dirty="0">
                <a:ea typeface="黑体" panose="02010600030101010101" pitchFamily="2" charset="-122"/>
              </a:rPr>
              <a:t>          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本文记叙了</a:t>
            </a:r>
            <a:r>
              <a:rPr lang="zh-CN" altLang="en-US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“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我</a:t>
            </a:r>
            <a:r>
              <a:rPr lang="zh-CN" altLang="en-US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”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在一位音乐教授真诚无私的鼓励和帮助下，由没有信心学会拉小提琴，到能够在各种文艺晚会上为成百上千的观众演奏的事。</a:t>
            </a:r>
          </a:p>
        </p:txBody>
      </p:sp>
      <p:grpSp>
        <p:nvGrpSpPr>
          <p:cNvPr id="2" name="Group 8"/>
          <p:cNvGrpSpPr/>
          <p:nvPr/>
        </p:nvGrpSpPr>
        <p:grpSpPr>
          <a:xfrm>
            <a:off x="1536700" y="4803775"/>
            <a:ext cx="7204075" cy="1558925"/>
            <a:chOff x="968" y="3026"/>
            <a:chExt cx="4538" cy="982"/>
          </a:xfrm>
        </p:grpSpPr>
        <p:pic>
          <p:nvPicPr>
            <p:cNvPr id="5125" name="Picture 4" descr="1270027_89126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3" y="3026"/>
              <a:ext cx="983" cy="97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26" name="Picture 5" descr="202005571731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68" y="3041"/>
              <a:ext cx="1067" cy="95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27" name="Picture 6" descr="pic_2707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81" y="3036"/>
              <a:ext cx="1038" cy="96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28" name="Picture 7" descr="pic_27071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154" y="3045"/>
              <a:ext cx="1106" cy="963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202005571731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38" y="4087813"/>
            <a:ext cx="1820862" cy="23447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8306" name="Rectangle 2"/>
          <p:cNvSpPr>
            <a:spLocks noGrp="1"/>
          </p:cNvSpPr>
          <p:nvPr>
            <p:ph type="title"/>
          </p:nvPr>
        </p:nvSpPr>
        <p:spPr>
          <a:xfrm>
            <a:off x="3648075" y="5632450"/>
            <a:ext cx="4816475" cy="606425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altLang="zh-CN" sz="3200" b="1" i="1" dirty="0">
                <a:solidFill>
                  <a:schemeClr val="tx1"/>
                </a:solidFill>
                <a:ea typeface="黑体" panose="02010600030101010101" pitchFamily="2" charset="-122"/>
              </a:rPr>
              <a:t>“</a:t>
            </a:r>
            <a:r>
              <a:rPr lang="zh-CN" altLang="en-US" sz="3200" b="1" i="1" dirty="0">
                <a:solidFill>
                  <a:schemeClr val="tx1"/>
                </a:solidFill>
                <a:ea typeface="黑体" panose="02010600030101010101" pitchFamily="2" charset="-122"/>
              </a:rPr>
              <a:t>我”的成长道路</a:t>
            </a:r>
          </a:p>
        </p:txBody>
      </p:sp>
      <p:sp>
        <p:nvSpPr>
          <p:cNvPr id="98307" name="Rectangle 3"/>
          <p:cNvSpPr>
            <a:spLocks noGrp="1"/>
          </p:cNvSpPr>
          <p:nvPr>
            <p:ph idx="1"/>
          </p:nvPr>
        </p:nvSpPr>
        <p:spPr>
          <a:xfrm>
            <a:off x="1643063" y="928688"/>
            <a:ext cx="7067550" cy="3946525"/>
          </a:xfrm>
        </p:spPr>
        <p:txBody>
          <a:bodyPr vert="horz" wrap="square" lIns="91440" tIns="45720" rIns="91440" bIns="45720" anchor="t"/>
          <a:lstStyle/>
          <a:p>
            <a:pPr eaLnBrk="1" hangingPunct="1">
              <a:lnSpc>
                <a:spcPct val="80000"/>
              </a:lnSpc>
            </a:pPr>
            <a:r>
              <a:rPr lang="zh-CN" altLang="en-US" b="1" dirty="0">
                <a:solidFill>
                  <a:srgbClr val="FF0000"/>
                </a:solidFill>
                <a:ea typeface="黑体" panose="02010600030101010101" pitchFamily="2" charset="-122"/>
              </a:rPr>
              <a:t>通看全文，从文中找出相关的词语，说说我在音乐方面发生的变化。</a:t>
            </a:r>
          </a:p>
          <a:p>
            <a:pPr eaLnBrk="1" hangingPunct="1">
              <a:lnSpc>
                <a:spcPct val="80000"/>
              </a:lnSpc>
            </a:pPr>
            <a:endParaRPr lang="zh-CN" altLang="en-US" b="1" dirty="0">
              <a:solidFill>
                <a:srgbClr val="008000"/>
              </a:solidFill>
              <a:ea typeface="黑体" panose="02010600030101010101" pitchFamily="2" charset="-122"/>
            </a:endParaRPr>
          </a:p>
        </p:txBody>
      </p:sp>
      <p:sp>
        <p:nvSpPr>
          <p:cNvPr id="98314" name="Line 10"/>
          <p:cNvSpPr/>
          <p:nvPr/>
        </p:nvSpPr>
        <p:spPr>
          <a:xfrm flipH="1">
            <a:off x="6467475" y="1857375"/>
            <a:ext cx="46038" cy="34290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388" name="Text Box 4"/>
          <p:cNvSpPr txBox="1"/>
          <p:nvPr/>
        </p:nvSpPr>
        <p:spPr>
          <a:xfrm>
            <a:off x="588010" y="2519680"/>
            <a:ext cx="570674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沮丧－充满了神圣感－沮丧</a:t>
            </a:r>
          </a:p>
          <a:p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  <a:p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—</a:t>
            </a:r>
            <a:r>
              <a:rPr lang="zh-CN" altLang="en-US" sz="3600" b="1" dirty="0">
                <a:solidFill>
                  <a:srgbClr val="FF0000"/>
                </a:solidFill>
                <a:ea typeface="黑体" panose="02010600030101010101" pitchFamily="2" charset="-122"/>
                <a:sym typeface="+mn-ea"/>
              </a:rPr>
              <a:t>羞愧又兴奋</a:t>
            </a:r>
            <a:r>
              <a:rPr lang="en-US" altLang="zh-CN" sz="3600" b="1" dirty="0">
                <a:solidFill>
                  <a:srgbClr val="FF0000"/>
                </a:solidFill>
                <a:ea typeface="黑体" panose="02010600030101010101" pitchFamily="2" charset="-122"/>
                <a:sym typeface="+mn-ea"/>
              </a:rPr>
              <a:t>—</a:t>
            </a:r>
            <a:r>
              <a:rPr lang="zh-CN" altLang="en-US" sz="3600" b="1" dirty="0">
                <a:solidFill>
                  <a:srgbClr val="FF0000"/>
                </a:solidFill>
                <a:ea typeface="黑体" panose="02010600030101010101" pitchFamily="2" charset="-122"/>
                <a:sym typeface="+mn-ea"/>
              </a:rPr>
              <a:t>充满信心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  <a:p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797040" y="1857375"/>
            <a:ext cx="12553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 dirty="0">
                <a:solidFill>
                  <a:srgbClr val="008000"/>
                </a:solidFill>
                <a:ea typeface="黑体" panose="02010600030101010101" pitchFamily="2" charset="-122"/>
                <a:sym typeface="+mn-ea"/>
              </a:rPr>
              <a:t>行动：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323465" y="1866265"/>
            <a:ext cx="14077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 dirty="0">
                <a:solidFill>
                  <a:srgbClr val="008000"/>
                </a:solidFill>
                <a:ea typeface="黑体" panose="02010600030101010101" pitchFamily="2" charset="-122"/>
                <a:sym typeface="+mn-ea"/>
              </a:rPr>
              <a:t>心理：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750050" y="2519680"/>
            <a:ext cx="1714500" cy="25533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</a:rPr>
              <a:t>家里</a:t>
            </a:r>
          </a:p>
          <a:p>
            <a:r>
              <a:rPr lang="zh-CN" altLang="en-US" sz="4000" b="1">
                <a:solidFill>
                  <a:srgbClr val="FF0000"/>
                </a:solidFill>
              </a:rPr>
              <a:t>树林里</a:t>
            </a:r>
          </a:p>
          <a:p>
            <a:r>
              <a:rPr lang="zh-CN" altLang="en-US" sz="4000" b="1">
                <a:solidFill>
                  <a:srgbClr val="FF0000"/>
                </a:solidFill>
              </a:rPr>
              <a:t>家里</a:t>
            </a:r>
          </a:p>
          <a:p>
            <a:r>
              <a:rPr lang="zh-CN" altLang="en-US" sz="4000" b="1">
                <a:solidFill>
                  <a:srgbClr val="FF0000"/>
                </a:solidFill>
              </a:rPr>
              <a:t>舞台上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  <p:bldP spid="16388" grpId="0"/>
      <p:bldP spid="3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/>
          </p:cNvSpPr>
          <p:nvPr>
            <p:ph type="title"/>
          </p:nvPr>
        </p:nvSpPr>
        <p:spPr>
          <a:xfrm>
            <a:off x="1214438" y="1143000"/>
            <a:ext cx="6138862" cy="1273175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sz="3200" b="1" i="1" dirty="0">
                <a:solidFill>
                  <a:srgbClr val="FF00FF"/>
                </a:solidFill>
                <a:ea typeface="黑体" panose="02010600030101010101" pitchFamily="2" charset="-122"/>
              </a:rPr>
              <a:t>思考：是什么给了我动力，让我的心理产生了这么大的变化？</a:t>
            </a:r>
          </a:p>
        </p:txBody>
      </p:sp>
      <p:sp>
        <p:nvSpPr>
          <p:cNvPr id="99332" name="Text Box 4"/>
          <p:cNvSpPr txBox="1"/>
          <p:nvPr/>
        </p:nvSpPr>
        <p:spPr>
          <a:xfrm>
            <a:off x="1928813" y="3714750"/>
            <a:ext cx="53721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008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这都是老教授真诚鼓励和无私帮助的结果。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/>
          </p:cNvSpPr>
          <p:nvPr>
            <p:ph idx="1"/>
          </p:nvPr>
        </p:nvSpPr>
        <p:spPr>
          <a:xfrm>
            <a:off x="444500" y="2594610"/>
            <a:ext cx="8012113" cy="3306763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US" altLang="zh-CN" b="1" dirty="0">
                <a:solidFill>
                  <a:srgbClr val="0000FF"/>
                </a:solidFill>
                <a:ea typeface="黑体" panose="02010600030101010101" pitchFamily="2" charset="-122"/>
              </a:rPr>
              <a:t>“</a:t>
            </a:r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是我打扰了你吗，小伙子？不过，我每天早晨都在这儿坐一会儿。”</a:t>
            </a:r>
          </a:p>
          <a:p>
            <a:pPr eaLnBrk="1" hangingPunct="1"/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“我想你一定拉得非常好，可惜我的耳朵聋了。如果不介意我在场，请继续吧。”</a:t>
            </a:r>
          </a:p>
          <a:p>
            <a:pPr eaLnBrk="1" hangingPunct="1"/>
            <a:r>
              <a:rPr lang="zh-CN" altLang="en-US" b="1" dirty="0">
                <a:solidFill>
                  <a:srgbClr val="0000FF"/>
                </a:solidFill>
                <a:ea typeface="黑体" panose="02010600030101010101" pitchFamily="2" charset="-122"/>
              </a:rPr>
              <a:t>“也许我会用心去感受这音乐。我能做你的听众吗，每天早晨？”</a:t>
            </a:r>
          </a:p>
          <a:p>
            <a:pPr eaLnBrk="1" hangingPunct="1"/>
            <a:r>
              <a:rPr lang="zh-CN" altLang="en-US" b="1" dirty="0">
                <a:solidFill>
                  <a:srgbClr val="0000FF"/>
                </a:solidFill>
                <a:latin typeface="黑体" panose="02010600030101010101" pitchFamily="2" charset="-122"/>
                <a:ea typeface="黑体" panose="02010600030101010101" pitchFamily="2" charset="-122"/>
                <a:sym typeface="+mn-ea"/>
              </a:rPr>
              <a:t>“真不错。我的心已经感受到了。谢谢你，小伙子。”</a:t>
            </a:r>
            <a:endParaRPr lang="zh-CN" altLang="en-US" b="1" dirty="0">
              <a:solidFill>
                <a:srgbClr val="0000FF"/>
              </a:solidFill>
              <a:ea typeface="黑体" panose="02010600030101010101" pitchFamily="2" charset="-122"/>
            </a:endParaRPr>
          </a:p>
          <a:p>
            <a:pPr eaLnBrk="1" hangingPunct="1"/>
            <a:endParaRPr lang="zh-CN" altLang="en-US" b="1" dirty="0">
              <a:solidFill>
                <a:srgbClr val="0000FF"/>
              </a:solidFill>
              <a:ea typeface="黑体" panose="02010600030101010101" pitchFamily="2" charset="-122"/>
            </a:endParaRPr>
          </a:p>
        </p:txBody>
      </p:sp>
      <p:pic>
        <p:nvPicPr>
          <p:cNvPr id="8196" name="Picture 4" descr="01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2095818"/>
            <a:ext cx="479425" cy="498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7" name="Picture 5" descr="01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3179763"/>
            <a:ext cx="479425" cy="498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8" name="Picture 6" descr="01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4283710"/>
            <a:ext cx="479425" cy="498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9" name="矩形 7"/>
          <p:cNvSpPr/>
          <p:nvPr/>
        </p:nvSpPr>
        <p:spPr>
          <a:xfrm>
            <a:off x="444500" y="-163830"/>
            <a:ext cx="8103235" cy="27584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5200"/>
              </a:lnSpc>
            </a:pPr>
            <a:r>
              <a:rPr lang="zh-CN" altLang="en-US" sz="3600" dirty="0">
                <a:latin typeface="黑体" panose="02010600030101010101" pitchFamily="2" charset="-122"/>
                <a:ea typeface="黑体" panose="02010600030101010101" pitchFamily="2" charset="-122"/>
              </a:rPr>
              <a:t>   </a:t>
            </a:r>
            <a:r>
              <a:rPr lang="zh-CN" altLang="en-US" sz="3600" b="1" dirty="0">
                <a:latin typeface="黑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zh-CN" altLang="en-US" sz="3200" b="1" dirty="0">
                <a:latin typeface="黑体" panose="02010600030101010101" pitchFamily="2" charset="-122"/>
                <a:ea typeface="黑体" panose="02010600030101010101" pitchFamily="2" charset="-122"/>
              </a:rPr>
              <a:t>读课文第</a:t>
            </a:r>
            <a:r>
              <a:rPr lang="en-US" altLang="zh-CN" sz="3200" b="1" dirty="0">
                <a:solidFill>
                  <a:srgbClr val="FF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2—8</a:t>
            </a:r>
            <a:r>
              <a:rPr lang="zh-CN" altLang="en-US" sz="3200" b="1" dirty="0">
                <a:latin typeface="黑体" panose="02010600030101010101" pitchFamily="2" charset="-122"/>
                <a:ea typeface="黑体" panose="02010600030101010101" pitchFamily="2" charset="-122"/>
              </a:rPr>
              <a:t>自然段，找出描写老妇人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语言</a:t>
            </a:r>
            <a:r>
              <a:rPr lang="zh-CN" altLang="en-US" sz="3200" b="1" dirty="0">
                <a:latin typeface="黑体" panose="02010600030101010101" pitchFamily="2" charset="-122"/>
                <a:ea typeface="黑体" panose="02010600030101010101" pitchFamily="2" charset="-122"/>
              </a:rPr>
              <a:t>的句子，并画出</a:t>
            </a:r>
            <a:r>
              <a:rPr lang="zh-CN" altLang="en-US" sz="3200" b="1" dirty="0">
                <a:solidFill>
                  <a:schemeClr val="tx2"/>
                </a:solidFill>
                <a:ea typeface="黑体" panose="02010600030101010101" pitchFamily="2" charset="-122"/>
                <a:sym typeface="+mn-ea"/>
              </a:rPr>
              <a:t>描写老妇人神态的句子，总共出现了几次？</a:t>
            </a:r>
            <a:r>
              <a:rPr lang="zh-CN" altLang="en-US" sz="3200" b="1" dirty="0">
                <a:latin typeface="黑体" panose="02010600030101010101" pitchFamily="2" charset="-122"/>
                <a:ea typeface="黑体" panose="02010600030101010101" pitchFamily="2" charset="-122"/>
              </a:rPr>
              <a:t>并想想她是在什么样的情况下说的。</a:t>
            </a:r>
          </a:p>
        </p:txBody>
      </p:sp>
      <p:pic>
        <p:nvPicPr>
          <p:cNvPr id="3" name="Picture 6" descr="01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785" y="5309235"/>
            <a:ext cx="479425" cy="49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Rot="1"/>
          </p:cNvSpPr>
          <p:nvPr>
            <p:ph idx="1"/>
          </p:nvPr>
        </p:nvSpPr>
        <p:spPr>
          <a:xfrm>
            <a:off x="457200" y="450215"/>
            <a:ext cx="8229600" cy="4525963"/>
          </a:xfrm>
        </p:spPr>
        <p:txBody>
          <a:bodyPr vert="horz" wrap="square" lIns="91440" tIns="45720" rIns="91440" bIns="45720" anchor="t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4000" b="1" dirty="0">
                <a:solidFill>
                  <a:schemeClr val="tx2"/>
                </a:solidFill>
                <a:ea typeface="黑体" panose="02010600030101010101" pitchFamily="2" charset="-122"/>
              </a:rPr>
              <a:t>  </a:t>
            </a:r>
            <a:r>
              <a:rPr lang="zh-CN" altLang="en-US" sz="4000" b="1" dirty="0">
                <a:solidFill>
                  <a:schemeClr val="tx2"/>
                </a:solidFill>
                <a:ea typeface="黑体" panose="02010600030101010101" pitchFamily="2" charset="-122"/>
              </a:rPr>
              <a:t>一位极瘦极瘦的老妇人静静地坐在木椅上，</a:t>
            </a:r>
            <a:r>
              <a:rPr lang="zh-CN" altLang="en-US" sz="4000" b="1" dirty="0">
                <a:solidFill>
                  <a:srgbClr val="3333FF"/>
                </a:solidFill>
                <a:ea typeface="黑体" panose="02010600030101010101" pitchFamily="2" charset="-122"/>
              </a:rPr>
              <a:t>平静</a:t>
            </a:r>
            <a:r>
              <a:rPr lang="zh-CN" altLang="en-US" sz="4000" b="1" dirty="0">
                <a:solidFill>
                  <a:schemeClr val="tx2"/>
                </a:solidFill>
                <a:ea typeface="黑体" panose="02010600030101010101" pitchFamily="2" charset="-122"/>
              </a:rPr>
              <a:t>地望着我。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CN" altLang="en-US" sz="4000" b="1" dirty="0">
              <a:solidFill>
                <a:schemeClr val="tx2"/>
              </a:solidFill>
              <a:ea typeface="黑体" panose="02010600030101010101" pitchFamily="2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4000" b="1" dirty="0">
                <a:solidFill>
                  <a:schemeClr val="tx2"/>
                </a:solidFill>
                <a:ea typeface="黑体" panose="02010600030101010101" pitchFamily="2" charset="-122"/>
              </a:rPr>
              <a:t>  她一直很</a:t>
            </a:r>
            <a:r>
              <a:rPr lang="zh-CN" altLang="en-US" sz="4000" b="1" dirty="0">
                <a:solidFill>
                  <a:srgbClr val="3333FF"/>
                </a:solidFill>
                <a:ea typeface="黑体" panose="02010600030101010101" pitchFamily="2" charset="-122"/>
              </a:rPr>
              <a:t>平静地</a:t>
            </a:r>
            <a:r>
              <a:rPr lang="zh-CN" altLang="en-US" sz="4000" b="1" dirty="0">
                <a:solidFill>
                  <a:schemeClr val="tx2"/>
                </a:solidFill>
                <a:ea typeface="黑体" panose="02010600030101010101" pitchFamily="2" charset="-122"/>
              </a:rPr>
              <a:t>望着我。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CN" altLang="en-US" sz="4000" b="1" dirty="0">
              <a:solidFill>
                <a:schemeClr val="tx2"/>
              </a:solidFill>
              <a:ea typeface="黑体" panose="02010600030101010101" pitchFamily="2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4000" b="1" dirty="0">
                <a:solidFill>
                  <a:schemeClr val="tx2"/>
                </a:solidFill>
                <a:ea typeface="黑体" panose="02010600030101010101" pitchFamily="2" charset="-122"/>
              </a:rPr>
              <a:t>  她慈祥的眼神</a:t>
            </a:r>
            <a:r>
              <a:rPr lang="zh-CN" altLang="en-US" sz="4000" b="1" dirty="0">
                <a:solidFill>
                  <a:srgbClr val="3333FF"/>
                </a:solidFill>
                <a:ea typeface="黑体" panose="02010600030101010101" pitchFamily="2" charset="-122"/>
              </a:rPr>
              <a:t>平静</a:t>
            </a:r>
            <a:r>
              <a:rPr lang="zh-CN" altLang="en-US" sz="4000" b="1" dirty="0">
                <a:solidFill>
                  <a:schemeClr val="tx2"/>
                </a:solidFill>
                <a:ea typeface="黑体" panose="02010600030101010101" pitchFamily="2" charset="-122"/>
              </a:rPr>
              <a:t>地望着我，像深深的潭水</a:t>
            </a:r>
            <a:r>
              <a:rPr lang="en-US" altLang="zh-CN" sz="4000" b="1" dirty="0">
                <a:solidFill>
                  <a:schemeClr val="tx2"/>
                </a:solidFill>
                <a:ea typeface="黑体" panose="02010600030101010101" pitchFamily="2" charset="-122"/>
              </a:rPr>
              <a:t>……</a:t>
            </a:r>
          </a:p>
        </p:txBody>
      </p:sp>
      <p:sp>
        <p:nvSpPr>
          <p:cNvPr id="7171" name="AutoShape 4"/>
          <p:cNvSpPr/>
          <p:nvPr/>
        </p:nvSpPr>
        <p:spPr>
          <a:xfrm>
            <a:off x="457200" y="1928813"/>
            <a:ext cx="328613" cy="2871787"/>
          </a:xfrm>
          <a:prstGeom prst="leftBrace">
            <a:avLst>
              <a:gd name="adj1" fmla="val 218477"/>
              <a:gd name="adj2" fmla="val 50000"/>
            </a:avLst>
          </a:prstGeom>
          <a:noFill/>
          <a:ln w="50800" cap="flat" cmpd="sng">
            <a:solidFill>
              <a:srgbClr val="3333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b="1" dirty="0">
              <a:solidFill>
                <a:schemeClr val="tx2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34060" y="2367598"/>
            <a:ext cx="8140700" cy="23069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R="0" algn="ctr" defTabSz="914400">
              <a:buClrTx/>
              <a:buSzTx/>
              <a:buNone/>
              <a:defRPr/>
            </a:pPr>
            <a:r>
              <a:rPr kumimoji="0" lang="zh-CN" altLang="en-US" sz="4800" b="1" kern="1200" cap="none" spc="0" normalizeH="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>贵港市港南区木松岭学校录制</a:t>
            </a:r>
            <a:r>
              <a:rPr lang="zh-CN" altLang="en-US" sz="4800" b="1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/>
            </a:r>
            <a:br>
              <a:rPr lang="zh-CN" altLang="en-US" sz="4800" b="1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</a:br>
            <a:r>
              <a:rPr lang="zh-CN" altLang="en-US" sz="4800" b="1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/>
            </a:r>
            <a:br>
              <a:rPr lang="zh-CN" altLang="en-US" sz="4800" b="1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</a:br>
            <a:r>
              <a:rPr kumimoji="0" lang="en-US" altLang="zh-CN" sz="4800" b="1" kern="1200" cap="none" spc="0" normalizeH="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>2018</a:t>
            </a:r>
            <a:r>
              <a:rPr kumimoji="0" lang="zh-CN" altLang="en-US" sz="4800" b="1" kern="1200" cap="none" spc="0" normalizeH="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>年</a:t>
            </a:r>
            <a:r>
              <a:rPr kumimoji="0" lang="en-US" altLang="zh-CN" sz="4800" b="1" kern="1200" cap="none" spc="0" normalizeH="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>9</a:t>
            </a:r>
            <a:r>
              <a:rPr kumimoji="0" lang="zh-CN" altLang="en-US" sz="4800" b="1" kern="1200" cap="none" spc="0" normalizeH="0" baseline="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>月</a:t>
            </a:r>
            <a:endParaRPr kumimoji="0" lang="zh-CN" altLang="en-US" sz="4800" kern="1200" cap="none" spc="0" normalizeH="0" baseline="0" noProof="1">
              <a:latin typeface="Arial" panose="020B060402020202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pic_2707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3425" y="0"/>
            <a:ext cx="4600575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1" name="Picture 9" descr="pic_2707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31" name="WordArt 11"/>
          <p:cNvSpPr>
            <a:spLocks noChangeArrowheads="1" noChangeShapeType="1" noTextEdit="1"/>
          </p:cNvSpPr>
          <p:nvPr/>
        </p:nvSpPr>
        <p:spPr bwMode="auto">
          <a:xfrm>
            <a:off x="1764325" y="2366309"/>
            <a:ext cx="5616575" cy="893763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1" u="none" strike="noStrike" kern="10" cap="none" spc="0" normalizeH="0" baseline="0" noProof="0" dirty="0">
                <a:ln w="12700">
                  <a:solidFill>
                    <a:srgbClr val="FF0000"/>
                  </a:solidFill>
                  <a:round/>
                </a:ln>
                <a:solidFill>
                  <a:srgbClr val="FF00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uLnTx/>
                <a:uFillTx/>
                <a:latin typeface="黑体" panose="02010600030101010101" pitchFamily="2" charset="-122"/>
                <a:ea typeface="黑体" panose="02010600030101010101" pitchFamily="2" charset="-122"/>
                <a:cs typeface="+mn-cs"/>
              </a:rPr>
              <a:t>11 </a:t>
            </a:r>
            <a:r>
              <a:rPr kumimoji="0" lang="zh-CN" altLang="en-US" sz="3600" b="1" i="1" u="none" strike="noStrike" kern="10" cap="none" spc="0" normalizeH="0" baseline="0" noProof="0" dirty="0">
                <a:ln w="12700">
                  <a:solidFill>
                    <a:srgbClr val="FF0000"/>
                  </a:solidFill>
                  <a:round/>
                </a:ln>
                <a:solidFill>
                  <a:srgbClr val="FF00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uLnTx/>
                <a:uFillTx/>
                <a:latin typeface="黑体" panose="02010600030101010101" pitchFamily="2" charset="-122"/>
                <a:ea typeface="黑体" panose="02010600030101010101" pitchFamily="2" charset="-122"/>
                <a:cs typeface="+mn-cs"/>
              </a:rPr>
              <a:t>唯一的听众</a:t>
            </a:r>
          </a:p>
        </p:txBody>
      </p:sp>
      <p:sp>
        <p:nvSpPr>
          <p:cNvPr id="3076" name="文本框 3"/>
          <p:cNvSpPr txBox="1"/>
          <p:nvPr/>
        </p:nvSpPr>
        <p:spPr>
          <a:xfrm>
            <a:off x="293688" y="363538"/>
            <a:ext cx="80645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zh-CN" sz="36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教材版本：人教版六年级语</a:t>
            </a:r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文</a:t>
            </a:r>
            <a:r>
              <a:rPr lang="zh-CN" altLang="zh-CN" sz="36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课本上册</a:t>
            </a:r>
          </a:p>
        </p:txBody>
      </p:sp>
      <p:sp>
        <p:nvSpPr>
          <p:cNvPr id="3077" name="文本框 1"/>
          <p:cNvSpPr txBox="1"/>
          <p:nvPr/>
        </p:nvSpPr>
        <p:spPr>
          <a:xfrm>
            <a:off x="3459480" y="3511550"/>
            <a:ext cx="222504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第二课时</a:t>
            </a:r>
          </a:p>
        </p:txBody>
      </p:sp>
      <p:sp>
        <p:nvSpPr>
          <p:cNvPr id="3078" name="文本框 6"/>
          <p:cNvSpPr txBox="1"/>
          <p:nvPr/>
        </p:nvSpPr>
        <p:spPr>
          <a:xfrm>
            <a:off x="2851150" y="6273800"/>
            <a:ext cx="6292850" cy="58420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zh-CN" sz="32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贵港市港南区木松岭学校：李</a:t>
            </a:r>
            <a:r>
              <a:rPr lang="zh-CN" altLang="en-US" sz="32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燕萍</a:t>
            </a:r>
            <a:endParaRPr lang="zh-CN" altLang="zh-CN" sz="3200" dirty="0">
              <a:solidFill>
                <a:srgbClr val="00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1229</Words>
  <Application>WPS 演示</Application>
  <PresentationFormat>全屏显示(4:3)</PresentationFormat>
  <Paragraphs>88</Paragraphs>
  <Slides>19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19</vt:i4>
      </vt:variant>
    </vt:vector>
  </HeadingPairs>
  <TitlesOfParts>
    <vt:vector size="22" baseType="lpstr">
      <vt:lpstr>默认设计模板</vt:lpstr>
      <vt:lpstr>1_默认设计模板</vt:lpstr>
      <vt:lpstr>2_默认设计模板</vt:lpstr>
      <vt:lpstr>幻灯片 1</vt:lpstr>
      <vt:lpstr>幻灯片 2</vt:lpstr>
      <vt:lpstr>朗读课文，归纳主要内容</vt:lpstr>
      <vt:lpstr>“我”的成长道路</vt:lpstr>
      <vt:lpstr>思考：是什么给了我动力，让我的心理产生了这么大的变化？</vt:lpstr>
      <vt:lpstr>幻灯片 6</vt:lpstr>
      <vt:lpstr>幻灯片 7</vt:lpstr>
      <vt:lpstr>幻灯片 8</vt:lpstr>
      <vt:lpstr>幻灯片 9</vt:lpstr>
      <vt:lpstr>（１）第一次“平静地看着我”     一位极瘦极瘦的老妇人静静地坐在木椅上，平静地望着我。 </vt:lpstr>
      <vt:lpstr>       我想你一定拉得非常好，可惜我的耳朵聋了。如果不介意我在场，请继续吧。（老人真的“耳朵聋了”吗？她为什么说自己“耳朵聋了”？）</vt:lpstr>
      <vt:lpstr>幻灯片 12</vt:lpstr>
      <vt:lpstr>（２）她一直很平静地望着我。</vt:lpstr>
      <vt:lpstr>幻灯片 14</vt:lpstr>
      <vt:lpstr>    有一次，她说我的琴声能给她带来快乐和幸福。我也常常忘记她是聋子。（“我”为什么会忘记她是一个聋子呢？）</vt:lpstr>
      <vt:lpstr>（３）她慈祥的眼神平静地望着我，像深深的潭水…… </vt:lpstr>
      <vt:lpstr>幻灯片 17</vt:lpstr>
      <vt:lpstr>幻灯片 18</vt:lpstr>
      <vt:lpstr>幻灯片 19</vt:lpstr>
    </vt:vector>
  </TitlesOfParts>
  <Company>VCOM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郑州资源中心SL</dc:creator>
  <cp:lastModifiedBy>微软用户</cp:lastModifiedBy>
  <cp:revision>50</cp:revision>
  <dcterms:created xsi:type="dcterms:W3CDTF">2006-03-28T05:25:00Z</dcterms:created>
  <dcterms:modified xsi:type="dcterms:W3CDTF">2018-09-26T01:50:40Z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