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2"/>
    <p:sldId id="413" r:id="rId3"/>
    <p:sldId id="411" r:id="rId4"/>
    <p:sldId id="319" r:id="rId5"/>
    <p:sldId id="318" r:id="rId6"/>
    <p:sldId id="262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439" r:id="rId1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24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5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 descr="f49243a7b8068e09-3cf3d8f40ff3eca3-d91352a5173264777eae803d51855aba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1445" y="18415"/>
            <a:ext cx="12148820" cy="68211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49286" y="2037398"/>
            <a:ext cx="6067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有趣</a:t>
            </a:r>
            <a:r>
              <a:rPr lang="zh-CN" altLang="en-US" sz="8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的谐音</a:t>
            </a:r>
            <a:endParaRPr lang="zh-CN" altLang="en-US" sz="8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5" y="-13970"/>
            <a:ext cx="12192635" cy="68859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1690688"/>
            <a:ext cx="923036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5400" dirty="0" smtClean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600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你能把歇后语运用到语言</a:t>
            </a:r>
            <a:r>
              <a:rPr lang="zh-CN" altLang="en-US" sz="60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环境</a:t>
            </a:r>
            <a:r>
              <a:rPr lang="zh-CN" altLang="en-US" sz="600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中去吗？</a:t>
            </a:r>
            <a:endParaRPr lang="en-US" altLang="zh-CN" sz="6000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7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" y="-30480"/>
            <a:ext cx="12182475" cy="68624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47900" y="1922145"/>
            <a:ext cx="772414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zh-CN" altLang="en-US" sz="4800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</a:rPr>
              <a:t>你能像这样用你知道的歇后语来说句话吗</a:t>
            </a:r>
            <a:r>
              <a:rPr lang="en-US" altLang="zh-CN" sz="4800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</a:rPr>
              <a:t>?</a:t>
            </a:r>
          </a:p>
        </p:txBody>
      </p:sp>
      <p:pic>
        <p:nvPicPr>
          <p:cNvPr id="6" name="内容占位符 3" descr="t01a204e1e664c54b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195"/>
            <a:ext cx="12241530" cy="70256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17172" y="1922145"/>
            <a:ext cx="91548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44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谐音</a:t>
            </a:r>
            <a:r>
              <a:rPr lang="zh-CN" altLang="en-US" sz="4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歇后语就是用同音字来代替</a:t>
            </a:r>
            <a:r>
              <a:rPr lang="zh-CN" altLang="en-US" sz="44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原来</a:t>
            </a:r>
            <a:r>
              <a:rPr lang="zh-CN" altLang="en-US" sz="4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的字，从而更进一步体现它的意义。它们的特点是借助同音或音近的联系，产生俏皮风趣的表达效果</a:t>
            </a:r>
            <a:r>
              <a:rPr lang="zh-CN" altLang="en-US" sz="44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44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0229" y="631371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知识加油站</a:t>
            </a:r>
            <a:r>
              <a:rPr lang="en-US" altLang="zh-CN" sz="5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endParaRPr lang="zh-CN" altLang="en-US" sz="5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7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" y="-30480"/>
            <a:ext cx="12182475" cy="68624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47900" y="1922145"/>
            <a:ext cx="772414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zh-CN" altLang="en-US" sz="4800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</a:rPr>
              <a:t>你能像这样用你知道的歇后语来说句话吗</a:t>
            </a:r>
            <a:r>
              <a:rPr lang="en-US" altLang="zh-CN" sz="4800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</a:rPr>
              <a:t>?</a:t>
            </a:r>
          </a:p>
        </p:txBody>
      </p:sp>
      <p:pic>
        <p:nvPicPr>
          <p:cNvPr id="6" name="内容占位符 3" descr="t01a204e1e664c54b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" y="-30480"/>
            <a:ext cx="12241530" cy="70256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66570" y="1099820"/>
            <a:ext cx="5967095" cy="192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i="1" dirty="0">
                <a:solidFill>
                  <a:srgbClr val="FF0000"/>
                </a:solidFill>
                <a:sym typeface="+mn-ea"/>
              </a:rPr>
              <a:t>第三关：</a:t>
            </a:r>
            <a:endParaRPr lang="zh-CN" altLang="en-US" sz="6000" b="1" i="1" dirty="0">
              <a:solidFill>
                <a:srgbClr val="FF0000"/>
              </a:solidFill>
            </a:endParaRPr>
          </a:p>
          <a:p>
            <a:r>
              <a:rPr lang="zh-CN" altLang="en-US" sz="6000" b="1" i="1" dirty="0">
                <a:solidFill>
                  <a:srgbClr val="FF0000"/>
                </a:solidFill>
                <a:sym typeface="+mn-ea"/>
              </a:rPr>
              <a:t>      妙探谐音院</a:t>
            </a:r>
            <a:endParaRPr lang="zh-CN" altLang="en-US" sz="6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33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7881b0d029da34dc-4f990b50b21cd189-7c43a23d25534eadf893460848d42a8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475" y="-91440"/>
            <a:ext cx="9163050" cy="77927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3360" y="1401445"/>
            <a:ext cx="917575" cy="338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谐音对联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30420" y="2151380"/>
            <a:ext cx="2275840" cy="70104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zh-CN" altLang="en-US" sz="4000" b="1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10940" y="3056255"/>
            <a:ext cx="495935" cy="2568575"/>
          </a:xfrm>
          <a:prstGeom prst="rect">
            <a:avLst/>
          </a:prstGeom>
          <a:solidFill>
            <a:srgbClr val="FF0000"/>
          </a:solidFill>
        </p:spPr>
        <p:txBody>
          <a:bodyPr vert="eaVert" wrap="square" rtlCol="0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62350" y="3039745"/>
            <a:ext cx="792480" cy="25850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>
                <a:solidFill>
                  <a:prstClr val="black"/>
                </a:solidFill>
                <a:latin typeface="楷体_GB2312" panose="02010609030101010101" charset="-122"/>
                <a:ea typeface="楷体_GB2312" panose="02010609030101010101" charset="-122"/>
              </a:rPr>
              <a:t>二三四五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259320" y="3056255"/>
            <a:ext cx="495935" cy="2537460"/>
          </a:xfrm>
          <a:prstGeom prst="rect">
            <a:avLst/>
          </a:prstGeom>
          <a:solidFill>
            <a:srgbClr val="FF0000"/>
          </a:solidFill>
        </p:spPr>
        <p:txBody>
          <a:bodyPr vert="eaVert" wrap="square" rtlCol="0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67245" y="3075940"/>
            <a:ext cx="588010" cy="2529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prstClr val="black"/>
                </a:solidFill>
                <a:latin typeface="楷体_GB2312" panose="02010609030101010101" charset="-122"/>
                <a:ea typeface="楷体_GB2312" panose="02010609030101010101" charset="-122"/>
              </a:rPr>
              <a:t>六七八九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467225" y="2152015"/>
            <a:ext cx="270065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缺</a:t>
            </a:r>
            <a:r>
              <a:rPr lang="zh-CN" altLang="en-US" sz="4000" b="1">
                <a:solidFill>
                  <a:prstClr val="black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缺一少十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1047730" y="1202690"/>
            <a:ext cx="792480" cy="45288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谐音： </a:t>
            </a:r>
            <a:r>
              <a:rPr lang="zh-CN" altLang="en-US" sz="4000" b="1">
                <a:solidFill>
                  <a:prstClr val="black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缺</a:t>
            </a:r>
            <a:r>
              <a:rPr lang="zh-CN" altLang="en-US" sz="40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衣</a:t>
            </a:r>
            <a:r>
              <a:rPr lang="zh-CN" altLang="en-US" sz="4000" b="1">
                <a:solidFill>
                  <a:prstClr val="black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少</a:t>
            </a:r>
            <a:r>
              <a:rPr lang="zh-CN" altLang="en-US" sz="40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食</a:t>
            </a:r>
            <a:endParaRPr lang="zh-CN" altLang="en-US" sz="4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65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t01a204e1e664c54b8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5" y="-22225"/>
            <a:ext cx="12160885" cy="69024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64385" y="1362710"/>
            <a:ext cx="7143750" cy="283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东不管，西不管，酒管</a:t>
            </a:r>
          </a:p>
          <a:p>
            <a:endParaRPr lang="zh-CN" altLang="en-US" sz="5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5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兴也罢，衰也罢，喝罢</a:t>
            </a:r>
            <a:endParaRPr lang="zh-CN" altLang="en-US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17305" y="1393825"/>
            <a:ext cx="20193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（</a:t>
            </a:r>
            <a:r>
              <a:rPr lang="zh-CN" altLang="en-US" sz="54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馆</a:t>
            </a:r>
            <a:r>
              <a:rPr lang="zh-CN" altLang="en-US" sz="54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917940" y="2985770"/>
            <a:ext cx="179451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（</a:t>
            </a:r>
            <a:r>
              <a:rPr lang="zh-CN" altLang="en-US" sz="54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吧</a:t>
            </a:r>
            <a:r>
              <a:rPr lang="zh-CN" altLang="en-US" sz="54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xmlns="" val="10803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t01a204e1e664c54b8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510" y="0"/>
            <a:ext cx="12241530" cy="70256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38835" y="937895"/>
            <a:ext cx="9929495" cy="11887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bliqueTopLeft"/>
              <a:lightRig rig="soft" dir="t">
                <a:rot lat="0" lon="0" rev="0"/>
              </a:lightRig>
            </a:scene3d>
            <a:sp3d extrusionH="336550" prstMaterial="plastic">
              <a:extrusionClr>
                <a:srgbClr val="77DEFB"/>
              </a:extrusionClr>
            </a:sp3d>
          </a:bodyPr>
          <a:lstStyle/>
          <a:p>
            <a:pPr algn="ctr"/>
            <a:r>
              <a:rPr lang="zh-CN" altLang="en-US" sz="7200" b="1" i="1">
                <a:ln w="222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Dotum" panose="020B0600000101010101" charset="-127"/>
                <a:ea typeface="Dotum" panose="020B0600000101010101" charset="-127"/>
                <a:sym typeface="+mn-ea"/>
              </a:rPr>
              <a:t>八仙过海——各显神通</a:t>
            </a:r>
            <a:endParaRPr lang="zh-CN" altLang="en-US" sz="7200" b="1">
              <a:blipFill>
                <a:blip r:embed="rId3"/>
                <a:tile tx="-57150" ty="355600" algn="ctr"/>
              </a:blipFill>
              <a:effectLst>
                <a:outerShdw blurRad="60007" dist="310007" dir="7680000" sy="30000" kx="1300200" algn="ctr" rotWithShape="0">
                  <a:srgbClr val="5B9BD5">
                    <a:alpha val="32000"/>
                    <a:lumMod val="50000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80845" y="2816225"/>
            <a:ext cx="84102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你能把课下收集到的</a:t>
            </a:r>
            <a:r>
              <a:rPr lang="zh-CN" altLang="en-US" sz="5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谐音对联</a:t>
            </a:r>
            <a:r>
              <a:rPr lang="zh-CN" altLang="en-US" sz="4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和大家一起分享</a:t>
            </a:r>
            <a:r>
              <a:rPr lang="zh-CN" altLang="en-US" sz="4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吗？</a:t>
            </a:r>
            <a:endParaRPr lang="zh-CN" altLang="en-US" sz="4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5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" y="-30480"/>
            <a:ext cx="12182475" cy="68624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47900" y="1922145"/>
            <a:ext cx="772414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zh-CN" altLang="en-US" sz="4800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</a:rPr>
              <a:t>你能像这样用你知道的歇后语来说句话吗</a:t>
            </a:r>
            <a:r>
              <a:rPr lang="en-US" altLang="zh-CN" sz="4800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</a:rPr>
              <a:t>?</a:t>
            </a:r>
          </a:p>
        </p:txBody>
      </p:sp>
      <p:pic>
        <p:nvPicPr>
          <p:cNvPr id="6" name="内容占位符 3" descr="t01a204e1e664c54b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" y="-30480"/>
            <a:ext cx="12241530" cy="70256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30829" y="1611086"/>
            <a:ext cx="86976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en-US" sz="48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谐音</a:t>
            </a:r>
            <a:r>
              <a:rPr lang="zh-CN" altLang="en-US" sz="4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对联就是利用语言文字同音、同义的关系，使一句话涉及到两件事情或两种内容，一语双关地表达作者所要表达的意思</a:t>
            </a:r>
            <a:r>
              <a:rPr lang="zh-CN" altLang="en-US" sz="48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48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8829" y="544286"/>
            <a:ext cx="4593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知识加油站</a:t>
            </a:r>
            <a:r>
              <a:rPr lang="en-US" altLang="zh-CN" sz="48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endParaRPr lang="zh-CN" altLang="en-US" sz="48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0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3" descr="t01a204e1e664c54b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-178435"/>
            <a:ext cx="12241530" cy="70256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32660" y="2164080"/>
            <a:ext cx="741870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prstClr val="black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  </a:t>
            </a:r>
            <a:endParaRPr lang="zh-CN" altLang="en-US" sz="4000">
              <a:solidFill>
                <a:prstClr val="black"/>
              </a:solidFill>
            </a:endParaRPr>
          </a:p>
        </p:txBody>
      </p:sp>
      <p:pic>
        <p:nvPicPr>
          <p:cNvPr id="32772" name="Picture 4" descr="bany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047" y="196578"/>
            <a:ext cx="1403350" cy="1163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088571" y="-178435"/>
            <a:ext cx="930347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/>
            <a:r>
              <a:rPr lang="zh-CN" altLang="en-US" sz="6000" smtClean="0">
                <a:solidFill>
                  <a:srgbClr val="FF0000"/>
                </a:solidFill>
                <a:highlight>
                  <a:srgbClr val="FFFFFF"/>
                </a:highlight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作业：</a:t>
            </a:r>
            <a:endParaRPr lang="zh-CN" altLang="en-US" sz="6000" dirty="0">
              <a:solidFill>
                <a:srgbClr val="FF0000"/>
              </a:solidFill>
              <a:highlight>
                <a:srgbClr val="FFFFFF"/>
              </a:highlight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  <a:sym typeface="+mn-ea"/>
            </a:endParaRPr>
          </a:p>
          <a:p>
            <a:pPr indent="266700"/>
            <a:r>
              <a:rPr lang="en-US" altLang="zh-CN" sz="5400" dirty="0" smtClean="0">
                <a:solidFill>
                  <a:srgbClr val="FF0000"/>
                </a:solidFill>
                <a:highlight>
                  <a:srgbClr val="FFFFFF"/>
                </a:highlight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  </a:t>
            </a:r>
          </a:p>
          <a:p>
            <a:pPr indent="266700"/>
            <a:r>
              <a:rPr lang="en-US" altLang="zh-CN" sz="5400" dirty="0">
                <a:solidFill>
                  <a:srgbClr val="FF0000"/>
                </a:solidFill>
                <a:highlight>
                  <a:srgbClr val="FFFFFF"/>
                </a:highlight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5400" dirty="0" smtClean="0">
                <a:solidFill>
                  <a:srgbClr val="FF0000"/>
                </a:solidFill>
                <a:highlight>
                  <a:srgbClr val="FFFFFF"/>
                </a:highlight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en-US" altLang="zh-CN" sz="5400" dirty="0" smtClean="0">
                <a:solidFill>
                  <a:prstClr val="black"/>
                </a:solidFill>
                <a:highlight>
                  <a:srgbClr val="FFFFFF"/>
                </a:highlight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5400" dirty="0">
                <a:solidFill>
                  <a:prstClr val="black"/>
                </a:solidFill>
                <a:highlight>
                  <a:srgbClr val="FFFFFF"/>
                </a:highlight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．课后继续查找体现汉字谐音特点的资料和同学交流。</a:t>
            </a:r>
          </a:p>
          <a:p>
            <a:pPr indent="266700"/>
            <a:r>
              <a:rPr lang="en-US" altLang="zh-CN" sz="5400" dirty="0" smtClean="0">
                <a:solidFill>
                  <a:prstClr val="black"/>
                </a:solidFill>
                <a:highlight>
                  <a:srgbClr val="FFFFFF"/>
                </a:highlight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    </a:t>
            </a:r>
          </a:p>
          <a:p>
            <a:pPr indent="266700"/>
            <a:r>
              <a:rPr lang="en-US" altLang="zh-CN" sz="5400" dirty="0" smtClean="0">
                <a:solidFill>
                  <a:prstClr val="black"/>
                </a:solidFill>
                <a:highlight>
                  <a:srgbClr val="FFFFFF"/>
                </a:highlight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5400" dirty="0">
                <a:solidFill>
                  <a:prstClr val="black"/>
                </a:solidFill>
                <a:highlight>
                  <a:srgbClr val="FFFFFF"/>
                </a:highlight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．搜集有关汉字起源的资料。</a:t>
            </a:r>
          </a:p>
          <a:p>
            <a:pPr indent="266700"/>
            <a:endParaRPr lang="zh-CN" altLang="en-US" sz="6000" dirty="0">
              <a:solidFill>
                <a:srgbClr val="FF0000"/>
              </a:solidFill>
              <a:highlight>
                <a:srgbClr val="FFFFFF"/>
              </a:highlight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66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 descr="f9f0b89e5f0f0570-0c0b4688c64a07b7-f4416703e7e57fbb8c4c053cd47326d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060305" cy="49593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18820" y="5448935"/>
            <a:ext cx="10325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latin typeface="楷体_GB2312" panose="02010609030101010101" charset="-122"/>
                <a:ea typeface="楷体_GB2312" panose="02010609030101010101" charset="-122"/>
              </a:rPr>
              <a:t> </a:t>
            </a:r>
            <a:r>
              <a:rPr lang="zh-CN" altLang="en-US" sz="9600" b="1" dirty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北  </a:t>
            </a:r>
            <a:r>
              <a:rPr lang="zh-CN" altLang="en-US" sz="9600" b="1" dirty="0" smtClean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京   欢  </a:t>
            </a:r>
            <a:r>
              <a:rPr lang="zh-CN" altLang="en-US" sz="9600" b="1" dirty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迎  </a:t>
            </a:r>
            <a:r>
              <a:rPr lang="zh-CN" altLang="en-US" sz="9600" b="1" dirty="0" smtClean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你</a:t>
            </a:r>
            <a:endParaRPr lang="zh-CN" altLang="en-US" sz="9600" b="1" dirty="0">
              <a:solidFill>
                <a:srgbClr val="0000F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/>
          <p:nvPr/>
        </p:nvSpPr>
        <p:spPr>
          <a:xfrm>
            <a:off x="2640013" y="1412875"/>
            <a:ext cx="6781800" cy="45720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>
              <a:lnSpc>
                <a:spcPct val="110000"/>
              </a:lnSpc>
              <a:buClr>
                <a:srgbClr val="008000"/>
              </a:buClr>
              <a:buFont typeface="Monotype Sorts" charset="0"/>
              <a:buNone/>
            </a:pPr>
            <a:endParaRPr lang="zh-CN" altLang="zh-C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buClr>
                <a:srgbClr val="008000"/>
              </a:buClr>
              <a:buFont typeface="Monotype Sorts" charset="0"/>
              <a:buNone/>
            </a:pPr>
            <a:endParaRPr lang="zh-CN" altLang="zh-C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1600"/>
            <a:ext cx="838200" cy="464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Picture 4" descr="bany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4775"/>
            <a:ext cx="1403350" cy="1163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3" name="WordArt 5"/>
          <p:cNvSpPr/>
          <p:nvPr/>
        </p:nvSpPr>
        <p:spPr>
          <a:xfrm rot="10800000" flipH="1" flipV="1">
            <a:off x="3931920" y="840740"/>
            <a:ext cx="5613400" cy="5727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10000"/>
          </a:bodyPr>
          <a:lstStyle/>
          <a:p>
            <a:pPr algn="ctr"/>
            <a:r>
              <a:rPr lang="zh-CN" altLang="en-US" sz="3600" b="1" spc="720">
                <a:solidFill>
                  <a:srgbClr val="DD0533"/>
                </a:solidFill>
                <a:effectLst>
                  <a:outerShdw dist="45791" dir="3378595" algn="ctr" rotWithShape="0">
                    <a:srgbClr val="4D4D4D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什么是谐音？</a:t>
            </a:r>
          </a:p>
        </p:txBody>
      </p:sp>
      <p:sp>
        <p:nvSpPr>
          <p:cNvPr id="32774" name="Rectangle 6"/>
          <p:cNvSpPr/>
          <p:nvPr/>
        </p:nvSpPr>
        <p:spPr>
          <a:xfrm>
            <a:off x="2640013" y="1877059"/>
            <a:ext cx="8528729" cy="282557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80000"/>
              </a:lnSpc>
            </a:pPr>
            <a:r>
              <a:rPr lang="zh-CN" altLang="en-US" sz="2800" dirty="0"/>
              <a:t/>
            </a:r>
            <a:br>
              <a:rPr lang="zh-CN" altLang="en-US" sz="2800" dirty="0"/>
            </a:br>
            <a:r>
              <a:rPr lang="zh-CN" altLang="en-US" sz="4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谐音就是利用汉字同音</a:t>
            </a:r>
            <a:r>
              <a:rPr lang="zh-CN" altLang="en-US" sz="4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或</a:t>
            </a:r>
            <a:endParaRPr lang="en-US" altLang="zh-CN" sz="4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lvl="0" indent="-342900" eaLnBrk="1" hangingPunct="1">
              <a:lnSpc>
                <a:spcPct val="80000"/>
              </a:lnSpc>
            </a:pPr>
            <a:r>
              <a:rPr lang="zh-CN" altLang="en-US" sz="4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近音</a:t>
            </a:r>
            <a:r>
              <a:rPr lang="zh-CN" altLang="en-US" sz="4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的条件，用同音字或近</a:t>
            </a:r>
            <a:r>
              <a:rPr lang="zh-CN" altLang="en-US" sz="4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音</a:t>
            </a:r>
            <a:endParaRPr lang="en-US" altLang="zh-CN" sz="4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lvl="0" indent="-342900" eaLnBrk="1" hangingPunct="1">
              <a:lnSpc>
                <a:spcPct val="80000"/>
              </a:lnSpc>
            </a:pPr>
            <a:r>
              <a:rPr lang="zh-CN" altLang="en-US" sz="4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字来代替</a:t>
            </a:r>
            <a:r>
              <a:rPr lang="zh-CN" altLang="en-US" sz="4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本字，产生辞趣。</a:t>
            </a:r>
          </a:p>
          <a:p>
            <a:pPr marL="342900" lvl="0" indent="-342900" eaLnBrk="1" hangingPunct="1">
              <a:lnSpc>
                <a:spcPct val="80000"/>
              </a:lnSpc>
            </a:pPr>
            <a:endParaRPr lang="zh-CN" altLang="en-US" sz="40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7130143" cy="683895"/>
          </a:xfrm>
        </p:spPr>
        <p:txBody>
          <a:bodyPr>
            <a:noAutofit/>
          </a:bodyPr>
          <a:lstStyle/>
          <a:p>
            <a:r>
              <a:rPr lang="zh-CN" altLang="en-US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第一关：智开谐音门</a:t>
            </a:r>
          </a:p>
        </p:txBody>
      </p:sp>
      <p:pic>
        <p:nvPicPr>
          <p:cNvPr id="4" name="内容占位符 3" descr="ac75323d6b6de243-4ae01c7db4cb0b81-64577df84712079ba75ff948c55fcd5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840" y="1303655"/>
            <a:ext cx="5550535" cy="51492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75320" y="1776730"/>
            <a:ext cx="1077595" cy="283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福</a:t>
            </a:r>
          </a:p>
          <a:p>
            <a:pPr algn="l"/>
            <a:r>
              <a:rPr lang="zh-CN" altLang="en-US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到       </a:t>
            </a:r>
          </a:p>
          <a:p>
            <a:pPr algn="l"/>
            <a:r>
              <a:rPr lang="zh-CN" altLang="en-US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了</a:t>
            </a:r>
            <a:r>
              <a:rPr lang="zh-CN" altLang="en-US" sz="6000" dirty="0"/>
              <a:t>       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518900" y="2914015"/>
            <a:ext cx="309880" cy="1029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zh-CN" altLang="en-US" sz="5400"/>
          </a:p>
        </p:txBody>
      </p:sp>
      <p:pic>
        <p:nvPicPr>
          <p:cNvPr id="5" name="图片 4" descr="79633659b0627d2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639935" y="2816225"/>
            <a:ext cx="464185" cy="6591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201593" y="1776730"/>
            <a:ext cx="1132205" cy="283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福</a:t>
            </a:r>
            <a:r>
              <a:rPr lang="zh-CN" altLang="en-US" sz="60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倒</a:t>
            </a:r>
            <a:r>
              <a:rPr lang="zh-CN" altLang="en-US" sz="60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flipH="1">
            <a:off x="784225" y="365125"/>
            <a:ext cx="76200" cy="1325880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" y="610870"/>
            <a:ext cx="7078345" cy="5003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40805" y="4116705"/>
            <a:ext cx="558101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    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连</a:t>
            </a:r>
            <a:r>
              <a:rPr lang="zh-CN" altLang="en-US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年有余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，汉族传统吉祥图案</a:t>
            </a:r>
            <a:r>
              <a:rPr lang="zh-CN" altLang="en-US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莲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是</a:t>
            </a:r>
            <a:r>
              <a:rPr lang="zh-CN" altLang="en-US" sz="3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连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的谐音，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是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鲶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的谐音，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鱼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是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余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zh-CN" altLang="en-US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谐音。也称年年有余，是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称颂富裕祝贺之词。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</a:p>
          <a:p>
            <a:r>
              <a:rPr lang="zh-CN" altLang="en-US" sz="2800" dirty="0"/>
              <a:t>​</a:t>
            </a:r>
          </a:p>
        </p:txBody>
      </p:sp>
      <p:pic>
        <p:nvPicPr>
          <p:cNvPr id="8" name="图片 7" descr="79633659b0627d2c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401685" y="1971675"/>
            <a:ext cx="218440" cy="7505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536130" y="748020"/>
            <a:ext cx="1089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年年有余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886190" y="836367"/>
            <a:ext cx="10450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莲</a:t>
            </a:r>
            <a:r>
              <a:rPr lang="zh-CN" altLang="en-US" sz="5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鲶</a:t>
            </a:r>
            <a:r>
              <a:rPr lang="zh-CN" altLang="en-US" sz="5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有</a:t>
            </a:r>
            <a:r>
              <a:rPr lang="zh-CN" altLang="en-US" sz="5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鱼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6257" y="2319030"/>
            <a:ext cx="749873" cy="2194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35553" y="836367"/>
            <a:ext cx="900066" cy="3404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连年</a:t>
            </a:r>
            <a:r>
              <a:rPr lang="zh-CN" altLang="en-US" sz="5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有</a:t>
            </a:r>
            <a:r>
              <a:rPr lang="zh-CN" altLang="en-US" sz="5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余</a:t>
            </a:r>
            <a:endParaRPr lang="zh-CN" altLang="en-US" sz="5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10820" y="207010"/>
            <a:ext cx="10515600" cy="1325563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6c55d0534aede23b-07d4252d366cf1d6-74a9b78caebc9384714f630bbd95364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80" y="-15875"/>
            <a:ext cx="12103735" cy="68713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07771" y="1532573"/>
            <a:ext cx="8661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7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第二关：闲住谐音馆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09257" y="3220901"/>
            <a:ext cx="50618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谐音歇后语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4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515" y="8474"/>
            <a:ext cx="10484485" cy="6858000"/>
          </a:xfrm>
          <a:prstGeom prst="rect">
            <a:avLst/>
          </a:prstGeom>
          <a:noFill/>
          <a:ln w="9525" cap="flat" cmpd="sng">
            <a:solidFill>
              <a:srgbClr val="0066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098" name="文本框 4101"/>
          <p:cNvSpPr txBox="1"/>
          <p:nvPr/>
        </p:nvSpPr>
        <p:spPr>
          <a:xfrm>
            <a:off x="2576195" y="1776095"/>
            <a:ext cx="5535930" cy="17983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solidFill>
                  <a:srgbClr val="0066FF"/>
                </a:solidFill>
                <a:latin typeface="Arial" panose="020B0604020202020204" pitchFamily="34" charset="0"/>
                <a:ea typeface="楷体_GB2312" panose="02010609030101010101" charset="-122"/>
              </a:rPr>
              <a:t>（考考你）</a:t>
            </a:r>
          </a:p>
          <a:p>
            <a:endParaRPr lang="zh-CN" altLang="en-US" sz="3600" b="1" dirty="0">
              <a:solidFill>
                <a:prstClr val="black"/>
              </a:solidFill>
              <a:latin typeface="Arial" panose="020B0604020202020204" pitchFamily="34" charset="0"/>
              <a:ea typeface="楷体_GB2312" panose="02010609030101010101" charset="-122"/>
            </a:endParaRPr>
          </a:p>
          <a:p>
            <a:r>
              <a:rPr lang="en-US" altLang="zh-CN" sz="3600" b="1">
                <a:solidFill>
                  <a:srgbClr val="0066FF"/>
                </a:solidFill>
                <a:latin typeface="Arial" panose="020B0604020202020204" pitchFamily="34" charset="0"/>
                <a:ea typeface="楷体_GB2312" panose="02010609030101010101" charset="-122"/>
              </a:rPr>
              <a:t>                          </a:t>
            </a:r>
          </a:p>
        </p:txBody>
      </p:sp>
      <p:sp>
        <p:nvSpPr>
          <p:cNvPr id="4099" name="文本框 4105"/>
          <p:cNvSpPr txBox="1"/>
          <p:nvPr/>
        </p:nvSpPr>
        <p:spPr>
          <a:xfrm>
            <a:off x="5591175" y="1052513"/>
            <a:ext cx="3587750" cy="518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2800" b="1" dirty="0">
              <a:solidFill>
                <a:srgbClr val="FF3300"/>
              </a:solidFill>
              <a:latin typeface="Arial" panose="020B0604020202020204" pitchFamily="34" charset="0"/>
              <a:ea typeface="楷体_GB2312" panose="02010609030101010101" charset="-122"/>
            </a:endParaRPr>
          </a:p>
        </p:txBody>
      </p:sp>
      <p:sp>
        <p:nvSpPr>
          <p:cNvPr id="4109" name="文本框 4108"/>
          <p:cNvSpPr txBox="1"/>
          <p:nvPr/>
        </p:nvSpPr>
        <p:spPr>
          <a:xfrm rot="10800000" flipV="1">
            <a:off x="6020435" y="2722880"/>
            <a:ext cx="295529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楷体_GB2312" panose="02010609030101010101" charset="-122"/>
              </a:rPr>
              <a:t>装相</a:t>
            </a: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</a:rPr>
              <a:t>（</a:t>
            </a: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楷体_GB2312" panose="02010609030101010101" charset="-122"/>
              </a:rPr>
              <a:t>象</a:t>
            </a: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</a:rPr>
              <a:t>）</a:t>
            </a:r>
          </a:p>
        </p:txBody>
      </p:sp>
      <p:sp>
        <p:nvSpPr>
          <p:cNvPr id="4101" name="矩形 4127"/>
          <p:cNvSpPr/>
          <p:nvPr/>
        </p:nvSpPr>
        <p:spPr>
          <a:xfrm rot="-170988">
            <a:off x="1847850" y="404813"/>
            <a:ext cx="67691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200" b="1" i="1" dirty="0">
                <a:ln w="12700" cap="flat" cmpd="sng">
                  <a:solidFill>
                    <a:srgbClr val="0563C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</a:rPr>
              <a:t>城楼上的卫兵——高守（手）</a:t>
            </a:r>
          </a:p>
        </p:txBody>
      </p:sp>
      <p:sp>
        <p:nvSpPr>
          <p:cNvPr id="4130" name="文本框 4129"/>
          <p:cNvSpPr txBox="1"/>
          <p:nvPr/>
        </p:nvSpPr>
        <p:spPr>
          <a:xfrm>
            <a:off x="6240780" y="2934335"/>
            <a:ext cx="232918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楷体_GB2312" panose="02010609030101010101" charset="-122"/>
              </a:rPr>
              <a:t>  </a:t>
            </a:r>
          </a:p>
        </p:txBody>
      </p:sp>
      <p:sp>
        <p:nvSpPr>
          <p:cNvPr id="4108" name="文本框 4141"/>
          <p:cNvSpPr txBox="1"/>
          <p:nvPr/>
        </p:nvSpPr>
        <p:spPr>
          <a:xfrm>
            <a:off x="8975725" y="4149725"/>
            <a:ext cx="2159000" cy="3657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10" name="文本框 4144"/>
          <p:cNvSpPr txBox="1"/>
          <p:nvPr/>
        </p:nvSpPr>
        <p:spPr>
          <a:xfrm>
            <a:off x="6240463" y="3716338"/>
            <a:ext cx="1871662" cy="3657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040890" y="2736215"/>
            <a:ext cx="7649845" cy="4401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猪鼻子插葱</a:t>
            </a:r>
            <a:r>
              <a:rPr lang="en-US" altLang="zh-CN" sz="40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——</a:t>
            </a:r>
            <a:r>
              <a:rPr lang="zh-CN" altLang="en-US" sz="40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（                  </a:t>
            </a:r>
            <a:r>
              <a:rPr lang="zh-CN" altLang="en-US" sz="40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）</a:t>
            </a:r>
            <a:r>
              <a:rPr lang="zh-CN" altLang="en-US" sz="40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狐狸吵架</a:t>
            </a:r>
            <a:r>
              <a:rPr lang="en-US" altLang="zh-CN" sz="40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40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（    </a:t>
            </a:r>
            <a:r>
              <a:rPr lang="zh-CN" altLang="en-US" sz="40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　　　　　　  ）</a:t>
            </a:r>
          </a:p>
          <a:p>
            <a:r>
              <a:rPr lang="zh-CN" altLang="en-US" sz="40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老九的兄弟</a:t>
            </a:r>
            <a:r>
              <a:rPr lang="en-US" altLang="zh-CN" sz="40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40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（　　　　　）</a:t>
            </a:r>
          </a:p>
          <a:p>
            <a:r>
              <a:rPr lang="zh-CN" altLang="en-US" sz="40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和尚</a:t>
            </a:r>
            <a:r>
              <a:rPr lang="zh-CN" altLang="en-US" sz="40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打伞</a:t>
            </a:r>
            <a:r>
              <a:rPr lang="en-US" altLang="zh-CN" sz="40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40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（　　　　　　   ）空中布袋</a:t>
            </a:r>
            <a:r>
              <a:rPr lang="en-US" altLang="zh-CN" sz="40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40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（                        ）</a:t>
            </a:r>
            <a:endParaRPr lang="en-US" altLang="zh-CN" sz="4000" b="1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  <a:p>
            <a:r>
              <a:rPr lang="zh-CN" altLang="en-US" sz="40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精装茅台</a:t>
            </a:r>
            <a:r>
              <a:rPr lang="en-US" altLang="zh-CN" sz="40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40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（                      ）</a:t>
            </a:r>
            <a:endParaRPr lang="zh-CN" altLang="en-US" sz="40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  <a:p>
            <a:endParaRPr lang="zh-CN" altLang="en-US" sz="40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27700" y="3315970"/>
            <a:ext cx="3963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一派胡（狐）言</a:t>
            </a:r>
            <a:endParaRPr lang="zh-CN" altLang="en-US" sz="4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06251" y="3961983"/>
            <a:ext cx="267716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老实（十）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91810" y="4515485"/>
            <a:ext cx="426593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无法（发）无天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384971" y="5216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49144" y="5189398"/>
            <a:ext cx="3034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装疯（装风）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78287" y="5798999"/>
            <a:ext cx="2449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好久（酒）</a:t>
            </a:r>
          </a:p>
        </p:txBody>
      </p:sp>
    </p:spTree>
    <p:extLst>
      <p:ext uri="{BB962C8B-B14F-4D97-AF65-F5344CB8AC3E}">
        <p14:creationId xmlns:p14="http://schemas.microsoft.com/office/powerpoint/2010/main" xmlns="" val="270973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t01a204e1e664c54b8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510" y="0"/>
            <a:ext cx="12241530" cy="70256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38835" y="937895"/>
            <a:ext cx="9929495" cy="11887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bliqueTopLeft"/>
              <a:lightRig rig="soft" dir="t">
                <a:rot lat="0" lon="0" rev="0"/>
              </a:lightRig>
            </a:scene3d>
            <a:sp3d extrusionH="336550" prstMaterial="plastic">
              <a:extrusionClr>
                <a:srgbClr val="77DEFB"/>
              </a:extrusionClr>
            </a:sp3d>
          </a:bodyPr>
          <a:lstStyle/>
          <a:p>
            <a:pPr algn="ctr"/>
            <a:r>
              <a:rPr lang="zh-CN" altLang="en-US" sz="7200" b="1" i="1">
                <a:ln w="222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Dotum" panose="020B0600000101010101" charset="-127"/>
                <a:ea typeface="Dotum" panose="020B0600000101010101" charset="-127"/>
                <a:sym typeface="+mn-ea"/>
              </a:rPr>
              <a:t>八仙过海——各显神通</a:t>
            </a:r>
            <a:endParaRPr lang="zh-CN" altLang="en-US" sz="7200" b="1">
              <a:blipFill>
                <a:blip r:embed="rId3"/>
                <a:tile tx="-57150" ty="355600" algn="ctr"/>
              </a:blipFill>
              <a:effectLst>
                <a:outerShdw blurRad="60007" dist="310007" dir="7680000" sy="30000" kx="1300200" algn="ctr" rotWithShape="0">
                  <a:srgbClr val="5B9BD5">
                    <a:alpha val="32000"/>
                    <a:lumMod val="50000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80845" y="2816225"/>
            <a:ext cx="8410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说说</a:t>
            </a:r>
            <a:r>
              <a:rPr lang="zh-CN" altLang="en-US" sz="5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你知道的谐音</a:t>
            </a:r>
            <a:r>
              <a:rPr lang="zh-CN" altLang="en-US" sz="54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歇后语</a:t>
            </a:r>
            <a:endParaRPr lang="zh-CN" altLang="en-US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05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b467ec84f3d6ecb6-9133c44521b0d05c-46607f906da8af567846caea119cc6b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255" y="21590"/>
            <a:ext cx="12209145" cy="72732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2880" y="1303655"/>
            <a:ext cx="794385" cy="3749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prstClr val="black"/>
                </a:solidFill>
                <a:latin typeface="楷体_GB2312" panose="02010609030101010101" charset="-122"/>
                <a:ea typeface="楷体_GB2312" panose="02010609030101010101" charset="-122"/>
              </a:rPr>
              <a:t>巧填歇后语</a:t>
            </a:r>
          </a:p>
        </p:txBody>
      </p:sp>
      <p:sp>
        <p:nvSpPr>
          <p:cNvPr id="6" name="矩形 5"/>
          <p:cNvSpPr/>
          <p:nvPr/>
        </p:nvSpPr>
        <p:spPr>
          <a:xfrm>
            <a:off x="182880" y="21590"/>
            <a:ext cx="9208135" cy="9144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 i="1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绿绸衫上绣牡丹——锦上添花</a:t>
            </a:r>
            <a:endParaRPr lang="zh-CN" altLang="en-US" sz="5400" b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60713" y="1055914"/>
            <a:ext cx="91459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、阳泉的无烟煤十分畅销，连远在外省的人也知道它的名声，可以</a:t>
            </a:r>
            <a:r>
              <a:rPr lang="zh-CN" altLang="en-US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说是</a:t>
            </a:r>
            <a:endParaRPr lang="en-US" altLang="zh-CN" sz="32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                                                                        </a:t>
            </a:r>
            <a:r>
              <a:rPr lang="zh-CN" altLang="en-US" sz="32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）。</a:t>
            </a:r>
          </a:p>
          <a:p>
            <a:r>
              <a:rPr lang="en-US" altLang="zh-CN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、星期天，表弟来我家找我下棋。我不屑一顾地说：</a:t>
            </a:r>
            <a:r>
              <a:rPr lang="en-US" altLang="zh-CN" sz="32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32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你还不是</a:t>
            </a:r>
            <a:r>
              <a:rPr lang="zh-CN" altLang="en-US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                                                       </a:t>
            </a:r>
            <a:r>
              <a:rPr lang="zh-CN" altLang="en-US" sz="32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）。</a:t>
            </a:r>
            <a:r>
              <a:rPr lang="en-US" altLang="zh-CN" sz="32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</a:p>
          <a:p>
            <a:r>
              <a:rPr lang="en-US" altLang="zh-CN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、劫匪居然在光天化日之下抢劫，真是</a:t>
            </a:r>
          </a:p>
          <a:p>
            <a:r>
              <a:rPr lang="en-US" altLang="zh-CN" sz="32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(  </a:t>
            </a:r>
            <a:r>
              <a:rPr lang="en-US" altLang="zh-CN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           </a:t>
            </a:r>
            <a:r>
              <a:rPr lang="en-US" altLang="zh-CN" sz="32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).</a:t>
            </a:r>
          </a:p>
          <a:p>
            <a:r>
              <a:rPr lang="en-US" altLang="zh-CN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、小明这个习惯还没改掉，真是</a:t>
            </a:r>
          </a:p>
          <a:p>
            <a:r>
              <a:rPr lang="zh-CN" altLang="en-US" sz="32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              </a:t>
            </a:r>
            <a:r>
              <a:rPr lang="zh-CN" altLang="en-US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</a:t>
            </a:r>
            <a:r>
              <a:rPr lang="zh-CN" altLang="en-US" sz="3200" dirty="0">
                <a:solidFill>
                  <a:prstClr val="black"/>
                </a:solidFill>
                <a:latin typeface="楷体_GB2312" panose="02010609030101010101" charset="-122"/>
                <a:ea typeface="楷体_GB2312" panose="02010609030101010101" charset="-122"/>
              </a:rPr>
              <a:t>）。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70314" y="2034223"/>
            <a:ext cx="7097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隔着门缝吹喇叭——名（鸣）声在外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90058" y="3440516"/>
            <a:ext cx="5268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孔夫子搬家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—— 尽是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输（书）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861457" y="4532736"/>
            <a:ext cx="5497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和尚打伞——无法（发）无天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90058" y="5607821"/>
            <a:ext cx="5170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外甥打灯笼——照旧（舅）</a:t>
            </a:r>
          </a:p>
        </p:txBody>
      </p:sp>
    </p:spTree>
    <p:extLst>
      <p:ext uri="{BB962C8B-B14F-4D97-AF65-F5344CB8AC3E}">
        <p14:creationId xmlns:p14="http://schemas.microsoft.com/office/powerpoint/2010/main" xmlns="" val="124166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495</Words>
  <Application>Microsoft Office PowerPoint</Application>
  <PresentationFormat>自定义</PresentationFormat>
  <Paragraphs>77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幻灯片 1</vt:lpstr>
      <vt:lpstr>幻灯片 2</vt:lpstr>
      <vt:lpstr>幻灯片 3</vt:lpstr>
      <vt:lpstr>第一关：智开谐音门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81</cp:revision>
  <dcterms:created xsi:type="dcterms:W3CDTF">2017-05-28T01:57:00Z</dcterms:created>
  <dcterms:modified xsi:type="dcterms:W3CDTF">2018-11-12T02:24:18Z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2052-10.1.0.6391</vt:lpwstr>
  </property>
</Properties>
</file>