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0" r:id="rId4"/>
    <p:sldId id="260" r:id="rId5"/>
    <p:sldId id="273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32CC7-C53D-43E6-8247-4CB422152777}" type="datetimeFigureOut">
              <a:rPr lang="zh-CN" altLang="en-US" smtClean="0"/>
              <a:pPr/>
              <a:t>2019/3/1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694113" y="22098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 typeface="Arial" charset="0"/>
              <a:buNone/>
            </a:pPr>
            <a:endParaRPr lang="zh-CN" altLang="zh-CN"/>
          </a:p>
        </p:txBody>
      </p:sp>
      <p:pic>
        <p:nvPicPr>
          <p:cNvPr id="9219" name="Picture 3" descr="200872918312263_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8736"/>
            <a:ext cx="68580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文本框 3"/>
          <p:cNvSpPr txBox="1">
            <a:spLocks noChangeArrowheads="1"/>
          </p:cNvSpPr>
          <p:nvPr/>
        </p:nvSpPr>
        <p:spPr bwMode="auto">
          <a:xfrm>
            <a:off x="285720" y="357166"/>
            <a:ext cx="6048375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zh-CN" sz="2700" dirty="0">
                <a:solidFill>
                  <a:srgbClr val="000000"/>
                </a:solidFill>
                <a:ea typeface="黑体" pitchFamily="49" charset="-122"/>
              </a:rPr>
              <a:t>教材版本：人教版六年级语</a:t>
            </a:r>
            <a:r>
              <a:rPr lang="zh-CN" altLang="en-US" sz="2700" dirty="0">
                <a:solidFill>
                  <a:srgbClr val="000000"/>
                </a:solidFill>
                <a:ea typeface="黑体" pitchFamily="49" charset="-122"/>
              </a:rPr>
              <a:t>文</a:t>
            </a:r>
            <a:r>
              <a:rPr lang="zh-CN" altLang="zh-CN" sz="2700" dirty="0">
                <a:solidFill>
                  <a:srgbClr val="000000"/>
                </a:solidFill>
                <a:ea typeface="黑体" pitchFamily="49" charset="-122"/>
              </a:rPr>
              <a:t>课本</a:t>
            </a:r>
            <a:r>
              <a:rPr lang="zh-CN" altLang="en-US" sz="2700" dirty="0">
                <a:solidFill>
                  <a:srgbClr val="000000"/>
                </a:solidFill>
                <a:ea typeface="黑体" pitchFamily="49" charset="-122"/>
              </a:rPr>
              <a:t>下</a:t>
            </a:r>
            <a:r>
              <a:rPr lang="zh-CN" altLang="zh-CN" sz="2700" dirty="0">
                <a:solidFill>
                  <a:srgbClr val="000000"/>
                </a:solidFill>
                <a:ea typeface="黑体" pitchFamily="49" charset="-122"/>
              </a:rPr>
              <a:t>册</a:t>
            </a:r>
          </a:p>
        </p:txBody>
      </p:sp>
      <p:sp>
        <p:nvSpPr>
          <p:cNvPr id="9221" name="文本框 6"/>
          <p:cNvSpPr txBox="1">
            <a:spLocks noChangeArrowheads="1"/>
          </p:cNvSpPr>
          <p:nvPr/>
        </p:nvSpPr>
        <p:spPr bwMode="auto">
          <a:xfrm>
            <a:off x="2589214" y="6131984"/>
            <a:ext cx="5324475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zh-CN" altLang="zh-CN" sz="2400" dirty="0">
                <a:solidFill>
                  <a:srgbClr val="000000"/>
                </a:solidFill>
                <a:ea typeface="黑体" pitchFamily="49" charset="-122"/>
              </a:rPr>
              <a:t>贵港市港南区木松岭学校：李</a:t>
            </a:r>
            <a:r>
              <a:rPr lang="zh-CN" altLang="en-US" sz="2400" dirty="0">
                <a:solidFill>
                  <a:srgbClr val="000000"/>
                </a:solidFill>
                <a:ea typeface="黑体" pitchFamily="49" charset="-122"/>
              </a:rPr>
              <a:t>燕萍</a:t>
            </a:r>
            <a:endParaRPr lang="zh-CN" altLang="zh-CN" sz="2400" dirty="0">
              <a:solidFill>
                <a:srgbClr val="000000"/>
              </a:solidFill>
              <a:ea typeface="黑体" pitchFamily="49" charset="-122"/>
            </a:endParaRPr>
          </a:p>
        </p:txBody>
      </p:sp>
      <p:sp>
        <p:nvSpPr>
          <p:cNvPr id="2" name="Text Box 4"/>
          <p:cNvSpPr txBox="1"/>
          <p:nvPr/>
        </p:nvSpPr>
        <p:spPr>
          <a:xfrm>
            <a:off x="3143240" y="2000240"/>
            <a:ext cx="5313362" cy="181588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/>
            </a:pPr>
            <a:r>
              <a:rPr lang="en-US" altLang="zh-CN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r>
              <a:rPr lang="zh-CN" altLang="en-US" sz="40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词语盘点</a:t>
            </a:r>
            <a:r>
              <a:rPr lang="zh-CN" altLang="en-US" sz="4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日积月累</a:t>
            </a:r>
            <a:r>
              <a:rPr lang="zh-CN" altLang="en-US" sz="40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一</a:t>
            </a:r>
            <a:endParaRPr lang="zh-CN" altLang="en-US" sz="4000" b="1" dirty="0">
              <a:latin typeface="+mn-ea"/>
              <a:ea typeface="+mn-ea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endParaRPr lang="zh-CN" altLang="en-US" sz="27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矩形 26625"/>
          <p:cNvSpPr/>
          <p:nvPr/>
        </p:nvSpPr>
        <p:spPr>
          <a:xfrm>
            <a:off x="1246188" y="826061"/>
            <a:ext cx="7080785" cy="712503"/>
          </a:xfrm>
          <a:prstGeom prst="rect">
            <a:avLst/>
          </a:prstGeom>
          <a:solidFill>
            <a:srgbClr val="00C1EE"/>
          </a:solidFill>
          <a:ln w="9525">
            <a:noFill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甘</a:t>
            </a:r>
            <a:r>
              <a:rPr lang="zh-CN" altLang="en-US" sz="4030" b="1" noProof="1">
                <a:latin typeface="Arial" pitchFamily="34" charset="0"/>
              </a:rPr>
              <a:t>瓜苦蒂，天下物无全美也。 </a:t>
            </a:r>
          </a:p>
        </p:txBody>
      </p:sp>
      <p:sp>
        <p:nvSpPr>
          <p:cNvPr id="26627" name="矩形 26626"/>
          <p:cNvSpPr/>
          <p:nvPr/>
        </p:nvSpPr>
        <p:spPr>
          <a:xfrm>
            <a:off x="1246189" y="3415768"/>
            <a:ext cx="6954837" cy="102335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latin typeface="Arial" pitchFamily="34" charset="0"/>
              </a:rPr>
              <a:t>再甘甜的瓜，瓜蒂都是苦的，天下的事物没有十全十美的。 </a:t>
            </a:r>
          </a:p>
        </p:txBody>
      </p:sp>
      <p:sp>
        <p:nvSpPr>
          <p:cNvPr id="26628" name="矩形 26627"/>
          <p:cNvSpPr/>
          <p:nvPr/>
        </p:nvSpPr>
        <p:spPr>
          <a:xfrm>
            <a:off x="1366839" y="4865627"/>
            <a:ext cx="6498895" cy="55784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latin typeface="Arial" pitchFamily="34" charset="0"/>
              </a:rPr>
              <a:t>说明任何事物没有十全十美的道理。 </a:t>
            </a:r>
          </a:p>
        </p:txBody>
      </p:sp>
      <p:sp>
        <p:nvSpPr>
          <p:cNvPr id="26629" name="矩形 26628"/>
          <p:cNvSpPr/>
          <p:nvPr/>
        </p:nvSpPr>
        <p:spPr>
          <a:xfrm>
            <a:off x="1730376" y="2357202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甘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6630" name="文本框 26629"/>
          <p:cNvSpPr txBox="1"/>
          <p:nvPr/>
        </p:nvSpPr>
        <p:spPr>
          <a:xfrm>
            <a:off x="2395539" y="2334518"/>
            <a:ext cx="968375" cy="5578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chemeClr val="accent2"/>
                </a:solidFill>
                <a:latin typeface="Arial" pitchFamily="34" charset="0"/>
              </a:rPr>
              <a:t>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矩形 27649"/>
          <p:cNvSpPr/>
          <p:nvPr/>
        </p:nvSpPr>
        <p:spPr>
          <a:xfrm>
            <a:off x="1366839" y="822281"/>
            <a:ext cx="6529387" cy="1332673"/>
          </a:xfrm>
          <a:prstGeom prst="rect">
            <a:avLst/>
          </a:prstGeom>
          <a:solidFill>
            <a:srgbClr val="00C1EE"/>
          </a:solidFill>
          <a:ln w="9525">
            <a:noFill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30" noProof="1">
                <a:latin typeface="Arial" pitchFamily="34" charset="0"/>
              </a:rPr>
              <a:t>种树者必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培</a:t>
            </a:r>
            <a:r>
              <a:rPr lang="zh-CN" altLang="en-US" sz="4030" noProof="1">
                <a:latin typeface="Arial" pitchFamily="34" charset="0"/>
              </a:rPr>
              <a:t>其根，种德者必养其</a:t>
            </a:r>
            <a:r>
              <a:rPr lang="zh-CN" altLang="en-US" sz="4030" noProof="1">
                <a:solidFill>
                  <a:srgbClr val="FF3300"/>
                </a:solidFill>
                <a:latin typeface="Arial" pitchFamily="34" charset="0"/>
              </a:rPr>
              <a:t>心</a:t>
            </a:r>
            <a:r>
              <a:rPr lang="zh-CN" altLang="en-US" sz="4030" noProof="1">
                <a:latin typeface="Arial" pitchFamily="34" charset="0"/>
              </a:rPr>
              <a:t>。 </a:t>
            </a:r>
          </a:p>
        </p:txBody>
      </p:sp>
      <p:sp>
        <p:nvSpPr>
          <p:cNvPr id="27651" name="矩形 27650"/>
          <p:cNvSpPr/>
          <p:nvPr/>
        </p:nvSpPr>
        <p:spPr>
          <a:xfrm>
            <a:off x="1427164" y="3774926"/>
            <a:ext cx="6530975" cy="102335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latin typeface="Arial" pitchFamily="34" charset="0"/>
              </a:rPr>
              <a:t>种树必须培育它的根，教人以德行则必须教养他的思想。 </a:t>
            </a:r>
          </a:p>
        </p:txBody>
      </p:sp>
      <p:sp>
        <p:nvSpPr>
          <p:cNvPr id="27652" name="矩形 27651"/>
          <p:cNvSpPr/>
          <p:nvPr/>
        </p:nvSpPr>
        <p:spPr>
          <a:xfrm>
            <a:off x="1371600" y="5147281"/>
            <a:ext cx="6498895" cy="55784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latin typeface="Arial" pitchFamily="34" charset="0"/>
              </a:rPr>
              <a:t>说明了浇树浇根，育人育心的道理。 </a:t>
            </a:r>
          </a:p>
        </p:txBody>
      </p:sp>
      <p:sp>
        <p:nvSpPr>
          <p:cNvPr id="27653" name="矩形 27652"/>
          <p:cNvSpPr/>
          <p:nvPr/>
        </p:nvSpPr>
        <p:spPr>
          <a:xfrm>
            <a:off x="1789113" y="2814654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培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7654" name="文本框 27653"/>
          <p:cNvSpPr txBox="1"/>
          <p:nvPr/>
        </p:nvSpPr>
        <p:spPr>
          <a:xfrm>
            <a:off x="2697164" y="2776848"/>
            <a:ext cx="968375" cy="5578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chemeClr val="accent2"/>
                </a:solidFill>
                <a:latin typeface="Arial" pitchFamily="34" charset="0"/>
              </a:rPr>
              <a:t>培育</a:t>
            </a:r>
          </a:p>
        </p:txBody>
      </p:sp>
      <p:sp>
        <p:nvSpPr>
          <p:cNvPr id="27655" name="矩形 27654"/>
          <p:cNvSpPr/>
          <p:nvPr/>
        </p:nvSpPr>
        <p:spPr>
          <a:xfrm>
            <a:off x="4451351" y="2784409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心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7656" name="文本框 27655"/>
          <p:cNvSpPr txBox="1"/>
          <p:nvPr/>
        </p:nvSpPr>
        <p:spPr>
          <a:xfrm>
            <a:off x="5176839" y="2776848"/>
            <a:ext cx="2236787" cy="5578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chemeClr val="accent2"/>
                </a:solidFill>
                <a:latin typeface="Arial" pitchFamily="34" charset="0"/>
              </a:rPr>
              <a:t>思想、心灵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28673"/>
          <p:cNvSpPr/>
          <p:nvPr/>
        </p:nvSpPr>
        <p:spPr>
          <a:xfrm>
            <a:off x="2454275" y="534956"/>
            <a:ext cx="4491038" cy="1332673"/>
          </a:xfrm>
          <a:prstGeom prst="rect">
            <a:avLst/>
          </a:prstGeom>
          <a:solidFill>
            <a:srgbClr val="00C1EE"/>
          </a:solidFill>
          <a:ln w="9525">
            <a:noFill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操</a:t>
            </a:r>
            <a:r>
              <a:rPr lang="zh-CN" altLang="en-US" sz="4030" b="1" noProof="1">
                <a:latin typeface="Arial" pitchFamily="34" charset="0"/>
              </a:rPr>
              <a:t>千曲而后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晓</a:t>
            </a:r>
            <a:r>
              <a:rPr lang="zh-CN" altLang="en-US" sz="4030" b="1" noProof="1">
                <a:latin typeface="Arial" pitchFamily="34" charset="0"/>
              </a:rPr>
              <a:t>声，观千剑而后识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器</a:t>
            </a:r>
            <a:r>
              <a:rPr lang="zh-CN" altLang="en-US" sz="4030" b="1" noProof="1">
                <a:latin typeface="Arial" pitchFamily="34" charset="0"/>
              </a:rPr>
              <a:t>。 </a:t>
            </a:r>
          </a:p>
        </p:txBody>
      </p:sp>
      <p:sp>
        <p:nvSpPr>
          <p:cNvPr id="28675" name="矩形 28674"/>
          <p:cNvSpPr/>
          <p:nvPr/>
        </p:nvSpPr>
        <p:spPr>
          <a:xfrm>
            <a:off x="1608138" y="3627482"/>
            <a:ext cx="6032500" cy="1488869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latin typeface="Arial" pitchFamily="34" charset="0"/>
              </a:rPr>
              <a:t>练习了千支曲子后才能知晓音乐的美妙，观看了千支剑后才能识别兵器的好坏。 </a:t>
            </a:r>
          </a:p>
        </p:txBody>
      </p:sp>
      <p:sp>
        <p:nvSpPr>
          <p:cNvPr id="28676" name="矩形 28675"/>
          <p:cNvSpPr/>
          <p:nvPr/>
        </p:nvSpPr>
        <p:spPr>
          <a:xfrm>
            <a:off x="1608139" y="5504547"/>
            <a:ext cx="6218369" cy="55784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latin typeface="Arial" pitchFamily="34" charset="0"/>
              </a:rPr>
              <a:t>说明了多实践才能出真知的道理。</a:t>
            </a:r>
            <a:r>
              <a:rPr lang="zh-CN" altLang="en-US" sz="3025" noProof="1">
                <a:latin typeface="Arial" pitchFamily="34" charset="0"/>
              </a:rPr>
              <a:t>  </a:t>
            </a:r>
          </a:p>
        </p:txBody>
      </p:sp>
      <p:sp>
        <p:nvSpPr>
          <p:cNvPr id="28677" name="矩形 28676"/>
          <p:cNvSpPr/>
          <p:nvPr/>
        </p:nvSpPr>
        <p:spPr>
          <a:xfrm>
            <a:off x="1970088" y="2572696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操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8678" name="矩形 28677"/>
          <p:cNvSpPr/>
          <p:nvPr/>
        </p:nvSpPr>
        <p:spPr>
          <a:xfrm>
            <a:off x="3910013" y="2591599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晓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8679" name="矩形 28678"/>
          <p:cNvSpPr/>
          <p:nvPr/>
        </p:nvSpPr>
        <p:spPr>
          <a:xfrm>
            <a:off x="5719763" y="2572696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器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8680" name="文本框 28679"/>
          <p:cNvSpPr txBox="1"/>
          <p:nvPr/>
        </p:nvSpPr>
        <p:spPr>
          <a:xfrm>
            <a:off x="2514601" y="2534890"/>
            <a:ext cx="968375" cy="5578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chemeClr val="accent2"/>
                </a:solidFill>
                <a:latin typeface="Arial" pitchFamily="34" charset="0"/>
              </a:rPr>
              <a:t>练习</a:t>
            </a:r>
          </a:p>
        </p:txBody>
      </p:sp>
      <p:sp>
        <p:nvSpPr>
          <p:cNvPr id="28681" name="文本框 28680"/>
          <p:cNvSpPr txBox="1"/>
          <p:nvPr/>
        </p:nvSpPr>
        <p:spPr>
          <a:xfrm>
            <a:off x="4449764" y="2563244"/>
            <a:ext cx="966787" cy="5578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chemeClr val="accent2"/>
                </a:solidFill>
                <a:latin typeface="Arial" pitchFamily="34" charset="0"/>
              </a:rPr>
              <a:t>知晓</a:t>
            </a:r>
          </a:p>
        </p:txBody>
      </p:sp>
      <p:sp>
        <p:nvSpPr>
          <p:cNvPr id="28682" name="文本框 28681"/>
          <p:cNvSpPr txBox="1"/>
          <p:nvPr/>
        </p:nvSpPr>
        <p:spPr>
          <a:xfrm>
            <a:off x="6203951" y="2534890"/>
            <a:ext cx="968375" cy="5578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chemeClr val="accent2"/>
                </a:solidFill>
                <a:latin typeface="Arial" pitchFamily="34" charset="0"/>
              </a:rPr>
              <a:t>兵器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 lIns="76792" tIns="38396" rIns="76792" bIns="38396"/>
          <a:lstStyle/>
          <a:p>
            <a:pPr eaLnBrk="1" hangingPunct="1">
              <a:defRPr/>
            </a:pPr>
            <a:r>
              <a:rPr lang="zh-CN" altLang="en-US" sz="3695" b="1" noProof="1">
                <a:solidFill>
                  <a:srgbClr val="FF0000"/>
                </a:solidFill>
              </a:rPr>
              <a:t>邯郸学步</a:t>
            </a:r>
            <a:endParaRPr lang="zh-CN" altLang="en-US" b="1" noProof="1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731838" y="1601083"/>
            <a:ext cx="7423150" cy="4419516"/>
          </a:xfrm>
        </p:spPr>
        <p:txBody>
          <a:bodyPr lIns="76792" tIns="38396" rIns="76792" bIns="38396"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3360" b="1" noProof="1"/>
              <a:t>       这个成语讲的是战国时候，燕国的一个青年人到邯郸学习当地人走路的姿势，结果学习了几个月，不但没有学会邯郸人的走法，还把自己原来的走法忘了。</a:t>
            </a:r>
            <a:r>
              <a:rPr lang="zh-CN" altLang="en-US" sz="3360" b="1" noProof="1">
                <a:solidFill>
                  <a:srgbClr val="FF0000"/>
                </a:solidFill>
              </a:rPr>
              <a:t>现在用来比喻一味模仿别人，不仅学不到本事，反而把原来的本事也丢了。</a:t>
            </a:r>
          </a:p>
        </p:txBody>
      </p:sp>
      <p:sp>
        <p:nvSpPr>
          <p:cNvPr id="29701" name="文本框 29700"/>
          <p:cNvSpPr txBox="1"/>
          <p:nvPr/>
        </p:nvSpPr>
        <p:spPr>
          <a:xfrm>
            <a:off x="244476" y="179579"/>
            <a:ext cx="2082621" cy="660950"/>
          </a:xfrm>
          <a:prstGeom prst="rect">
            <a:avLst/>
          </a:prstGeom>
          <a:noFill/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695" noProof="1">
                <a:solidFill>
                  <a:srgbClr val="FF9900"/>
                </a:solidFill>
                <a:latin typeface="Times New Roman" panose="02020603050405020304" pitchFamily="18" charset="0"/>
              </a:rPr>
              <a:t>成语故事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图片 67585" descr="illustration_art_of_children_B10-PSD-041s_300x3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2077438"/>
            <a:ext cx="6372225" cy="47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文本框 67586"/>
          <p:cNvSpPr txBox="1">
            <a:spLocks noChangeArrowheads="1"/>
          </p:cNvSpPr>
          <p:nvPr/>
        </p:nvSpPr>
        <p:spPr bwMode="auto">
          <a:xfrm>
            <a:off x="-149225" y="13233"/>
            <a:ext cx="9261475" cy="518911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zh-CN" altLang="en-US" sz="2400" b="1" dirty="0">
                <a:solidFill>
                  <a:srgbClr val="FF0000"/>
                </a:solidFill>
              </a:rPr>
              <a:t>东施效颦</a:t>
            </a:r>
            <a:endParaRPr lang="en-US" altLang="zh-CN" sz="2400" b="1" dirty="0">
              <a:solidFill>
                <a:srgbClr val="0033CC"/>
              </a:solidFill>
            </a:endParaRPr>
          </a:p>
          <a:p>
            <a:pPr>
              <a:lnSpc>
                <a:spcPct val="115000"/>
              </a:lnSpc>
            </a:pPr>
            <a:r>
              <a:rPr lang="zh-CN" altLang="en-US" sz="2400" b="1" dirty="0">
                <a:solidFill>
                  <a:srgbClr val="0033CC"/>
                </a:solidFill>
              </a:rPr>
              <a:t>　　西施是中国历史上的“四大美女”之一，是春秋时期越国人，她的一举一动都十分吸引人，只可惜她的身体不好，有心痛的毛病。</a:t>
            </a:r>
            <a:br>
              <a:rPr lang="zh-CN" altLang="en-US" sz="2400" b="1" dirty="0">
                <a:solidFill>
                  <a:srgbClr val="0033CC"/>
                </a:solidFill>
              </a:rPr>
            </a:br>
            <a:r>
              <a:rPr lang="zh-CN" altLang="en-US" sz="2400" b="1" dirty="0">
                <a:solidFill>
                  <a:srgbClr val="0033CC"/>
                </a:solidFill>
              </a:rPr>
              <a:t>       有一次，她在河边洗完衣服准备回家，就在回家的路上，突然胸口疼痛，所以她就用手扶住胸口，皱着眉头。虽然她的样子非常难受不舒服，但是见到的村民们却都在称赞，说她这样比平时更美丽。</a:t>
            </a:r>
          </a:p>
          <a:p>
            <a:pPr>
              <a:lnSpc>
                <a:spcPct val="115000"/>
              </a:lnSpc>
            </a:pPr>
            <a:r>
              <a:rPr lang="zh-CN" altLang="en-US" sz="2400" b="1" dirty="0">
                <a:solidFill>
                  <a:srgbClr val="0033CC"/>
                </a:solidFill>
              </a:rPr>
              <a:t>       同村有位名叫东施的女孩，因为她的长相并不好看，她看到村里的人都夸赞西施用手扶住的样子很美丽，于是也学着西施的样子扶住胸口，皱着眉头，在人们面前慢慢地走动，以为这样就有人称赞她。她本来就长得丑，再加上刻意地模仿西施的动作，装腔作势的怪样子，让人更加厌恶。有人看到之后，赶紧关上大门；有些人则是急忙拉妻子和孩子躲得远远的，他们比以前更加瞧不起东施了！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034" y="285728"/>
            <a:ext cx="8229600" cy="5786478"/>
          </a:xfrm>
        </p:spPr>
        <p:txBody>
          <a:bodyPr>
            <a:normAutofit lnSpcReduction="10000"/>
          </a:bodyPr>
          <a:lstStyle/>
          <a:p>
            <a:pPr eaLnBrk="1" hangingPunct="1"/>
            <a:endParaRPr lang="zh-CN" altLang="zh-CN" sz="3600" b="1" dirty="0" smtClean="0"/>
          </a:p>
          <a:p>
            <a:pPr eaLnBrk="1" hangingPunct="1"/>
            <a:r>
              <a:rPr lang="zh-CN" altLang="zh-CN" sz="3600" b="1" dirty="0" smtClean="0"/>
              <a:t>      </a:t>
            </a:r>
            <a:r>
              <a:rPr lang="zh-CN" sz="3600" b="1" dirty="0" smtClean="0"/>
              <a:t>这则寓言比喻不了解人家真正长处，而去生搬硬套，结果事与愿违。也泛指机械的模仿者愚蠢可笑。或者：不要盲目模仿他人，这样只会适得其反，不仅要“知其然”，还要知其“所以然”。</a:t>
            </a:r>
            <a:br>
              <a:rPr lang="zh-CN" sz="3600" b="1" dirty="0" smtClean="0"/>
            </a:br>
            <a:endParaRPr lang="zh-CN" sz="3600" b="1" dirty="0" smtClean="0"/>
          </a:p>
          <a:p>
            <a:pPr eaLnBrk="1" hangingPunct="1"/>
            <a:r>
              <a:rPr lang="zh-CN" sz="3600" b="1" dirty="0" smtClean="0"/>
              <a:t>　　每个人都要根据自己的特点，扬长避短，寻找适合自己的形象，盲目模仿别人的做法是愚蠢的。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2051" name="Picture 3" descr="1图片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48688" cy="61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4" descr="词语盘点 一"/>
          <p:cNvSpPr>
            <a:spLocks noChangeArrowheads="1" noChangeShapeType="1"/>
          </p:cNvSpPr>
          <p:nvPr/>
        </p:nvSpPr>
        <p:spPr bwMode="auto">
          <a:xfrm>
            <a:off x="1258888" y="981075"/>
            <a:ext cx="6408737" cy="187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63500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5000"/>
                    </a:srgbClr>
                  </a:outerShdw>
                </a:effectLst>
                <a:latin typeface="宋体"/>
                <a:ea typeface="宋体"/>
              </a:rPr>
              <a:t>词语盘点 一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2051" name="Picture 3" descr="1图片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48688" cy="61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4" descr="词语盘点 一"/>
          <p:cNvSpPr>
            <a:spLocks noChangeArrowheads="1" noChangeShapeType="1"/>
          </p:cNvSpPr>
          <p:nvPr/>
        </p:nvSpPr>
        <p:spPr bwMode="auto">
          <a:xfrm>
            <a:off x="1428728" y="357166"/>
            <a:ext cx="6408737" cy="187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 smtClean="0">
                <a:ln w="63500">
                  <a:solidFill>
                    <a:srgbClr val="99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5000"/>
                    </a:srgbClr>
                  </a:outerShdw>
                </a:effectLst>
                <a:latin typeface="宋体"/>
                <a:ea typeface="宋体"/>
              </a:rPr>
              <a:t>闯关我最棒</a:t>
            </a:r>
            <a:endParaRPr lang="zh-CN" altLang="en-US" sz="3600" kern="10" dirty="0">
              <a:ln w="63500">
                <a:solidFill>
                  <a:srgbClr val="99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5000"/>
                  </a:srgbClr>
                </a:outerShdw>
              </a:effectLst>
              <a:latin typeface="宋体"/>
              <a:ea typeface="宋体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1604" y="2643182"/>
            <a:ext cx="66768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第一关：我能正确流利的朗读这些词语。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第二关：听写词语。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第三关：我能看拼音写汉字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第四</a:t>
            </a:r>
            <a:r>
              <a:rPr lang="zh-CN" altLang="en-US" sz="2800" b="1" dirty="0">
                <a:solidFill>
                  <a:srgbClr val="FF0000"/>
                </a:solidFill>
              </a:rPr>
              <a:t>关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：请你按要求写词语。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第五</a:t>
            </a:r>
            <a:r>
              <a:rPr lang="zh-CN" altLang="en-US" sz="2800" b="1" dirty="0">
                <a:solidFill>
                  <a:srgbClr val="FF0000"/>
                </a:solidFill>
              </a:rPr>
              <a:t>关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：请你把下面的词语补充完整。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第六</a:t>
            </a:r>
            <a:r>
              <a:rPr lang="zh-CN" altLang="en-US" sz="2800" b="1" dirty="0">
                <a:solidFill>
                  <a:srgbClr val="FF0000"/>
                </a:solidFill>
              </a:rPr>
              <a:t>关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：我能根据意思写词语。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第七关：请</a:t>
            </a:r>
            <a:r>
              <a:rPr lang="zh-CN" altLang="en-US" sz="2800" b="1" dirty="0">
                <a:solidFill>
                  <a:srgbClr val="FF0000"/>
                </a:solidFill>
              </a:rPr>
              <a:t>你用下面的词语写句子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</a:rPr>
              <a:t>第八关：听意思说词语。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文本框 53249"/>
          <p:cNvSpPr txBox="1"/>
          <p:nvPr/>
        </p:nvSpPr>
        <p:spPr>
          <a:xfrm>
            <a:off x="142844" y="571480"/>
            <a:ext cx="8858312" cy="2862322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600" b="1" noProof="1">
                <a:solidFill>
                  <a:srgbClr val="FF0000"/>
                </a:solidFill>
                <a:latin typeface="Times New Roman" panose="02020603050405020304" pitchFamily="18" charset="0"/>
              </a:rPr>
              <a:t>读读写写：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</a:t>
            </a: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>
                <a:latin typeface="Times New Roman" panose="02020603050405020304" pitchFamily="18" charset="0"/>
              </a:rPr>
              <a:t>挪移   蒸融   游丝   插秧   枯萎   基业  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幸而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</a:t>
            </a: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>
                <a:latin typeface="Times New Roman" panose="02020603050405020304" pitchFamily="18" charset="0"/>
              </a:rPr>
              <a:t>一番   考验   锻炼   转化 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 优雅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  赤裸裸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  <a:endParaRPr lang="en-US" altLang="zh-CN" sz="3600" b="1" noProof="1" smtClean="0">
              <a:latin typeface="Times New Roman" panose="02020603050405020304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 smtClean="0">
                <a:latin typeface="Times New Roman" panose="02020603050405020304" pitchFamily="18" charset="0"/>
              </a:rPr>
              <a:t>专心致志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  无缘无故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 语重心长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 狂风暴雨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  <a:endParaRPr lang="en-US" altLang="zh-CN" sz="3600" b="1" noProof="1" smtClean="0">
              <a:latin typeface="Times New Roman" panose="02020603050405020304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 smtClean="0">
                <a:latin typeface="Times New Roman" panose="02020603050405020304" pitchFamily="18" charset="0"/>
              </a:rPr>
              <a:t>勃勃生机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</a:t>
            </a:r>
          </a:p>
        </p:txBody>
      </p:sp>
      <p:sp>
        <p:nvSpPr>
          <p:cNvPr id="5125" name="文本框 53249"/>
          <p:cNvSpPr txBox="1"/>
          <p:nvPr/>
        </p:nvSpPr>
        <p:spPr>
          <a:xfrm>
            <a:off x="285720" y="3714752"/>
            <a:ext cx="8643998" cy="2862322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600" b="1" noProof="1">
                <a:solidFill>
                  <a:srgbClr val="00B050"/>
                </a:solidFill>
                <a:latin typeface="Times New Roman" panose="02020603050405020304" pitchFamily="18" charset="0"/>
              </a:rPr>
              <a:t>读读记记：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</a:t>
            </a: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>
                <a:latin typeface="Times New Roman" panose="02020603050405020304" pitchFamily="18" charset="0"/>
              </a:rPr>
              <a:t>哲理  英俊  惊羡  幅度  慌乱  艰难 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喧哗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  <a:endParaRPr lang="en-US" altLang="zh-CN" sz="3600" b="1" noProof="1" smtClean="0">
              <a:latin typeface="Times New Roman" panose="02020603050405020304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 smtClean="0">
                <a:latin typeface="Times New Roman" panose="02020603050405020304" pitchFamily="18" charset="0"/>
              </a:rPr>
              <a:t>附和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冒险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消受  机敏  堂皇 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名义 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薄弱   </a:t>
            </a:r>
            <a:endParaRPr lang="en-US" altLang="zh-CN" sz="3600" b="1" noProof="1" smtClean="0">
              <a:latin typeface="Times New Roman" panose="02020603050405020304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 smtClean="0">
                <a:latin typeface="Times New Roman" panose="02020603050405020304" pitchFamily="18" charset="0"/>
              </a:rPr>
              <a:t>附庸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 刹那间 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座无虚席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意想不到  </a:t>
            </a:r>
            <a:endParaRPr lang="en-US" altLang="zh-CN" sz="3600" b="1" noProof="1" smtClean="0">
              <a:latin typeface="Times New Roman" panose="02020603050405020304" pitchFamily="18" charset="0"/>
            </a:endParaRPr>
          </a:p>
          <a:p>
            <a:pPr>
              <a:buFont typeface="Arial" pitchFamily="34" charset="0"/>
              <a:buNone/>
              <a:defRPr/>
            </a:pPr>
            <a:r>
              <a:rPr lang="zh-CN" altLang="en-US" sz="3600" b="1" noProof="1" smtClean="0">
                <a:latin typeface="Times New Roman" panose="02020603050405020304" pitchFamily="18" charset="0"/>
              </a:rPr>
              <a:t>惊心动魄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 </a:t>
            </a:r>
            <a:r>
              <a:rPr lang="zh-CN" altLang="en-US" sz="3600" b="1" noProof="1" smtClean="0">
                <a:latin typeface="Times New Roman" panose="02020603050405020304" pitchFamily="18" charset="0"/>
              </a:rPr>
              <a:t>      养尊处优</a:t>
            </a:r>
            <a:r>
              <a:rPr lang="zh-CN" altLang="en-US" sz="3600" b="1" noProof="1">
                <a:latin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2051" name="Picture 3" descr="1图片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48688" cy="61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42910" y="500042"/>
            <a:ext cx="800105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第八关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：听意思，说词语。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田径赛场的看台上（</a:t>
            </a:r>
            <a:r>
              <a:rPr kumimoji="0" lang="en-US" altLang="zh-CN" sz="3600" b="1" i="0" u="none" strike="noStrike" cap="none" normalizeH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），数万人守候一场比赛，只为了一个叫刘翔的名字。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effectLst/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在阅览室看书要保持安静，不能大声（</a:t>
            </a:r>
            <a:r>
              <a:rPr kumimoji="0" lang="en-US" altLang="zh-CN" sz="3600" b="1" i="0" u="none" strike="noStrike" cap="none" normalizeH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）。</a:t>
            </a:r>
            <a:endParaRPr kumimoji="0" lang="zh-CN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我常常犯（</a:t>
            </a:r>
            <a:r>
              <a:rPr kumimoji="0" lang="en-US" altLang="zh-CN" sz="3600" b="1" i="0" u="none" strike="noStrike" cap="none" normalizeH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）的错误，妈妈每次都（</a:t>
            </a:r>
            <a:r>
              <a:rPr kumimoji="0" lang="en-US" altLang="zh-CN" sz="3600" b="1" i="0" u="none" strike="noStrike" cap="none" normalizeH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  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）地教导我。</a:t>
            </a:r>
            <a:endParaRPr kumimoji="0" lang="zh-CN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2051" name="Picture 3" descr="1图片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48688" cy="61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42910" y="500042"/>
            <a:ext cx="800105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第八关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：听意思，说词语。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田径赛场的看台上（座无虚席），数万人守候一场比赛，只为了一个叫刘翔的名字。</a:t>
            </a:r>
            <a:endParaRPr kumimoji="0" lang="en-US" altLang="zh-CN" sz="3600" b="1" i="0" u="none" strike="noStrike" cap="none" normalizeH="0" baseline="0" dirty="0" smtClean="0">
              <a:ln>
                <a:noFill/>
              </a:ln>
              <a:effectLst/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在阅览室看书要保持安静，不能大声（喧哗）。</a:t>
            </a:r>
            <a:endParaRPr kumimoji="0" lang="zh-CN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effectLst/>
                <a:latin typeface="宋体" pitchFamily="2" charset="-122"/>
                <a:ea typeface="宋体" pitchFamily="2" charset="-122"/>
                <a:cs typeface="Times New Roman" pitchFamily="18" charset="0"/>
              </a:rPr>
              <a:t>我常常犯（意想不到）的错误，妈妈每次都（语重心长）地教导我。</a:t>
            </a:r>
            <a:endParaRPr kumimoji="0" lang="zh-CN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文本框 9218"/>
          <p:cNvSpPr txBox="1"/>
          <p:nvPr/>
        </p:nvSpPr>
        <p:spPr>
          <a:xfrm>
            <a:off x="246064" y="1886518"/>
            <a:ext cx="8651875" cy="342478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5545" b="1" noProof="1">
                <a:solidFill>
                  <a:srgbClr val="FF3300"/>
                </a:solidFill>
                <a:latin typeface="Times New Roman" panose="02020603050405020304" pitchFamily="18" charset="0"/>
                <a:ea typeface="华文彩云" pitchFamily="2" charset="-122"/>
              </a:rPr>
              <a:t>日积月累：</a:t>
            </a:r>
          </a:p>
          <a:p>
            <a:pPr>
              <a:buFont typeface="Arial" pitchFamily="34" charset="0"/>
              <a:buNone/>
              <a:defRPr/>
            </a:pPr>
            <a:endParaRPr lang="zh-CN" altLang="en-US" sz="2685" noProof="1">
              <a:latin typeface="隶书" pitchFamily="49" charset="-122"/>
              <a:ea typeface="隶书" pitchFamily="49" charset="-122"/>
            </a:endParaRPr>
          </a:p>
          <a:p>
            <a:pPr algn="just">
              <a:buFont typeface="Arial" pitchFamily="34" charset="0"/>
              <a:buNone/>
              <a:defRPr/>
            </a:pP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1.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人非生而知之者，孰能无惑？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师说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》     </a:t>
            </a:r>
          </a:p>
          <a:p>
            <a:pPr algn="just">
              <a:buFont typeface="Arial" pitchFamily="34" charset="0"/>
              <a:buNone/>
              <a:defRPr/>
            </a:pP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2.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一鼓作气，再而衰，三而竭。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左传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》   </a:t>
            </a:r>
          </a:p>
          <a:p>
            <a:pPr algn="just">
              <a:buFont typeface="Arial" pitchFamily="34" charset="0"/>
              <a:buNone/>
              <a:defRPr/>
            </a:pP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3.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甘瓜苦蒂，天下物无全美。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墨子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》  </a:t>
            </a:r>
          </a:p>
          <a:p>
            <a:pPr algn="just">
              <a:buFont typeface="Arial" pitchFamily="34" charset="0"/>
              <a:buNone/>
              <a:defRPr/>
            </a:pP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4.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种树者必培其根，种德者必养其心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传习录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》   </a:t>
            </a:r>
          </a:p>
          <a:p>
            <a:pPr algn="just">
              <a:buFont typeface="Arial" pitchFamily="34" charset="0"/>
              <a:buNone/>
              <a:defRPr/>
            </a:pP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5.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操千曲而后晓声，观千剑而后识器。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《</a:t>
            </a:r>
            <a:r>
              <a:rPr lang="zh-CN" altLang="en-US" sz="2685" b="1" noProof="1">
                <a:solidFill>
                  <a:srgbClr val="000000"/>
                </a:solidFill>
                <a:latin typeface="+mn-ea"/>
              </a:rPr>
              <a:t>文心雕龙</a:t>
            </a:r>
            <a:r>
              <a:rPr lang="en-US" altLang="zh-CN" sz="2685" b="1" noProof="1">
                <a:solidFill>
                  <a:srgbClr val="000000"/>
                </a:solidFill>
                <a:latin typeface="+mn-ea"/>
              </a:rPr>
              <a:t>》</a:t>
            </a:r>
            <a:r>
              <a:rPr lang="en-US" altLang="zh-CN" sz="2685" b="1" noProof="1">
                <a:solidFill>
                  <a:srgbClr val="000000"/>
                </a:solidFill>
                <a:latin typeface="隶书" pitchFamily="49" charset="-122"/>
                <a:ea typeface="隶书" pitchFamily="49" charset="-122"/>
              </a:rPr>
              <a:t>  </a:t>
            </a:r>
            <a:endParaRPr lang="zh-CN" altLang="en-US" sz="2685" b="1" noProof="1">
              <a:solidFill>
                <a:srgbClr val="00000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圆角矩形标注 9219"/>
          <p:cNvSpPr/>
          <p:nvPr/>
        </p:nvSpPr>
        <p:spPr>
          <a:xfrm>
            <a:off x="6338888" y="722094"/>
            <a:ext cx="2417762" cy="1871395"/>
          </a:xfrm>
          <a:prstGeom prst="wedgeRoundRectCallout">
            <a:avLst>
              <a:gd name="adj1" fmla="val -42560"/>
              <a:gd name="adj2" fmla="val 70782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>
              <a:buFont typeface="Arial" pitchFamily="34" charset="0"/>
              <a:buNone/>
              <a:defRPr/>
            </a:pPr>
            <a:r>
              <a:rPr lang="zh-CN" altLang="en-US" sz="3025" noProof="1">
                <a:latin typeface="Times New Roman" panose="02020603050405020304" pitchFamily="18" charset="0"/>
              </a:rPr>
              <a:t>比一比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zh-CN" altLang="en-US" sz="3025" noProof="1">
                <a:latin typeface="Times New Roman" panose="02020603050405020304" pitchFamily="18" charset="0"/>
              </a:rPr>
              <a:t>看谁读得好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zh-CN" altLang="en-US" sz="3025" noProof="1">
                <a:latin typeface="Times New Roman" panose="02020603050405020304" pitchFamily="18" charset="0"/>
              </a:rPr>
              <a:t>看谁背得快</a:t>
            </a:r>
          </a:p>
        </p:txBody>
      </p:sp>
      <p:sp>
        <p:nvSpPr>
          <p:cNvPr id="17412" name="文本框 17411"/>
          <p:cNvSpPr txBox="1"/>
          <p:nvPr/>
        </p:nvSpPr>
        <p:spPr>
          <a:xfrm>
            <a:off x="2938463" y="332692"/>
            <a:ext cx="2242922" cy="707886"/>
          </a:xfrm>
          <a:prstGeom prst="rect">
            <a:avLst/>
          </a:prstGeom>
          <a:noFill/>
          <a:ln w="762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00" b="1" noProof="1">
                <a:solidFill>
                  <a:srgbClr val="FF0000"/>
                </a:solidFill>
                <a:latin typeface="Times New Roman" panose="02020603050405020304" pitchFamily="18" charset="0"/>
              </a:rPr>
              <a:t>日积月累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矩形 24577"/>
          <p:cNvSpPr/>
          <p:nvPr/>
        </p:nvSpPr>
        <p:spPr>
          <a:xfrm>
            <a:off x="1306513" y="393182"/>
            <a:ext cx="6936514" cy="712503"/>
          </a:xfrm>
          <a:prstGeom prst="rect">
            <a:avLst/>
          </a:prstGeom>
          <a:solidFill>
            <a:srgbClr val="71C0E7"/>
          </a:solidFill>
          <a:ln w="9525">
            <a:noFill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30" b="1" noProof="1">
                <a:latin typeface="Arial" pitchFamily="34" charset="0"/>
              </a:rPr>
              <a:t>人非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生</a:t>
            </a:r>
            <a:r>
              <a:rPr lang="zh-CN" altLang="en-US" sz="4030" b="1" noProof="1">
                <a:latin typeface="Arial" pitchFamily="34" charset="0"/>
              </a:rPr>
              <a:t>而知之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者</a:t>
            </a:r>
            <a:r>
              <a:rPr lang="zh-CN" altLang="en-US" sz="4030" b="1" noProof="1">
                <a:latin typeface="Arial" pitchFamily="34" charset="0"/>
              </a:rPr>
              <a:t>，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孰</a:t>
            </a:r>
            <a:r>
              <a:rPr lang="zh-CN" altLang="en-US" sz="4030" b="1" noProof="1">
                <a:latin typeface="Arial" pitchFamily="34" charset="0"/>
              </a:rPr>
              <a:t>能无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惑</a:t>
            </a:r>
            <a:r>
              <a:rPr lang="zh-CN" altLang="en-US" sz="4030" b="1" noProof="1">
                <a:latin typeface="Arial" pitchFamily="34" charset="0"/>
              </a:rPr>
              <a:t>？</a:t>
            </a:r>
          </a:p>
        </p:txBody>
      </p:sp>
      <p:sp>
        <p:nvSpPr>
          <p:cNvPr id="24579" name="矩形 24578"/>
          <p:cNvSpPr/>
          <p:nvPr/>
        </p:nvSpPr>
        <p:spPr>
          <a:xfrm>
            <a:off x="1185863" y="3933711"/>
            <a:ext cx="6832600" cy="102335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noProof="1">
                <a:latin typeface="Arial" pitchFamily="34" charset="0"/>
              </a:rPr>
              <a:t>       </a:t>
            </a:r>
            <a:r>
              <a:rPr lang="zh-CN" altLang="en-US" sz="3025" b="1" noProof="1">
                <a:latin typeface="Arial" pitchFamily="34" charset="0"/>
              </a:rPr>
              <a:t>人不是生下来就懂得道理的，谁能没有疑惑？</a:t>
            </a:r>
          </a:p>
        </p:txBody>
      </p:sp>
      <p:sp>
        <p:nvSpPr>
          <p:cNvPr id="24580" name="矩形 24579"/>
          <p:cNvSpPr/>
          <p:nvPr/>
        </p:nvSpPr>
        <p:spPr>
          <a:xfrm>
            <a:off x="1547813" y="1412053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生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4581" name="矩形 24580"/>
          <p:cNvSpPr/>
          <p:nvPr/>
        </p:nvSpPr>
        <p:spPr>
          <a:xfrm>
            <a:off x="4813300" y="1412053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者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4582" name="矩形 24581"/>
          <p:cNvSpPr/>
          <p:nvPr/>
        </p:nvSpPr>
        <p:spPr>
          <a:xfrm>
            <a:off x="1547813" y="2349641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孰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4583" name="矩形 24582"/>
          <p:cNvSpPr/>
          <p:nvPr/>
        </p:nvSpPr>
        <p:spPr>
          <a:xfrm>
            <a:off x="4813300" y="2421472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惑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4584" name="文本框 24583"/>
          <p:cNvSpPr txBox="1"/>
          <p:nvPr/>
        </p:nvSpPr>
        <p:spPr>
          <a:xfrm>
            <a:off x="2395539" y="1483885"/>
            <a:ext cx="1330325" cy="50552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685" b="1" noProof="1">
                <a:solidFill>
                  <a:schemeClr val="accent2"/>
                </a:solidFill>
                <a:latin typeface="Arial" pitchFamily="34" charset="0"/>
              </a:rPr>
              <a:t>生下来</a:t>
            </a:r>
          </a:p>
        </p:txBody>
      </p:sp>
      <p:sp>
        <p:nvSpPr>
          <p:cNvPr id="24585" name="文本框 24584"/>
          <p:cNvSpPr txBox="1"/>
          <p:nvPr/>
        </p:nvSpPr>
        <p:spPr>
          <a:xfrm>
            <a:off x="5659439" y="1483885"/>
            <a:ext cx="1633537" cy="453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en-US" altLang="zh-CN" sz="2350" b="1" noProof="1">
                <a:solidFill>
                  <a:schemeClr val="accent2"/>
                </a:solidFill>
                <a:latin typeface="Arial" pitchFamily="34" charset="0"/>
              </a:rPr>
              <a:t>……</a:t>
            </a:r>
            <a:r>
              <a:rPr lang="zh-CN" altLang="en-US" sz="2350" b="1" noProof="1">
                <a:solidFill>
                  <a:schemeClr val="accent2"/>
                </a:solidFill>
                <a:latin typeface="Arial" pitchFamily="34" charset="0"/>
              </a:rPr>
              <a:t>的人</a:t>
            </a:r>
          </a:p>
        </p:txBody>
      </p:sp>
      <p:sp>
        <p:nvSpPr>
          <p:cNvPr id="24586" name="文本框 24585"/>
          <p:cNvSpPr txBox="1"/>
          <p:nvPr/>
        </p:nvSpPr>
        <p:spPr>
          <a:xfrm>
            <a:off x="2454275" y="2493303"/>
            <a:ext cx="1149350" cy="5578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chemeClr val="accent2"/>
                </a:solidFill>
                <a:latin typeface="Arial" pitchFamily="34" charset="0"/>
              </a:rPr>
              <a:t>谁</a:t>
            </a:r>
          </a:p>
        </p:txBody>
      </p:sp>
      <p:sp>
        <p:nvSpPr>
          <p:cNvPr id="24587" name="文本框 24586"/>
          <p:cNvSpPr txBox="1"/>
          <p:nvPr/>
        </p:nvSpPr>
        <p:spPr>
          <a:xfrm>
            <a:off x="5721350" y="2493304"/>
            <a:ext cx="1028700" cy="453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350" b="1" noProof="1">
                <a:solidFill>
                  <a:schemeClr val="accent2"/>
                </a:solidFill>
                <a:latin typeface="Arial" pitchFamily="34" charset="0"/>
              </a:rPr>
              <a:t>疑惑</a:t>
            </a:r>
          </a:p>
        </p:txBody>
      </p:sp>
      <p:sp>
        <p:nvSpPr>
          <p:cNvPr id="24588" name="矩形 24587"/>
          <p:cNvSpPr/>
          <p:nvPr/>
        </p:nvSpPr>
        <p:spPr>
          <a:xfrm>
            <a:off x="1851026" y="5370337"/>
            <a:ext cx="6107113" cy="505523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2685" b="1" noProof="1">
                <a:latin typeface="Arial" pitchFamily="34" charset="0"/>
              </a:rPr>
              <a:t>说明了人人都有自己不懂的地方。 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矩形 25601"/>
          <p:cNvSpPr/>
          <p:nvPr/>
        </p:nvSpPr>
        <p:spPr>
          <a:xfrm>
            <a:off x="1246188" y="754230"/>
            <a:ext cx="6936514" cy="712503"/>
          </a:xfrm>
          <a:prstGeom prst="rect">
            <a:avLst/>
          </a:prstGeom>
          <a:solidFill>
            <a:srgbClr val="71C0E7"/>
          </a:solidFill>
          <a:ln w="9525">
            <a:noFill/>
          </a:ln>
        </p:spPr>
        <p:txBody>
          <a:bodyPr wrap="none"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30" b="1" noProof="1">
                <a:latin typeface="Arial" pitchFamily="34" charset="0"/>
              </a:rPr>
              <a:t>一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鼓作</a:t>
            </a:r>
            <a:r>
              <a:rPr lang="zh-CN" altLang="en-US" sz="4030" b="1" noProof="1">
                <a:latin typeface="Arial" pitchFamily="34" charset="0"/>
              </a:rPr>
              <a:t>气，再而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衰</a:t>
            </a:r>
            <a:r>
              <a:rPr lang="zh-CN" altLang="en-US" sz="4030" b="1" noProof="1">
                <a:latin typeface="Arial" pitchFamily="34" charset="0"/>
              </a:rPr>
              <a:t>，三而</a:t>
            </a:r>
            <a:r>
              <a:rPr lang="zh-CN" altLang="en-US" sz="4030" b="1" noProof="1">
                <a:solidFill>
                  <a:srgbClr val="FF3300"/>
                </a:solidFill>
                <a:latin typeface="Arial" pitchFamily="34" charset="0"/>
              </a:rPr>
              <a:t>竭</a:t>
            </a:r>
            <a:r>
              <a:rPr lang="zh-CN" altLang="en-US" sz="4030" b="1" noProof="1">
                <a:latin typeface="Arial" pitchFamily="34" charset="0"/>
              </a:rPr>
              <a:t>。</a:t>
            </a:r>
          </a:p>
        </p:txBody>
      </p:sp>
      <p:sp>
        <p:nvSpPr>
          <p:cNvPr id="25603" name="矩形 25602"/>
          <p:cNvSpPr/>
          <p:nvPr/>
        </p:nvSpPr>
        <p:spPr>
          <a:xfrm>
            <a:off x="1185863" y="3139785"/>
            <a:ext cx="6894512" cy="148886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latin typeface="Arial" pitchFamily="34" charset="0"/>
              </a:rPr>
              <a:t>擂一通鼓，勇气振作起来了；擂两通鼓，勇气就衰弱了；擂三通鼓，勇气就完结了。  </a:t>
            </a:r>
          </a:p>
        </p:txBody>
      </p:sp>
      <p:sp>
        <p:nvSpPr>
          <p:cNvPr id="25604" name="矩形 25603"/>
          <p:cNvSpPr/>
          <p:nvPr/>
        </p:nvSpPr>
        <p:spPr>
          <a:xfrm>
            <a:off x="1306513" y="5156733"/>
            <a:ext cx="6711950" cy="918713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2685" b="1" noProof="1">
                <a:latin typeface="Arial" pitchFamily="34" charset="0"/>
              </a:rPr>
              <a:t>现用来比喻趁劲头大的时候一下子把事情做完。说明做事情应一气呵成的道理</a:t>
            </a:r>
            <a:r>
              <a:rPr lang="zh-CN" altLang="en-US" sz="2685" noProof="1">
                <a:latin typeface="Arial" pitchFamily="34" charset="0"/>
              </a:rPr>
              <a:t>。</a:t>
            </a:r>
          </a:p>
        </p:txBody>
      </p:sp>
      <p:sp>
        <p:nvSpPr>
          <p:cNvPr id="25605" name="矩形 25604"/>
          <p:cNvSpPr/>
          <p:nvPr/>
        </p:nvSpPr>
        <p:spPr>
          <a:xfrm>
            <a:off x="1489076" y="2067986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鼓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5606" name="矩形 25605"/>
          <p:cNvSpPr/>
          <p:nvPr/>
        </p:nvSpPr>
        <p:spPr>
          <a:xfrm>
            <a:off x="3060701" y="2067986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作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5607" name="矩形 25606"/>
          <p:cNvSpPr/>
          <p:nvPr/>
        </p:nvSpPr>
        <p:spPr>
          <a:xfrm>
            <a:off x="4633913" y="2067986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衰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5608" name="矩形 25607"/>
          <p:cNvSpPr/>
          <p:nvPr/>
        </p:nvSpPr>
        <p:spPr>
          <a:xfrm>
            <a:off x="6326188" y="2067986"/>
            <a:ext cx="704039" cy="55784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3025" b="1" noProof="1">
                <a:solidFill>
                  <a:srgbClr val="FF3300"/>
                </a:solidFill>
                <a:latin typeface="Arial" pitchFamily="34" charset="0"/>
              </a:rPr>
              <a:t>竭</a:t>
            </a:r>
            <a:r>
              <a:rPr lang="en-US" altLang="zh-CN" sz="3025" b="1" noProof="1">
                <a:solidFill>
                  <a:srgbClr val="FF3300"/>
                </a:solidFill>
                <a:latin typeface="Arial" pitchFamily="34" charset="0"/>
              </a:rPr>
              <a:t>:</a:t>
            </a:r>
          </a:p>
        </p:txBody>
      </p:sp>
      <p:sp>
        <p:nvSpPr>
          <p:cNvPr id="25609" name="文本框 25608"/>
          <p:cNvSpPr txBox="1"/>
          <p:nvPr/>
        </p:nvSpPr>
        <p:spPr>
          <a:xfrm>
            <a:off x="2092326" y="2117134"/>
            <a:ext cx="968375" cy="453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350" b="1" noProof="1">
                <a:solidFill>
                  <a:schemeClr val="accent2"/>
                </a:solidFill>
                <a:latin typeface="Arial" pitchFamily="34" charset="0"/>
              </a:rPr>
              <a:t>击鼓</a:t>
            </a:r>
          </a:p>
        </p:txBody>
      </p:sp>
      <p:sp>
        <p:nvSpPr>
          <p:cNvPr id="25610" name="文本框 25609"/>
          <p:cNvSpPr txBox="1"/>
          <p:nvPr/>
        </p:nvSpPr>
        <p:spPr>
          <a:xfrm>
            <a:off x="3603626" y="2132256"/>
            <a:ext cx="968375" cy="453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350" b="1" noProof="1">
                <a:solidFill>
                  <a:schemeClr val="accent2"/>
                </a:solidFill>
                <a:latin typeface="Arial" pitchFamily="34" charset="0"/>
              </a:rPr>
              <a:t>振作</a:t>
            </a:r>
          </a:p>
        </p:txBody>
      </p:sp>
      <p:sp>
        <p:nvSpPr>
          <p:cNvPr id="25611" name="文本框 25610"/>
          <p:cNvSpPr txBox="1"/>
          <p:nvPr/>
        </p:nvSpPr>
        <p:spPr>
          <a:xfrm>
            <a:off x="5297489" y="2132256"/>
            <a:ext cx="968375" cy="453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350" b="1" noProof="1">
                <a:solidFill>
                  <a:schemeClr val="accent2"/>
                </a:solidFill>
                <a:latin typeface="Arial" pitchFamily="34" charset="0"/>
              </a:rPr>
              <a:t>衰弱</a:t>
            </a:r>
          </a:p>
        </p:txBody>
      </p:sp>
      <p:sp>
        <p:nvSpPr>
          <p:cNvPr id="25612" name="文本框 25611"/>
          <p:cNvSpPr txBox="1"/>
          <p:nvPr/>
        </p:nvSpPr>
        <p:spPr>
          <a:xfrm>
            <a:off x="6870701" y="2132256"/>
            <a:ext cx="968375" cy="453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350" b="1" noProof="1">
                <a:solidFill>
                  <a:schemeClr val="accent2"/>
                </a:solidFill>
                <a:latin typeface="Arial" pitchFamily="34" charset="0"/>
              </a:rPr>
              <a:t>完结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635</Words>
  <Application>Microsoft Office PowerPoint</Application>
  <PresentationFormat>全屏显示(4:3)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邯郸学步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</dc:creator>
  <cp:lastModifiedBy>微软用户</cp:lastModifiedBy>
  <cp:revision>17</cp:revision>
  <dcterms:created xsi:type="dcterms:W3CDTF">2019-02-28T00:35:02Z</dcterms:created>
  <dcterms:modified xsi:type="dcterms:W3CDTF">2019-03-01T01:57:46Z</dcterms:modified>
</cp:coreProperties>
</file>