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417" r:id="rId3"/>
    <p:sldId id="256" r:id="rId4"/>
    <p:sldId id="381" r:id="rId5"/>
    <p:sldId id="370" r:id="rId6"/>
    <p:sldId id="392" r:id="rId7"/>
    <p:sldId id="338" r:id="rId8"/>
    <p:sldId id="333" r:id="rId9"/>
    <p:sldId id="401" r:id="rId10"/>
    <p:sldId id="410" r:id="rId11"/>
  </p:sldIdLst>
  <p:sldSz cx="9906000" cy="6858000" type="A4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6">
          <p15:clr>
            <a:srgbClr val="A4A3A4"/>
          </p15:clr>
        </p15:guide>
        <p15:guide id="2" pos="31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966" y="-96"/>
      </p:cViewPr>
      <p:guideLst>
        <p:guide orient="horz" pos="2156"/>
        <p:guide pos="31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2018-6-19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97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57341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98671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986713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50">
                <a:solidFill>
                  <a:srgbClr val="808080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B51A-EE62-4E3D-B251-40BE48371429}" type="datetimeFigureOut">
              <a:rPr lang="zh-CN" altLang="en-US"/>
              <a:pPr>
                <a:defRPr/>
              </a:pPr>
              <a:t>2018-6-19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F8B8-32EA-4BDF-BF88-888A21D516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55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1038" y="2"/>
            <a:ext cx="8543925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1038" y="1059543"/>
            <a:ext cx="8543925" cy="511742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BAEA1-923E-4F06-B6EC-1EDB69D53417}" type="datetimeFigureOut">
              <a:rPr lang="zh-CN" altLang="en-US"/>
              <a:pPr>
                <a:defRPr/>
              </a:pPr>
              <a:t>2018-6-19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86C1-505E-4057-8013-D44A109E6C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7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0" y="2192338"/>
            <a:ext cx="9906000" cy="2989262"/>
            <a:chOff x="0" y="2191657"/>
            <a:chExt cx="12192001" cy="2989471"/>
          </a:xfrm>
        </p:grpSpPr>
        <p:sp>
          <p:nvSpPr>
            <p:cNvPr id="4" name="任意多边形 3"/>
            <p:cNvSpPr/>
            <p:nvPr userDrawn="1"/>
          </p:nvSpPr>
          <p:spPr>
            <a:xfrm>
              <a:off x="214313" y="2191657"/>
              <a:ext cx="11977688" cy="2989471"/>
            </a:xfrm>
            <a:custGeom>
              <a:avLst/>
              <a:gdLst>
                <a:gd name="connsiteX0" fmla="*/ 0 w 11978023"/>
                <a:gd name="connsiteY0" fmla="*/ 0 h 2989471"/>
                <a:gd name="connsiteX1" fmla="*/ 11978023 w 11978023"/>
                <a:gd name="connsiteY1" fmla="*/ 0 h 2989471"/>
                <a:gd name="connsiteX2" fmla="*/ 11978023 w 11978023"/>
                <a:gd name="connsiteY2" fmla="*/ 2989471 h 2989471"/>
                <a:gd name="connsiteX3" fmla="*/ 2989471 w 11978023"/>
                <a:gd name="connsiteY3" fmla="*/ 2989471 h 298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8023" h="2989471">
                  <a:moveTo>
                    <a:pt x="0" y="0"/>
                  </a:moveTo>
                  <a:lnTo>
                    <a:pt x="11978023" y="0"/>
                  </a:lnTo>
                  <a:lnTo>
                    <a:pt x="11978023" y="2989471"/>
                  </a:lnTo>
                  <a:lnTo>
                    <a:pt x="2989471" y="2989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5" name="直角三角形 4"/>
            <p:cNvSpPr/>
            <p:nvPr userDrawn="1"/>
          </p:nvSpPr>
          <p:spPr>
            <a:xfrm>
              <a:off x="0" y="2340892"/>
              <a:ext cx="2840038" cy="284023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6" name="任意多边形 5"/>
            <p:cNvSpPr/>
            <p:nvPr userDrawn="1"/>
          </p:nvSpPr>
          <p:spPr>
            <a:xfrm>
              <a:off x="214313" y="2294851"/>
              <a:ext cx="2697162" cy="2697352"/>
            </a:xfrm>
            <a:custGeom>
              <a:avLst/>
              <a:gdLst>
                <a:gd name="connsiteX0" fmla="*/ 0 w 3538728"/>
                <a:gd name="connsiteY0" fmla="*/ 0 h 3538728"/>
                <a:gd name="connsiteX1" fmla="*/ 3538728 w 3538728"/>
                <a:gd name="connsiteY1" fmla="*/ 3538728 h 3538728"/>
                <a:gd name="connsiteX2" fmla="*/ 3405621 w 3538728"/>
                <a:gd name="connsiteY2" fmla="*/ 3538728 h 3538728"/>
                <a:gd name="connsiteX3" fmla="*/ 0 w 3538728"/>
                <a:gd name="connsiteY3" fmla="*/ 133107 h 35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8728" h="3538728">
                  <a:moveTo>
                    <a:pt x="0" y="0"/>
                  </a:moveTo>
                  <a:lnTo>
                    <a:pt x="3538728" y="3538728"/>
                  </a:lnTo>
                  <a:lnTo>
                    <a:pt x="3405621" y="3538728"/>
                  </a:lnTo>
                  <a:lnTo>
                    <a:pt x="0" y="1331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cxnSp>
          <p:nvCxnSpPr>
            <p:cNvPr id="7" name="直接连接符 6"/>
            <p:cNvCxnSpPr/>
            <p:nvPr userDrawn="1"/>
          </p:nvCxnSpPr>
          <p:spPr>
            <a:xfrm>
              <a:off x="6238876" y="3609393"/>
              <a:ext cx="44561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725" y="2869200"/>
            <a:ext cx="4048200" cy="74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9746-2630-4418-AE37-BC0ED4148AB1}" type="datetimeFigureOut">
              <a:rPr lang="zh-CN" altLang="en-US"/>
              <a:pPr>
                <a:defRPr/>
              </a:pPr>
              <a:t>2018-6-19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7E10-A7AB-4880-84CB-7294808DC6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98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1038" y="2"/>
            <a:ext cx="8543925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7919-A465-4AD2-8F69-CB2BFA3535BC}" type="datetimeFigureOut">
              <a:rPr lang="zh-CN" altLang="en-US"/>
              <a:pPr>
                <a:defRPr/>
              </a:pPr>
              <a:t>2018-6-19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E1D7-697F-445C-8931-9DB75BAC2C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33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0"/>
            <a:ext cx="8543925" cy="899886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6781-9B4D-4C26-8401-21A44334BA26}" type="datetimeFigureOut">
              <a:rPr lang="zh-CN" altLang="en-US"/>
              <a:pPr>
                <a:defRPr/>
              </a:pPr>
              <a:t>2018-6-19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9818-91FA-4AC0-83DE-39CE974CB5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0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7275" y="1123200"/>
            <a:ext cx="7988175" cy="2386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9344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B84E-C8DF-4FD1-A68D-AE5569C9F12E}" type="datetimeFigureOut">
              <a:rPr lang="zh-CN" altLang="en-US"/>
              <a:pPr>
                <a:defRPr/>
              </a:pPr>
              <a:t>2018-6-19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18F3-7AC4-4ADD-B922-6DE1B6C380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81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6D19-8075-4635-8829-B6FA9F4655C4}" type="datetimeFigureOut">
              <a:rPr lang="zh-CN" altLang="en-US"/>
              <a:pPr>
                <a:defRPr/>
              </a:pPr>
              <a:t>2018-6-19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FE20-CABD-47A2-A1AF-CA53194A77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350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93" y="1476375"/>
            <a:ext cx="6307336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7" y="0"/>
            <a:ext cx="8543925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34850" y="2001600"/>
            <a:ext cx="4489875" cy="3506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088800" cy="419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25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E626-4531-48E3-9C12-4B6AC4FA012F}" type="datetimeFigureOut">
              <a:rPr lang="zh-CN" altLang="en-US"/>
              <a:pPr>
                <a:defRPr/>
              </a:pPr>
              <a:t>2018-6-19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D8AD-2788-403D-A92A-F92EBAE4C4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92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01915" y="365125"/>
            <a:ext cx="1523048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909435" cy="5811838"/>
          </a:xfrm>
          <a:prstGeom prst="rect">
            <a:avLst/>
          </a:prstGeom>
        </p:spPr>
        <p:txBody>
          <a:bodyPr vert="eaVert"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1A17-FEAD-4BE5-BA40-B7305A47C838}" type="datetimeFigureOut">
              <a:rPr lang="zh-CN" altLang="en-US"/>
              <a:pPr>
                <a:defRPr/>
              </a:pPr>
              <a:t>2018-6-19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6677-EFA0-4618-8E52-1C0CE09EC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330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81525" y="363600"/>
            <a:ext cx="8543925" cy="5810400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B54A-FA69-4469-9EC8-37E7A7F6EB77}" type="datetimeFigureOut">
              <a:rPr lang="zh-CN" altLang="en-US"/>
              <a:pPr>
                <a:defRPr/>
              </a:pPr>
              <a:t>2018-6-19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1FFB-DEC1-4D2E-BED5-7537313581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75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68546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2154" y="1600200"/>
            <a:ext cx="4368546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1038" y="203200"/>
            <a:ext cx="85439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1038" y="928689"/>
            <a:ext cx="85439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单击此处编辑文本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defRPr sz="1463" noProof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>
              <a:defRPr/>
            </a:pPr>
            <a:fld id="{DF4DBBB5-E6FE-41CC-81A1-E29A83DCEEC8}" type="datetimeFigureOut">
              <a:rPr lang="zh-CN" altLang="en-US"/>
              <a:pPr>
                <a:defRPr/>
              </a:pPr>
              <a:t>2018-6-19</a:t>
            </a:fld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defRPr sz="1463" noProof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7C5734-3F41-4E1F-A20F-1363116FB276}" type="slidenum">
              <a:rPr lang="zh-CN" altLang="en-US">
                <a:ea typeface="黑体" panose="02010609060101010101" pitchFamily="49" charset="-122"/>
              </a:rPr>
              <a:pPr>
                <a:defRPr/>
              </a:pPr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081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5pPr>
      <a:lvl6pPr marL="371475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</a:defRPr>
      </a:lvl6pPr>
      <a:lvl7pPr marL="74295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</a:defRPr>
      </a:lvl7pPr>
      <a:lvl8pPr marL="1114425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</a:defRPr>
      </a:lvl8pPr>
      <a:lvl9pPr marL="14859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</a:defRPr>
      </a:lvl9pPr>
    </p:titleStyle>
    <p:bodyStyle>
      <a:lvl1pPr marL="185738" indent="-185738" algn="just" rtl="0" eaLnBrk="0" fontAlgn="base" hangingPunct="0">
        <a:lnSpc>
          <a:spcPct val="15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marL="557213" indent="-185738" algn="just" rtl="0" eaLnBrk="0" fontAlgn="base" hangingPunct="0">
        <a:lnSpc>
          <a:spcPct val="15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2pPr>
      <a:lvl3pPr marL="928688" indent="-185738" algn="just" rtl="0" eaLnBrk="0" fontAlgn="base" hangingPunct="0">
        <a:lnSpc>
          <a:spcPct val="15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3pPr>
      <a:lvl4pPr marL="1300163" indent="-185738" algn="just" rtl="0" eaLnBrk="0" fontAlgn="base" hangingPunct="0">
        <a:lnSpc>
          <a:spcPct val="15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4pPr>
      <a:lvl5pPr marL="1671638" indent="-185738" algn="just" rtl="0" eaLnBrk="0" fontAlgn="base" hangingPunct="0">
        <a:lnSpc>
          <a:spcPct val="15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2298;&#19977;&#20122;&#33853;&#26085;&#12299;&#35838;&#22806;&#38405;&#35835;%20-1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2298;&#19977;&#20122;&#33853;&#26085;&#12299;&#35838;&#22806;&#38405;&#35835;%20-2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3"/>
          <p:cNvSpPr txBox="1">
            <a:spLocks noChangeArrowheads="1"/>
          </p:cNvSpPr>
          <p:nvPr/>
        </p:nvSpPr>
        <p:spPr bwMode="auto">
          <a:xfrm>
            <a:off x="1266627" y="1333005"/>
            <a:ext cx="6663333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275" dirty="0">
                <a:solidFill>
                  <a:prstClr val="black"/>
                </a:solidFill>
              </a:rPr>
              <a:t>教材版本：人教</a:t>
            </a:r>
            <a:r>
              <a:rPr lang="zh-CN" altLang="zh-CN" sz="2275" dirty="0" smtClean="0">
                <a:solidFill>
                  <a:prstClr val="black"/>
                </a:solidFill>
              </a:rPr>
              <a:t>版</a:t>
            </a:r>
            <a:r>
              <a:rPr lang="zh-CN" altLang="en-US" sz="2275" dirty="0">
                <a:solidFill>
                  <a:prstClr val="black"/>
                </a:solidFill>
              </a:rPr>
              <a:t>六</a:t>
            </a:r>
            <a:r>
              <a:rPr lang="zh-CN" altLang="zh-CN" sz="2275" dirty="0" smtClean="0">
                <a:solidFill>
                  <a:prstClr val="black"/>
                </a:solidFill>
              </a:rPr>
              <a:t>年级</a:t>
            </a:r>
            <a:r>
              <a:rPr lang="zh-CN" altLang="zh-CN" sz="2275" dirty="0">
                <a:solidFill>
                  <a:prstClr val="black"/>
                </a:solidFill>
              </a:rPr>
              <a:t>语</a:t>
            </a:r>
            <a:r>
              <a:rPr lang="zh-CN" altLang="en-US" sz="2275" dirty="0">
                <a:solidFill>
                  <a:prstClr val="black"/>
                </a:solidFill>
              </a:rPr>
              <a:t>文</a:t>
            </a:r>
            <a:r>
              <a:rPr lang="zh-CN" altLang="zh-CN" sz="2275" dirty="0" smtClean="0">
                <a:solidFill>
                  <a:prstClr val="black"/>
                </a:solidFill>
              </a:rPr>
              <a:t>课本</a:t>
            </a:r>
            <a:r>
              <a:rPr lang="zh-CN" altLang="en-US" sz="2275" dirty="0" smtClean="0">
                <a:solidFill>
                  <a:prstClr val="black"/>
                </a:solidFill>
              </a:rPr>
              <a:t>下</a:t>
            </a:r>
            <a:r>
              <a:rPr lang="zh-CN" altLang="zh-CN" sz="2275" dirty="0" smtClean="0">
                <a:solidFill>
                  <a:prstClr val="black"/>
                </a:solidFill>
              </a:rPr>
              <a:t>册</a:t>
            </a:r>
            <a:endParaRPr lang="zh-CN" altLang="zh-CN" sz="2275" dirty="0">
              <a:solidFill>
                <a:prstClr val="black"/>
              </a:solidFill>
            </a:endParaRPr>
          </a:p>
        </p:txBody>
      </p:sp>
      <p:sp>
        <p:nvSpPr>
          <p:cNvPr id="9220" name="文本框 4"/>
          <p:cNvSpPr txBox="1">
            <a:spLocks noChangeArrowheads="1"/>
          </p:cNvSpPr>
          <p:nvPr/>
        </p:nvSpPr>
        <p:spPr bwMode="auto">
          <a:xfrm>
            <a:off x="1438177" y="2563515"/>
            <a:ext cx="6723955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3250" dirty="0">
                <a:solidFill>
                  <a:prstClr val="black"/>
                </a:solidFill>
              </a:rPr>
              <a:t>录</a:t>
            </a:r>
            <a:r>
              <a:rPr lang="zh-CN" altLang="zh-CN" sz="3250" dirty="0" smtClean="0">
                <a:solidFill>
                  <a:prstClr val="black"/>
                </a:solidFill>
              </a:rPr>
              <a:t>课</a:t>
            </a:r>
            <a:r>
              <a:rPr lang="zh-CN" altLang="en-US" sz="3250" dirty="0">
                <a:solidFill>
                  <a:prstClr val="black"/>
                </a:solidFill>
              </a:rPr>
              <a:t>内容</a:t>
            </a:r>
            <a:r>
              <a:rPr lang="zh-CN" altLang="zh-CN" sz="3250" dirty="0" smtClean="0">
                <a:solidFill>
                  <a:prstClr val="black"/>
                </a:solidFill>
              </a:rPr>
              <a:t>：</a:t>
            </a:r>
            <a:r>
              <a:rPr lang="zh-CN" altLang="en-US" sz="3250" dirty="0" smtClean="0">
                <a:solidFill>
                  <a:prstClr val="black"/>
                </a:solidFill>
              </a:rPr>
              <a:t>课外阅读复习</a:t>
            </a:r>
            <a:endParaRPr lang="en-US" altLang="zh-CN" sz="3250" dirty="0">
              <a:solidFill>
                <a:prstClr val="black"/>
              </a:solidFill>
            </a:endParaRPr>
          </a:p>
        </p:txBody>
      </p:sp>
      <p:sp>
        <p:nvSpPr>
          <p:cNvPr id="9221" name="文本框 5"/>
          <p:cNvSpPr txBox="1">
            <a:spLocks noChangeArrowheads="1"/>
          </p:cNvSpPr>
          <p:nvPr/>
        </p:nvSpPr>
        <p:spPr bwMode="auto">
          <a:xfrm>
            <a:off x="3200103" y="3938489"/>
            <a:ext cx="2123083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275" dirty="0" smtClean="0">
                <a:solidFill>
                  <a:prstClr val="black"/>
                </a:solidFill>
              </a:rPr>
              <a:t>第一课时</a:t>
            </a:r>
            <a:r>
              <a:rPr lang="zh-CN" altLang="zh-CN" sz="2275" dirty="0">
                <a:solidFill>
                  <a:prstClr val="black"/>
                </a:solidFill>
              </a:rPr>
              <a:t>：</a:t>
            </a:r>
            <a:endParaRPr lang="en-US" altLang="zh-CN" sz="2275" dirty="0">
              <a:solidFill>
                <a:prstClr val="black"/>
              </a:solidFill>
            </a:endParaRPr>
          </a:p>
        </p:txBody>
      </p:sp>
      <p:sp>
        <p:nvSpPr>
          <p:cNvPr id="9222" name="文本框 6"/>
          <p:cNvSpPr txBox="1">
            <a:spLocks noChangeArrowheads="1"/>
          </p:cNvSpPr>
          <p:nvPr/>
        </p:nvSpPr>
        <p:spPr bwMode="auto">
          <a:xfrm>
            <a:off x="3879851" y="4874915"/>
            <a:ext cx="3269754" cy="44242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275" dirty="0">
                <a:solidFill>
                  <a:prstClr val="black"/>
                </a:solidFill>
              </a:rPr>
              <a:t>执教教师</a:t>
            </a:r>
            <a:r>
              <a:rPr lang="zh-CN" altLang="zh-CN" sz="2275" dirty="0" smtClean="0">
                <a:solidFill>
                  <a:prstClr val="black"/>
                </a:solidFill>
              </a:rPr>
              <a:t>：</a:t>
            </a:r>
            <a:r>
              <a:rPr lang="zh-CN" altLang="en-US" sz="2275" dirty="0" smtClean="0">
                <a:solidFill>
                  <a:prstClr val="black"/>
                </a:solidFill>
              </a:rPr>
              <a:t>刘莉莉</a:t>
            </a:r>
            <a:endParaRPr lang="zh-CN" altLang="zh-CN" sz="2275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7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445"/>
            <a:ext cx="9920605" cy="6856095"/>
          </a:xfrm>
          <a:prstGeom prst="rect">
            <a:avLst/>
          </a:prstGeom>
        </p:spPr>
      </p:pic>
      <p:sp>
        <p:nvSpPr>
          <p:cNvPr id="2051" name="文本框 2"/>
          <p:cNvSpPr txBox="1"/>
          <p:nvPr/>
        </p:nvSpPr>
        <p:spPr>
          <a:xfrm>
            <a:off x="0" y="1174750"/>
            <a:ext cx="9820275" cy="24314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8000" dirty="0">
                <a:solidFill>
                  <a:srgbClr val="FF0000"/>
                </a:solidFill>
                <a:sym typeface="宋体" panose="02010600030101010101" pitchFamily="2" charset="-122"/>
              </a:rPr>
              <a:t>课外阅读</a:t>
            </a:r>
            <a:br>
              <a:rPr lang="zh-CN" altLang="en-US" sz="8000" dirty="0">
                <a:solidFill>
                  <a:srgbClr val="FF0000"/>
                </a:solidFill>
                <a:sym typeface="宋体" panose="02010600030101010101" pitchFamily="2" charset="-122"/>
              </a:rPr>
            </a:br>
            <a:r>
              <a:rPr lang="zh-CN" altLang="en-US" sz="6000" dirty="0">
                <a:sym typeface="宋体" panose="02010600030101010101" pitchFamily="2" charset="-122"/>
              </a:rPr>
              <a:t>　</a:t>
            </a:r>
            <a:r>
              <a:rPr lang="en-US" altLang="zh-CN" sz="7200" b="1" dirty="0" smtClean="0">
                <a:solidFill>
                  <a:srgbClr val="FF0000"/>
                </a:solidFill>
                <a:sym typeface="宋体" panose="02010600030101010101" pitchFamily="2" charset="-122"/>
              </a:rPr>
              <a:t>——</a:t>
            </a:r>
            <a:r>
              <a:rPr lang="zh-CN" altLang="en-US" sz="6000" b="1" dirty="0">
                <a:solidFill>
                  <a:srgbClr val="FF0000"/>
                </a:solidFill>
                <a:sym typeface="宋体" panose="02010600030101010101" pitchFamily="2" charset="-122"/>
              </a:rPr>
              <a:t>六年级课外阅读复习</a:t>
            </a:r>
          </a:p>
        </p:txBody>
      </p:sp>
      <p:sp>
        <p:nvSpPr>
          <p:cNvPr id="2052" name="文本框 3"/>
          <p:cNvSpPr txBox="1"/>
          <p:nvPr/>
        </p:nvSpPr>
        <p:spPr>
          <a:xfrm>
            <a:off x="1524090" y="4724366"/>
            <a:ext cx="65786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600" b="1" dirty="0" smtClean="0">
                <a:solidFill>
                  <a:schemeClr val="accent2"/>
                </a:solidFill>
              </a:rPr>
              <a:t> </a:t>
            </a:r>
            <a:r>
              <a:rPr lang="zh-CN" altLang="en-US" sz="3600" b="1" dirty="0" smtClean="0">
                <a:solidFill>
                  <a:schemeClr val="accent2"/>
                </a:solidFill>
              </a:rPr>
              <a:t>港南区木</a:t>
            </a:r>
            <a:r>
              <a:rPr lang="zh-CN" altLang="en-US" sz="3600" b="1" dirty="0">
                <a:solidFill>
                  <a:schemeClr val="accent2"/>
                </a:solidFill>
              </a:rPr>
              <a:t>松岭学</a:t>
            </a:r>
            <a:r>
              <a:rPr lang="zh-CN" altLang="en-US" sz="3600" b="1" dirty="0" smtClean="0">
                <a:solidFill>
                  <a:schemeClr val="accent2"/>
                </a:solidFill>
              </a:rPr>
              <a:t>校  </a:t>
            </a:r>
            <a:r>
              <a:rPr lang="en-US" altLang="zh-CN" sz="3600" b="1" dirty="0" smtClean="0">
                <a:solidFill>
                  <a:schemeClr val="accent2"/>
                </a:solidFill>
              </a:rPr>
              <a:t> </a:t>
            </a:r>
            <a:r>
              <a:rPr lang="zh-CN" altLang="en-US" sz="3600" b="1" dirty="0" smtClean="0">
                <a:solidFill>
                  <a:schemeClr val="accent2"/>
                </a:solidFill>
              </a:rPr>
              <a:t>刘莉莉  </a:t>
            </a:r>
            <a:endParaRPr lang="zh-CN" alt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85" y="635"/>
            <a:ext cx="9920605" cy="685609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090420" y="2090420"/>
            <a:ext cx="58045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了解课外阅读考试类型题。</a:t>
            </a:r>
          </a:p>
          <a:p>
            <a:pPr>
              <a:lnSpc>
                <a:spcPct val="20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了解课外阅读题考查内容。</a:t>
            </a:r>
          </a:p>
          <a:p>
            <a:pPr>
              <a:lnSpc>
                <a:spcPct val="20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掌握课外阅读答题技巧。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68245" y="1151890"/>
            <a:ext cx="2517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/>
              <a:t>学习目标：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" y="635"/>
            <a:ext cx="9920605" cy="685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49730" y="1532255"/>
            <a:ext cx="660717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1.</a:t>
            </a:r>
            <a:r>
              <a:rPr lang="zh-CN" altLang="en-US" sz="3200"/>
              <a:t>划线题</a:t>
            </a:r>
          </a:p>
          <a:p>
            <a:r>
              <a:rPr lang="en-US" altLang="zh-CN" sz="3200"/>
              <a:t>2</a:t>
            </a:r>
            <a:r>
              <a:rPr lang="en-US" altLang="zh-CN" sz="3200">
                <a:sym typeface="+mn-ea"/>
              </a:rPr>
              <a:t>.</a:t>
            </a:r>
            <a:r>
              <a:rPr lang="zh-CN" altLang="en-US" sz="3200">
                <a:sym typeface="+mn-ea"/>
              </a:rPr>
              <a:t>解释词语</a:t>
            </a:r>
            <a:endParaRPr lang="zh-CN" altLang="en-US" sz="3200"/>
          </a:p>
          <a:p>
            <a:r>
              <a:rPr lang="en-US" altLang="zh-CN" sz="3200"/>
              <a:t>3.</a:t>
            </a:r>
            <a:r>
              <a:rPr lang="zh-CN" altLang="en-US" sz="3200"/>
              <a:t>选择题</a:t>
            </a:r>
          </a:p>
          <a:p>
            <a:r>
              <a:rPr lang="en-US" altLang="zh-CN" sz="3200"/>
              <a:t>4.</a:t>
            </a:r>
            <a:r>
              <a:rPr lang="zh-CN" altLang="zh-CN" sz="3200"/>
              <a:t>判断题</a:t>
            </a:r>
          </a:p>
          <a:p>
            <a:r>
              <a:rPr lang="en-US" altLang="zh-CN" sz="3200"/>
              <a:t>5.</a:t>
            </a:r>
            <a:r>
              <a:rPr lang="zh-CN" altLang="en-US" sz="3200"/>
              <a:t>根据短文内容填空</a:t>
            </a:r>
          </a:p>
          <a:p>
            <a:r>
              <a:rPr lang="en-US" altLang="zh-CN" sz="3200"/>
              <a:t>6.</a:t>
            </a:r>
            <a:r>
              <a:rPr lang="zh-CN" altLang="zh-CN" sz="3200"/>
              <a:t>概况</a:t>
            </a:r>
            <a:r>
              <a:rPr lang="zh-CN" altLang="en-US" sz="3200"/>
              <a:t>短文主要内容（段意）</a:t>
            </a:r>
          </a:p>
          <a:p>
            <a:r>
              <a:rPr lang="en-US" altLang="zh-CN" sz="3200"/>
              <a:t>7.</a:t>
            </a:r>
            <a:r>
              <a:rPr lang="zh-CN" altLang="en-US" sz="3200"/>
              <a:t>问答题</a:t>
            </a:r>
          </a:p>
          <a:p>
            <a:r>
              <a:rPr lang="en-US" altLang="zh-CN" sz="3200"/>
              <a:t>……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44015" y="503555"/>
            <a:ext cx="4223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常见的题目类型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445"/>
            <a:ext cx="9920605" cy="685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49730" y="1532255"/>
            <a:ext cx="660717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1.</a:t>
            </a:r>
            <a:r>
              <a:rPr lang="zh-CN" altLang="en-US" sz="3200"/>
              <a:t>划线题</a:t>
            </a:r>
          </a:p>
          <a:p>
            <a:r>
              <a:rPr lang="en-US" altLang="zh-CN" sz="3200"/>
              <a:t>2.</a:t>
            </a:r>
            <a:r>
              <a:rPr lang="zh-CN" altLang="en-US" sz="3200"/>
              <a:t>选择题</a:t>
            </a:r>
          </a:p>
          <a:p>
            <a:r>
              <a:rPr lang="en-US" altLang="zh-CN" sz="3200"/>
              <a:t>3.</a:t>
            </a:r>
            <a:r>
              <a:rPr lang="zh-CN" altLang="en-US" sz="3200"/>
              <a:t>根据短文内容填空</a:t>
            </a:r>
          </a:p>
          <a:p>
            <a:r>
              <a:rPr lang="en-US" altLang="zh-CN" sz="3200"/>
              <a:t>4.</a:t>
            </a:r>
            <a:r>
              <a:rPr lang="zh-CN" altLang="zh-CN" sz="3200"/>
              <a:t>概况</a:t>
            </a:r>
            <a:r>
              <a:rPr lang="zh-CN" altLang="en-US" sz="3200"/>
              <a:t>短文主要内容（段意）</a:t>
            </a:r>
          </a:p>
          <a:p>
            <a:r>
              <a:rPr lang="en-US" altLang="zh-CN" sz="3200"/>
              <a:t>5.</a:t>
            </a:r>
            <a:r>
              <a:rPr lang="zh-CN" altLang="en-US" sz="3200"/>
              <a:t>问答题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445"/>
            <a:ext cx="9920605" cy="685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8724" y="990664"/>
            <a:ext cx="98304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1.</a:t>
            </a:r>
            <a:r>
              <a:rPr lang="zh-CN" altLang="en-US" sz="3200" dirty="0"/>
              <a:t>划线题</a:t>
            </a:r>
          </a:p>
          <a:p>
            <a:r>
              <a:rPr lang="zh-CN" altLang="en-US" sz="3200" dirty="0"/>
              <a:t>修辞：</a:t>
            </a:r>
            <a:r>
              <a:rPr lang="zh-CN" altLang="en-US" sz="2800" dirty="0"/>
              <a:t>比喻、拟人、排比、对比、设问、反问、反复</a:t>
            </a:r>
            <a:r>
              <a:rPr lang="en-US" altLang="zh-CN" sz="2800" dirty="0"/>
              <a:t>……</a:t>
            </a:r>
          </a:p>
          <a:p>
            <a:r>
              <a:rPr lang="zh-CN" altLang="en-US" sz="3200" dirty="0"/>
              <a:t>描写方法：</a:t>
            </a:r>
            <a:r>
              <a:rPr lang="zh-CN" altLang="en-US" sz="2800" dirty="0"/>
              <a:t>语言、动作、神态、心理、外貌、细节</a:t>
            </a:r>
            <a:r>
              <a:rPr lang="en-US" altLang="zh-CN" sz="2800" dirty="0"/>
              <a:t>……</a:t>
            </a:r>
          </a:p>
          <a:p>
            <a:r>
              <a:rPr lang="zh-CN" altLang="en-US" sz="3200" dirty="0"/>
              <a:t>中心句：文首（总领下文）</a:t>
            </a:r>
          </a:p>
          <a:p>
            <a:r>
              <a:rPr lang="zh-CN" altLang="en-US" sz="3200" dirty="0"/>
              <a:t>              文中（承上启下）</a:t>
            </a:r>
          </a:p>
          <a:p>
            <a:r>
              <a:rPr lang="zh-CN" altLang="en-US" sz="3200" dirty="0"/>
              <a:t>              文末（总结全文）</a:t>
            </a:r>
          </a:p>
          <a:p>
            <a:r>
              <a:rPr lang="zh-CN" altLang="en-US" sz="3200" dirty="0"/>
              <a:t>前后呼应的句子：</a:t>
            </a:r>
          </a:p>
          <a:p>
            <a:r>
              <a:rPr lang="zh-CN" altLang="en-US" sz="3200" dirty="0"/>
              <a:t>说明方法：举例子、列数字、打比方、作比较</a:t>
            </a:r>
            <a:r>
              <a:rPr lang="en-US" altLang="zh-CN" sz="3200" dirty="0"/>
              <a:t>……</a:t>
            </a:r>
          </a:p>
          <a:p>
            <a:r>
              <a:rPr lang="en-US" altLang="zh-CN" sz="3200" dirty="0"/>
              <a:t>……</a:t>
            </a:r>
          </a:p>
        </p:txBody>
      </p:sp>
      <p:sp>
        <p:nvSpPr>
          <p:cNvPr id="3" name="文本框 2">
            <a:hlinkClick r:id="rId3" action="ppaction://hlinkfile"/>
          </p:cNvPr>
          <p:cNvSpPr txBox="1"/>
          <p:nvPr/>
        </p:nvSpPr>
        <p:spPr>
          <a:xfrm>
            <a:off x="299720" y="5648325"/>
            <a:ext cx="95415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</a:rPr>
              <a:t>温馨提醒：注意题目中</a:t>
            </a:r>
            <a:r>
              <a:rPr lang="en-US" altLang="zh-CN" sz="2400" dirty="0">
                <a:solidFill>
                  <a:srgbClr val="FF0000"/>
                </a:solidFill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</a:rPr>
              <a:t>分别</a:t>
            </a:r>
            <a:r>
              <a:rPr lang="en-US" altLang="zh-CN" sz="2400" dirty="0">
                <a:solidFill>
                  <a:srgbClr val="FF0000"/>
                </a:solidFill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</a:rPr>
              <a:t>二字，</a:t>
            </a:r>
            <a:r>
              <a:rPr lang="zh-CN" altLang="zh-CN" sz="2400" dirty="0">
                <a:solidFill>
                  <a:srgbClr val="FF0000"/>
                </a:solidFill>
              </a:rPr>
              <a:t>要用题目所要求的符号划线，不漏划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9225" y="472440"/>
            <a:ext cx="3603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读</a:t>
            </a:r>
            <a:r>
              <a:rPr lang="en-US" altLang="zh-CN" sz="3200"/>
              <a:t>——</a:t>
            </a:r>
            <a:r>
              <a:rPr lang="zh-CN" altLang="en-US" sz="3200"/>
              <a:t>找</a:t>
            </a:r>
            <a:r>
              <a:rPr lang="en-US" altLang="zh-CN" sz="3200"/>
              <a:t>——</a:t>
            </a:r>
            <a:r>
              <a:rPr lang="zh-CN" altLang="en-US" sz="3200"/>
              <a:t>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445"/>
            <a:ext cx="9920605" cy="685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470" y="715645"/>
            <a:ext cx="983043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2.</a:t>
            </a:r>
            <a:r>
              <a:rPr lang="zh-CN" altLang="en-US" sz="3200"/>
              <a:t>选择题</a:t>
            </a:r>
          </a:p>
          <a:p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表达方法：动静结合、情景交融、前后照应、详写略写、借物喻人、虚实结合、（说明方法）（修辞方法）</a:t>
            </a:r>
          </a:p>
          <a:p>
            <a:r>
              <a:rPr lang="zh-CN" altLang="en-US" sz="3200"/>
              <a:t>段落结构：总分总、总分、分总</a:t>
            </a:r>
            <a:r>
              <a:rPr lang="en-US" altLang="zh-CN" sz="3200"/>
              <a:t>……</a:t>
            </a:r>
          </a:p>
          <a:p>
            <a:r>
              <a:rPr lang="zh-CN" altLang="en-US" sz="3200"/>
              <a:t>关联词：</a:t>
            </a:r>
          </a:p>
          <a:p>
            <a:r>
              <a:rPr lang="zh-CN" altLang="en-US" sz="3200"/>
              <a:t>表达顺序（</a:t>
            </a:r>
            <a:r>
              <a:rPr lang="zh-CN" altLang="en-US" sz="3200">
                <a:sym typeface="+mn-ea"/>
              </a:rPr>
              <a:t>写作顺序）</a:t>
            </a:r>
            <a:r>
              <a:rPr lang="zh-CN" altLang="en-US" sz="3200"/>
              <a:t>：顺序、倒叙、插叙、时间顺序、空间顺序</a:t>
            </a:r>
            <a:r>
              <a:rPr lang="en-US" altLang="zh-CN" sz="3200"/>
              <a:t>……</a:t>
            </a:r>
          </a:p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1969770" y="5823585"/>
            <a:ext cx="4659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注意题目中的</a:t>
            </a:r>
            <a:r>
              <a:rPr lang="en-US" altLang="zh-CN" sz="3200">
                <a:solidFill>
                  <a:srgbClr val="FF0000"/>
                </a:solidFill>
              </a:rPr>
              <a:t>“</a:t>
            </a:r>
            <a:r>
              <a:rPr lang="zh-CN" altLang="en-US" sz="3200">
                <a:solidFill>
                  <a:srgbClr val="FF0000"/>
                </a:solidFill>
              </a:rPr>
              <a:t>陷阱</a:t>
            </a:r>
            <a:r>
              <a:rPr lang="en-US" altLang="zh-CN" sz="320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603500" y="483870"/>
            <a:ext cx="37014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找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</a:t>
            </a:r>
            <a:endParaRPr lang="zh-CN" altLang="en-US" sz="32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610" y="-10795"/>
            <a:ext cx="9962515" cy="688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选择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610" y="-10795"/>
            <a:ext cx="10058400" cy="30441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1310640" y="838835"/>
            <a:ext cx="6614160" cy="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图片 6" descr="选择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0495" y="3032760"/>
            <a:ext cx="10058400" cy="411543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984250" y="6019800"/>
            <a:ext cx="7397750" cy="146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445"/>
            <a:ext cx="9920605" cy="6856095"/>
          </a:xfrm>
          <a:prstGeom prst="rect">
            <a:avLst/>
          </a:prstGeom>
        </p:spPr>
      </p:pic>
      <p:sp>
        <p:nvSpPr>
          <p:cNvPr id="4" name="文本框 3">
            <a:hlinkClick r:id="rId3" action="ppaction://hlinkfile"/>
          </p:cNvPr>
          <p:cNvSpPr txBox="1"/>
          <p:nvPr/>
        </p:nvSpPr>
        <p:spPr>
          <a:xfrm>
            <a:off x="279400" y="1854200"/>
            <a:ext cx="962787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2、选择题。（填序号）（2分）</a:t>
            </a:r>
            <a:endParaRPr lang="zh-CN" sz="280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r>
              <a:rPr lang="zh-CN" sz="2800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zh-CN" sz="2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1）“在三亚看日落真有诗意。”在文中的作用是（     ）</a:t>
            </a:r>
          </a:p>
          <a:p>
            <a:r>
              <a:rPr lang="zh-CN" sz="2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       A、总领全文    B、总结全文    C、承上启下</a:t>
            </a:r>
            <a:endParaRPr lang="zh-CN" sz="280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r>
              <a:rPr lang="zh-CN" sz="2800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zh-CN" sz="2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2）本文的段落结构是（      ）</a:t>
            </a:r>
          </a:p>
          <a:p>
            <a:r>
              <a:rPr lang="zh-CN" sz="2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      A、总分总    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sz="2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B、总分    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zh-CN" sz="2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C、分总</a:t>
            </a:r>
            <a:endParaRPr lang="zh-CN" altLang="en-US" sz="2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BE"/>
      </a:accent1>
      <a:accent2>
        <a:srgbClr val="7F7F7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383</Words>
  <Application>Microsoft Office PowerPoint</Application>
  <PresentationFormat>A4 纸张(210x297 毫米)</PresentationFormat>
  <Paragraphs>49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默认设计模板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微软用户</cp:lastModifiedBy>
  <cp:revision>129</cp:revision>
  <dcterms:created xsi:type="dcterms:W3CDTF">2008-05-25T02:56:00Z</dcterms:created>
  <dcterms:modified xsi:type="dcterms:W3CDTF">2018-06-19T03:21:42Z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2052-10.1.0.7400</vt:lpwstr>
  </property>
</Properties>
</file>