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11" r:id="rId2"/>
    <p:sldId id="302" r:id="rId3"/>
    <p:sldId id="291" r:id="rId4"/>
    <p:sldId id="292" r:id="rId5"/>
    <p:sldId id="312" r:id="rId6"/>
    <p:sldId id="293" r:id="rId7"/>
    <p:sldId id="294" r:id="rId8"/>
    <p:sldId id="295" r:id="rId9"/>
    <p:sldId id="300" r:id="rId10"/>
    <p:sldId id="296" r:id="rId11"/>
    <p:sldId id="297" r:id="rId12"/>
    <p:sldId id="303" r:id="rId13"/>
    <p:sldId id="310" r:id="rId14"/>
    <p:sldId id="309" r:id="rId15"/>
    <p:sldId id="257" r:id="rId16"/>
    <p:sldId id="261" r:id="rId17"/>
    <p:sldId id="259" r:id="rId18"/>
    <p:sldId id="271" r:id="rId19"/>
    <p:sldId id="260" r:id="rId20"/>
    <p:sldId id="273" r:id="rId21"/>
    <p:sldId id="274" r:id="rId22"/>
    <p:sldId id="264" r:id="rId23"/>
    <p:sldId id="275" r:id="rId24"/>
    <p:sldId id="276" r:id="rId25"/>
    <p:sldId id="268" r:id="rId26"/>
    <p:sldId id="277" r:id="rId27"/>
    <p:sldId id="304" r:id="rId28"/>
    <p:sldId id="305" r:id="rId29"/>
    <p:sldId id="267" r:id="rId30"/>
    <p:sldId id="306" r:id="rId31"/>
    <p:sldId id="279" r:id="rId32"/>
    <p:sldId id="301" r:id="rId33"/>
    <p:sldId id="282" r:id="rId34"/>
    <p:sldId id="281" r:id="rId35"/>
    <p:sldId id="313" r:id="rId36"/>
    <p:sldId id="283" r:id="rId37"/>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幼圆" pitchFamily="49"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幼圆"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幼圆"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幼圆"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幼圆" pitchFamily="49"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幼圆" pitchFamily="49"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幼圆" pitchFamily="49"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幼圆" pitchFamily="49"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幼圆"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9D730"/>
    <a:srgbClr val="FF3300"/>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1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幼圆" pitchFamily="49"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幼圆" pitchFamily="49"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幼圆" pitchFamily="49"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2D3792D4-F3B5-4A8A-90F6-7A0E46C53CF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幼圆" pitchFamily="49"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幼圆" pitchFamily="49" charset="-122"/>
              <a:cs typeface="+mn-cs"/>
            </a:endParaRPr>
          </a:p>
        </p:txBody>
      </p:sp>
    </p:spTree>
    <p:extLst>
      <p:ext uri="{BB962C8B-B14F-4D97-AF65-F5344CB8AC3E}">
        <p14:creationId xmlns:p14="http://schemas.microsoft.com/office/powerpoint/2010/main" val="193395494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a:solidFill>
              <a:srgbClr val="000000">
                <a:alpha val="100000"/>
              </a:srgbClr>
            </a:solidFill>
            <a:miter lim="800000"/>
          </a:ln>
        </p:spPr>
      </p:sp>
      <p:sp>
        <p:nvSpPr>
          <p:cNvPr id="17411"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741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9</a:t>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a:solidFill>
              <a:srgbClr val="000000">
                <a:alpha val="100000"/>
              </a:srgbClr>
            </a:solidFill>
            <a:miter lim="800000"/>
          </a:ln>
        </p:spPr>
      </p:sp>
      <p:sp>
        <p:nvSpPr>
          <p:cNvPr id="2560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560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23</a:t>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a:solidFill>
              <a:srgbClr val="000000">
                <a:alpha val="100000"/>
              </a:srgbClr>
            </a:solidFill>
            <a:miter lim="800000"/>
          </a:ln>
        </p:spPr>
      </p:sp>
      <p:sp>
        <p:nvSpPr>
          <p:cNvPr id="27651"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765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24</a:t>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a:solidFill>
              <a:srgbClr val="000000">
                <a:alpha val="100000"/>
              </a:srgbClr>
            </a:solidFill>
            <a:miter lim="800000"/>
          </a:ln>
        </p:spPr>
      </p:sp>
      <p:sp>
        <p:nvSpPr>
          <p:cNvPr id="29699"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970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25</a:t>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ln>
            <a:solidFill>
              <a:srgbClr val="000000">
                <a:alpha val="100000"/>
              </a:srgbClr>
            </a:solidFill>
            <a:miter lim="800000"/>
          </a:ln>
        </p:spPr>
      </p:sp>
      <p:sp>
        <p:nvSpPr>
          <p:cNvPr id="3174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3174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26</a:t>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a:solidFill>
              <a:srgbClr val="000000">
                <a:alpha val="100000"/>
              </a:srgbClr>
            </a:solidFill>
            <a:miter lim="800000"/>
          </a:ln>
        </p:spPr>
      </p:sp>
      <p:sp>
        <p:nvSpPr>
          <p:cNvPr id="3584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3584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29</a:t>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ln>
            <a:solidFill>
              <a:srgbClr val="000000">
                <a:alpha val="100000"/>
              </a:srgbClr>
            </a:solidFill>
            <a:miter lim="800000"/>
          </a:ln>
        </p:spPr>
      </p:sp>
      <p:sp>
        <p:nvSpPr>
          <p:cNvPr id="37891"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3789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31</a:t>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150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32</a:t>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a:solidFill>
              <a:srgbClr val="000000">
                <a:alpha val="100000"/>
              </a:srgbClr>
            </a:solidFill>
            <a:miter lim="800000"/>
          </a:ln>
        </p:spPr>
      </p:sp>
      <p:sp>
        <p:nvSpPr>
          <p:cNvPr id="4403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403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33</a:t>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a:solidFill>
              <a:srgbClr val="000000">
                <a:alpha val="100000"/>
              </a:srgbClr>
            </a:solidFill>
            <a:miter lim="800000"/>
          </a:ln>
        </p:spPr>
      </p:sp>
      <p:sp>
        <p:nvSpPr>
          <p:cNvPr id="4198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198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34</a:t>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a:solidFill>
              <a:srgbClr val="000000">
                <a:alpha val="100000"/>
              </a:srgbClr>
            </a:solidFill>
            <a:miter lim="800000"/>
          </a:ln>
        </p:spPr>
      </p:sp>
      <p:sp>
        <p:nvSpPr>
          <p:cNvPr id="48131"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813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36</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a:ln>
            <a:solidFill>
              <a:srgbClr val="000000">
                <a:alpha val="100000"/>
              </a:srgbClr>
            </a:solidFill>
            <a:miter lim="800000"/>
          </a:ln>
        </p:spPr>
      </p:sp>
      <p:sp>
        <p:nvSpPr>
          <p:cNvPr id="512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12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15</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ln>
            <a:solidFill>
              <a:srgbClr val="000000">
                <a:alpha val="100000"/>
              </a:srgbClr>
            </a:solidFill>
            <a:miter lim="800000"/>
          </a:ln>
        </p:spPr>
      </p:sp>
      <p:sp>
        <p:nvSpPr>
          <p:cNvPr id="9219"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16</a:t>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a:solidFill>
              <a:srgbClr val="000000">
                <a:alpha val="100000"/>
              </a:srgbClr>
            </a:solidFill>
            <a:miter lim="800000"/>
          </a:ln>
        </p:spPr>
      </p:sp>
      <p:sp>
        <p:nvSpPr>
          <p:cNvPr id="1331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331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17</a:t>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ln>
            <a:solidFill>
              <a:srgbClr val="000000">
                <a:alpha val="100000"/>
              </a:srgbClr>
            </a:solidFill>
            <a:miter lim="800000"/>
          </a:ln>
        </p:spPr>
      </p:sp>
      <p:sp>
        <p:nvSpPr>
          <p:cNvPr id="1536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1536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18</a:t>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a:solidFill>
              <a:srgbClr val="000000">
                <a:alpha val="100000"/>
              </a:srgbClr>
            </a:solidFill>
            <a:miter lim="800000"/>
          </a:ln>
        </p:spPr>
      </p:sp>
      <p:sp>
        <p:nvSpPr>
          <p:cNvPr id="17411"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741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19</a:t>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a:solidFill>
              <a:srgbClr val="000000">
                <a:alpha val="100000"/>
              </a:srgbClr>
            </a:solidFill>
            <a:miter lim="800000"/>
          </a:ln>
        </p:spPr>
      </p:sp>
      <p:sp>
        <p:nvSpPr>
          <p:cNvPr id="19459"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946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20</a:t>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150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21</a:t>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a:ln>
            <a:solidFill>
              <a:srgbClr val="000000">
                <a:alpha val="100000"/>
              </a:srgbClr>
            </a:solidFill>
            <a:miter lim="800000"/>
          </a:ln>
        </p:spPr>
      </p:sp>
      <p:sp>
        <p:nvSpPr>
          <p:cNvPr id="2355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355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22</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050" name="图片 8"/>
          <p:cNvPicPr>
            <a:picLocks noChangeAspect="1"/>
          </p:cNvPicPr>
          <p:nvPr/>
        </p:nvPicPr>
        <p:blipFill>
          <a:blip r:embed="rId2"/>
          <a:stretch>
            <a:fillRect/>
          </a:stretch>
        </p:blipFill>
        <p:spPr>
          <a:xfrm>
            <a:off x="0" y="1588"/>
            <a:ext cx="9144000" cy="6854825"/>
          </a:xfrm>
          <a:prstGeom prst="rect">
            <a:avLst/>
          </a:prstGeom>
          <a:noFill/>
          <a:ln w="9525">
            <a:noFill/>
          </a:ln>
        </p:spPr>
      </p:pic>
      <p:pic>
        <p:nvPicPr>
          <p:cNvPr id="2051" name="Picture 2" descr="C:\Users\Administrator\Desktop\补充课件\logo.png"/>
          <p:cNvPicPr>
            <a:picLocks noChangeAspect="1"/>
          </p:cNvPicPr>
          <p:nvPr userDrawn="1"/>
        </p:nvPicPr>
        <p:blipFill>
          <a:blip r:embed="rId3"/>
          <a:stretch>
            <a:fillRect/>
          </a:stretch>
        </p:blipFill>
        <p:spPr>
          <a:xfrm>
            <a:off x="7458075" y="0"/>
            <a:ext cx="1685925" cy="730250"/>
          </a:xfrm>
          <a:prstGeom prst="rect">
            <a:avLst/>
          </a:prstGeom>
          <a:noFill/>
          <a:ln w="9525">
            <a:noFill/>
          </a:ln>
        </p:spPr>
      </p:pic>
      <p:sp>
        <p:nvSpPr>
          <p:cNvPr id="2" name="Title 1"/>
          <p:cNvSpPr>
            <a:spLocks noGrp="1"/>
          </p:cNvSpPr>
          <p:nvPr>
            <p:ph type="ctrTitle"/>
          </p:nvPr>
        </p:nvSpPr>
        <p:spPr>
          <a:xfrm>
            <a:off x="1683191" y="3061252"/>
            <a:ext cx="5741341" cy="971578"/>
          </a:xfrm>
          <a:noFill/>
        </p:spPr>
        <p:txBody>
          <a:bodyPr>
            <a:noAutofit/>
          </a:bodyPr>
          <a:lstStyle>
            <a:lvl1pPr algn="ctr">
              <a:lnSpc>
                <a:spcPct val="110000"/>
              </a:lnSpc>
              <a:defRPr sz="3200" b="1">
                <a:solidFill>
                  <a:schemeClr val="accent1">
                    <a:lumMod val="75000"/>
                  </a:schemeClr>
                </a:solidFill>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683191" y="4116985"/>
            <a:ext cx="5741340" cy="475388"/>
          </a:xfrm>
        </p:spPr>
        <p:txBody>
          <a:bodyPr>
            <a:normAutofit/>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11"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幼圆" pitchFamily="49" charset="-122"/>
              <a:cs typeface="+mn-cs"/>
            </a:endParaRPr>
          </a:p>
        </p:txBody>
      </p:sp>
      <p:sp>
        <p:nvSpPr>
          <p:cNvPr id="12"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幼圆" pitchFamily="49" charset="-122"/>
              <a:cs typeface="+mn-cs"/>
            </a:endParaRPr>
          </a:p>
        </p:txBody>
      </p:sp>
      <p:sp>
        <p:nvSpPr>
          <p:cNvPr id="13"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628AB8E-4070-44A6-9DBA-F86E32DD4D20}"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幼圆" pitchFamily="49" charset="-122"/>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幼圆" pitchFamily="49" charset="-122"/>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幼圆"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幼圆" pitchFamily="49"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906B39D7-8CCC-4A3C-92A8-4FC04926E9AB}"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幼圆" pitchFamily="49" charset="-122"/>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幼圆" pitchFamily="49"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38"/>
          <p:cNvPicPr>
            <a:picLocks noChangeAspect="1"/>
          </p:cNvPicPr>
          <p:nvPr/>
        </p:nvPicPr>
        <p:blipFill>
          <a:blip r:embed="rId5"/>
          <a:stretch>
            <a:fillRect/>
          </a:stretch>
        </p:blipFill>
        <p:spPr>
          <a:xfrm>
            <a:off x="0" y="0"/>
            <a:ext cx="9144000" cy="6858000"/>
          </a:xfrm>
          <a:prstGeom prst="rect">
            <a:avLst/>
          </a:prstGeom>
          <a:noFill/>
          <a:ln w="9525">
            <a:noFill/>
          </a:ln>
        </p:spPr>
      </p:pic>
      <p:sp>
        <p:nvSpPr>
          <p:cNvPr id="1027" name="Text Placeholder 2"/>
          <p:cNvSpPr>
            <a:spLocks noGrp="1"/>
          </p:cNvSpPr>
          <p:nvPr>
            <p:ph type="body" idx="1"/>
          </p:nvPr>
        </p:nvSpPr>
        <p:spPr>
          <a:xfrm>
            <a:off x="628650" y="1449388"/>
            <a:ext cx="7886700" cy="4770437"/>
          </a:xfrm>
          <a:prstGeom prst="rect">
            <a:avLst/>
          </a:prstGeom>
          <a:noFill/>
          <a:ln w="9525">
            <a:noFill/>
          </a:ln>
        </p:spPr>
        <p:txBody>
          <a:bodyPr/>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幼圆" pitchFamily="49" charset="-122"/>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幼圆" pitchFamily="49" charset="-122"/>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06B39D7-8CCC-4A3C-92A8-4FC04926E9AB}"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幼圆" pitchFamily="49" charset="-122"/>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幼圆" pitchFamily="49" charset="-122"/>
              <a:cs typeface="+mn-cs"/>
            </a:endParaRPr>
          </a:p>
        </p:txBody>
      </p:sp>
      <p:sp>
        <p:nvSpPr>
          <p:cNvPr id="1031" name="Title Placeholder 1"/>
          <p:cNvSpPr>
            <a:spLocks noGrp="1"/>
          </p:cNvSpPr>
          <p:nvPr>
            <p:ph type="title"/>
          </p:nvPr>
        </p:nvSpPr>
        <p:spPr>
          <a:xfrm>
            <a:off x="638175" y="368300"/>
            <a:ext cx="7875588" cy="696913"/>
          </a:xfrm>
          <a:prstGeom prst="rect">
            <a:avLst/>
          </a:prstGeom>
          <a:noFill/>
          <a:ln w="9525">
            <a:noFill/>
          </a:ln>
        </p:spPr>
        <p:txBody>
          <a:bodyPr anchor="ctr"/>
          <a:lstStyle/>
          <a:p>
            <a:pPr lvl="0"/>
            <a:r>
              <a:rPr lang="zh-CN" altLang="en-US" dirty="0"/>
              <a:t>单击此处编辑母版标题样式</a:t>
            </a:r>
            <a:endParaRPr lang="en-US" altLang="x-none" dirty="0"/>
          </a:p>
        </p:txBody>
      </p:sp>
      <p:pic>
        <p:nvPicPr>
          <p:cNvPr id="1032" name="Picture 2" descr="C:\Users\Administrator\Desktop\补充课件\logo.png"/>
          <p:cNvPicPr>
            <a:picLocks noChangeAspect="1"/>
          </p:cNvPicPr>
          <p:nvPr userDrawn="1"/>
        </p:nvPicPr>
        <p:blipFill>
          <a:blip r:embed="rId6"/>
          <a:stretch>
            <a:fillRect/>
          </a:stretch>
        </p:blipFill>
        <p:spPr>
          <a:xfrm>
            <a:off x="7458075" y="0"/>
            <a:ext cx="1685925" cy="7302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800" b="1" kern="1200">
          <a:solidFill>
            <a:srgbClr val="53231B"/>
          </a:solidFill>
          <a:latin typeface="+mj-lt"/>
          <a:ea typeface="+mj-ea"/>
          <a:cs typeface="+mj-cs"/>
        </a:defRPr>
      </a:lvl1pPr>
      <a:lvl2pPr algn="l" rtl="0" eaLnBrk="0" fontAlgn="base" hangingPunct="0">
        <a:lnSpc>
          <a:spcPct val="90000"/>
        </a:lnSpc>
        <a:spcBef>
          <a:spcPct val="0"/>
        </a:spcBef>
        <a:spcAft>
          <a:spcPct val="0"/>
        </a:spcAft>
        <a:defRPr sz="2800" b="1">
          <a:solidFill>
            <a:srgbClr val="53231B"/>
          </a:solidFill>
          <a:latin typeface="Baskerville Old Face" pitchFamily="18" charset="0"/>
          <a:ea typeface="黑体" panose="02010600030101010101" pitchFamily="49" charset="-122"/>
        </a:defRPr>
      </a:lvl2pPr>
      <a:lvl3pPr algn="l" rtl="0" eaLnBrk="0" fontAlgn="base" hangingPunct="0">
        <a:lnSpc>
          <a:spcPct val="90000"/>
        </a:lnSpc>
        <a:spcBef>
          <a:spcPct val="0"/>
        </a:spcBef>
        <a:spcAft>
          <a:spcPct val="0"/>
        </a:spcAft>
        <a:defRPr sz="2800" b="1">
          <a:solidFill>
            <a:srgbClr val="53231B"/>
          </a:solidFill>
          <a:latin typeface="Baskerville Old Face" pitchFamily="18" charset="0"/>
          <a:ea typeface="黑体" panose="02010600030101010101" pitchFamily="49" charset="-122"/>
        </a:defRPr>
      </a:lvl3pPr>
      <a:lvl4pPr algn="l" rtl="0" eaLnBrk="0" fontAlgn="base" hangingPunct="0">
        <a:lnSpc>
          <a:spcPct val="90000"/>
        </a:lnSpc>
        <a:spcBef>
          <a:spcPct val="0"/>
        </a:spcBef>
        <a:spcAft>
          <a:spcPct val="0"/>
        </a:spcAft>
        <a:defRPr sz="2800" b="1">
          <a:solidFill>
            <a:srgbClr val="53231B"/>
          </a:solidFill>
          <a:latin typeface="Baskerville Old Face" pitchFamily="18" charset="0"/>
          <a:ea typeface="黑体" panose="02010600030101010101" pitchFamily="49" charset="-122"/>
        </a:defRPr>
      </a:lvl4pPr>
      <a:lvl5pPr algn="l" rtl="0" eaLnBrk="0" fontAlgn="base" hangingPunct="0">
        <a:lnSpc>
          <a:spcPct val="90000"/>
        </a:lnSpc>
        <a:spcBef>
          <a:spcPct val="0"/>
        </a:spcBef>
        <a:spcAft>
          <a:spcPct val="0"/>
        </a:spcAft>
        <a:defRPr sz="2800" b="1">
          <a:solidFill>
            <a:srgbClr val="53231B"/>
          </a:solidFill>
          <a:latin typeface="Baskerville Old Face" pitchFamily="18" charset="0"/>
          <a:ea typeface="黑体" panose="02010600030101010101" pitchFamily="49" charset="-122"/>
        </a:defRPr>
      </a:lvl5pPr>
      <a:lvl6pPr marL="457200" algn="l" rtl="0" fontAlgn="base">
        <a:lnSpc>
          <a:spcPct val="90000"/>
        </a:lnSpc>
        <a:spcBef>
          <a:spcPct val="0"/>
        </a:spcBef>
        <a:spcAft>
          <a:spcPct val="0"/>
        </a:spcAft>
        <a:defRPr sz="2800" b="1">
          <a:solidFill>
            <a:srgbClr val="53231B"/>
          </a:solidFill>
          <a:latin typeface="Baskerville Old Face" pitchFamily="18" charset="0"/>
          <a:ea typeface="黑体" panose="02010600030101010101" pitchFamily="49" charset="-122"/>
        </a:defRPr>
      </a:lvl6pPr>
      <a:lvl7pPr marL="914400" algn="l" rtl="0" fontAlgn="base">
        <a:lnSpc>
          <a:spcPct val="90000"/>
        </a:lnSpc>
        <a:spcBef>
          <a:spcPct val="0"/>
        </a:spcBef>
        <a:spcAft>
          <a:spcPct val="0"/>
        </a:spcAft>
        <a:defRPr sz="2800" b="1">
          <a:solidFill>
            <a:srgbClr val="53231B"/>
          </a:solidFill>
          <a:latin typeface="Baskerville Old Face" pitchFamily="18" charset="0"/>
          <a:ea typeface="黑体" panose="02010600030101010101" pitchFamily="49" charset="-122"/>
        </a:defRPr>
      </a:lvl7pPr>
      <a:lvl8pPr marL="1371600" algn="l" rtl="0" fontAlgn="base">
        <a:lnSpc>
          <a:spcPct val="90000"/>
        </a:lnSpc>
        <a:spcBef>
          <a:spcPct val="0"/>
        </a:spcBef>
        <a:spcAft>
          <a:spcPct val="0"/>
        </a:spcAft>
        <a:defRPr sz="2800" b="1">
          <a:solidFill>
            <a:srgbClr val="53231B"/>
          </a:solidFill>
          <a:latin typeface="Baskerville Old Face" pitchFamily="18" charset="0"/>
          <a:ea typeface="黑体" panose="02010600030101010101" pitchFamily="49" charset="-122"/>
        </a:defRPr>
      </a:lvl8pPr>
      <a:lvl9pPr marL="1828800" algn="l" rtl="0" fontAlgn="base">
        <a:lnSpc>
          <a:spcPct val="90000"/>
        </a:lnSpc>
        <a:spcBef>
          <a:spcPct val="0"/>
        </a:spcBef>
        <a:spcAft>
          <a:spcPct val="0"/>
        </a:spcAft>
        <a:defRPr sz="2800" b="1">
          <a:solidFill>
            <a:srgbClr val="53231B"/>
          </a:solidFill>
          <a:latin typeface="Baskerville Old Face" pitchFamily="18" charset="0"/>
          <a:ea typeface="黑体" panose="02010600030101010101" pitchFamily="49" charset="-122"/>
        </a:defRPr>
      </a:lvl9pPr>
    </p:titleStyle>
    <p:bodyStyle>
      <a:lvl1pPr marL="357505" indent="-357505" algn="l" rtl="0" eaLnBrk="0" fontAlgn="base" hangingPunct="0">
        <a:lnSpc>
          <a:spcPct val="110000"/>
        </a:lnSpc>
        <a:spcBef>
          <a:spcPts val="1800"/>
        </a:spcBef>
        <a:spcAft>
          <a:spcPct val="0"/>
        </a:spcAft>
        <a:buClr>
          <a:schemeClr val="accent1"/>
        </a:buClr>
        <a:buSzPct val="80000"/>
        <a:buFont typeface="Wingdings" panose="05000000000000000000" pitchFamily="2" charset="2"/>
        <a:buChar char=""/>
        <a:defRPr sz="2000" kern="1200">
          <a:solidFill>
            <a:srgbClr val="53231B"/>
          </a:solidFill>
          <a:latin typeface="+mn-lt"/>
          <a:ea typeface="+mn-ea"/>
          <a:cs typeface="+mn-cs"/>
        </a:defRPr>
      </a:lvl1pPr>
      <a:lvl2pPr marL="357505" indent="-357505" algn="l" rtl="0" eaLnBrk="0" fontAlgn="base" hangingPunct="0">
        <a:lnSpc>
          <a:spcPct val="120000"/>
        </a:lnSpc>
        <a:spcBef>
          <a:spcPts val="500"/>
        </a:spcBef>
        <a:spcAft>
          <a:spcPct val="0"/>
        </a:spcAft>
        <a:buFont typeface="Calibri" panose="020F0502020204030204" pitchFamily="34" charset="0"/>
        <a:buChar char=" "/>
        <a:defRPr sz="1600" kern="1200">
          <a:solidFill>
            <a:srgbClr val="7F7F7F"/>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9.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8.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9.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8.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9.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8.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3.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8.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1.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8.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4.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8.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8.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8.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8.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大师\草船借箭\jpg\1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d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草船借箭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691" y="0"/>
            <a:ext cx="73406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1905000" y="-990600"/>
            <a:ext cx="5105400" cy="588962"/>
          </a:xfrm>
          <a:prstGeom prst="rect">
            <a:avLst/>
          </a:prstGeom>
          <a:solidFill>
            <a:srgbClr val="33CC33"/>
          </a:solidFill>
          <a:ln w="9525">
            <a:solidFill>
              <a:srgbClr val="FFFF00"/>
            </a:solidFill>
            <a:miter lim="800000"/>
          </a:ln>
        </p:spPr>
        <p:txBody>
          <a:bodyPr>
            <a:spAutoFit/>
          </a:bodyPr>
          <a:lstStyle>
            <a:lvl1pPr eaLnBrk="0" fontAlgn="base" hangingPunct="0">
              <a:defRPr>
                <a:solidFill>
                  <a:schemeClr val="tx1"/>
                </a:solidFill>
                <a:latin typeface="Arial" panose="020B0604020202020204" pitchFamily="34" charset="0"/>
                <a:ea typeface="Dotum" panose="020B0600000101010101" pitchFamily="34" charset="-127"/>
              </a:defRPr>
            </a:lvl1pPr>
            <a:lvl2pPr marL="742950" indent="-285750" eaLnBrk="0" fontAlgn="base" hangingPunct="0">
              <a:defRPr>
                <a:solidFill>
                  <a:schemeClr val="tx1"/>
                </a:solidFill>
                <a:latin typeface="Arial" panose="020B0604020202020204" pitchFamily="34" charset="0"/>
                <a:ea typeface="Dotum" panose="020B0600000101010101" pitchFamily="34" charset="-127"/>
              </a:defRPr>
            </a:lvl2pPr>
            <a:lvl3pPr marL="1143000" indent="-228600" eaLnBrk="0" fontAlgn="base" hangingPunct="0">
              <a:defRPr>
                <a:solidFill>
                  <a:schemeClr val="tx1"/>
                </a:solidFill>
                <a:latin typeface="Arial" panose="020B0604020202020204" pitchFamily="34" charset="0"/>
                <a:ea typeface="Dotum" panose="020B0600000101010101" pitchFamily="34" charset="-127"/>
              </a:defRPr>
            </a:lvl3pPr>
            <a:lvl4pPr marL="1600200" indent="-228600" eaLnBrk="0" fontAlgn="base" hangingPunct="0">
              <a:defRPr>
                <a:solidFill>
                  <a:schemeClr val="tx1"/>
                </a:solidFill>
                <a:latin typeface="Arial" panose="020B0604020202020204" pitchFamily="34" charset="0"/>
                <a:ea typeface="Dotum" panose="020B0600000101010101" pitchFamily="34" charset="-127"/>
              </a:defRPr>
            </a:lvl4pPr>
            <a:lvl5pPr marL="2057400" indent="-228600" eaLnBrk="0" fontAlgn="base" hangingPunct="0">
              <a:defRPr>
                <a:solidFill>
                  <a:schemeClr val="tx1"/>
                </a:solidFill>
                <a:latin typeface="Arial" panose="020B0604020202020204" pitchFamily="34" charset="0"/>
                <a:ea typeface="Dotum" panose="020B0600000101010101" pitchFamily="34"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Dotum" panose="020B0600000101010101" pitchFamily="34"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Dotum" panose="020B0600000101010101" pitchFamily="34"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Dotum" panose="020B0600000101010101" pitchFamily="34"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Dotum" panose="020B0600000101010101" pitchFamily="34" charset="-127"/>
              </a:defRPr>
            </a:lvl9pPr>
          </a:lstStyle>
          <a:p>
            <a:pPr algn="ctr" eaLnBrk="1" hangingPunct="1">
              <a:spcBef>
                <a:spcPct val="50000"/>
              </a:spcBef>
              <a:buFontTx/>
              <a:buNone/>
            </a:pPr>
            <a:endParaRPr lang="zh-CN" altLang="en-US" sz="3200">
              <a:solidFill>
                <a:srgbClr val="FF0000"/>
              </a:solidFill>
              <a:ea typeface="楷体_GB2312" panose="02010609030101010101" pitchFamily="49" charset="-122"/>
            </a:endParaRPr>
          </a:p>
        </p:txBody>
      </p:sp>
      <p:sp>
        <p:nvSpPr>
          <p:cNvPr id="5129" name="Text Box 9"/>
          <p:cNvSpPr txBox="1">
            <a:spLocks noChangeArrowheads="1"/>
          </p:cNvSpPr>
          <p:nvPr/>
        </p:nvSpPr>
        <p:spPr bwMode="auto">
          <a:xfrm flipH="1">
            <a:off x="13433" y="-228600"/>
            <a:ext cx="1647825" cy="7620000"/>
          </a:xfrm>
          <a:prstGeom prst="rect">
            <a:avLst/>
          </a:prstGeom>
          <a:solidFill>
            <a:schemeClr val="accent1"/>
          </a:solidFill>
          <a:ln w="9525">
            <a:noFill/>
            <a:miter lim="800000"/>
          </a:ln>
        </p:spPr>
        <p:txBody>
          <a:bodyPr vert="eaVert">
            <a:spAutoFit/>
          </a:bodyPr>
          <a:lstStyle/>
          <a:p>
            <a:pPr algn="ctr" fontAlgn="base">
              <a:spcBef>
                <a:spcPct val="50000"/>
              </a:spcBef>
              <a:buFontTx/>
              <a:buNone/>
              <a:defRPr/>
            </a:pPr>
            <a:r>
              <a:rPr lang="zh-CN" altLang="en-US" sz="9600" i="1" u="sng" dirty="0">
                <a:solidFill>
                  <a:srgbClr val="FF0000"/>
                </a:solidFill>
                <a:effectLst>
                  <a:outerShdw blurRad="38100" dist="38100" dir="2700000" algn="tl">
                    <a:srgbClr val="000000"/>
                  </a:outerShdw>
                </a:effectLst>
                <a:latin typeface="Arial" panose="020B0604020202020204" pitchFamily="34" charset="0"/>
                <a:ea typeface="隶书" pitchFamily="49" charset="-122"/>
              </a:rPr>
              <a:t>草船借箭</a:t>
            </a:r>
          </a:p>
        </p:txBody>
      </p:sp>
      <p:sp>
        <p:nvSpPr>
          <p:cNvPr id="2" name="文本框 1"/>
          <p:cNvSpPr txBox="1"/>
          <p:nvPr/>
        </p:nvSpPr>
        <p:spPr>
          <a:xfrm>
            <a:off x="3780430" y="764275"/>
            <a:ext cx="184731" cy="369332"/>
          </a:xfrm>
          <a:prstGeom prst="rect">
            <a:avLst/>
          </a:prstGeom>
          <a:noFill/>
        </p:spPr>
        <p:txBody>
          <a:bodyPr wrap="none" rtlCol="0">
            <a:spAutoFit/>
          </a:bodyPr>
          <a:lstStyle/>
          <a:p>
            <a:endParaRPr lang="zh-CN" altLang="en-US" dirty="0"/>
          </a:p>
        </p:txBody>
      </p:sp>
      <p:sp>
        <p:nvSpPr>
          <p:cNvPr id="3" name="矩形 2"/>
          <p:cNvSpPr/>
          <p:nvPr/>
        </p:nvSpPr>
        <p:spPr>
          <a:xfrm>
            <a:off x="1905000" y="487276"/>
            <a:ext cx="5724644" cy="646331"/>
          </a:xfrm>
          <a:prstGeom prst="rect">
            <a:avLst/>
          </a:prstGeom>
        </p:spPr>
        <p:txBody>
          <a:bodyPr wrap="none">
            <a:spAutoFit/>
          </a:bodyPr>
          <a:lstStyle/>
          <a:p>
            <a:pPr lvl="0" eaLnBrk="1" hangingPunct="1"/>
            <a:r>
              <a:rPr lang="zh-CN" altLang="zh-CN" sz="3600" dirty="0" smtClean="0">
                <a:solidFill>
                  <a:srgbClr val="0000FF"/>
                </a:solidFill>
                <a:latin typeface="Arial" panose="020B0604020202020204" pitchFamily="34" charset="0"/>
                <a:ea typeface="黑体" panose="02010600030101010101" pitchFamily="49" charset="-122"/>
              </a:rPr>
              <a:t>人</a:t>
            </a:r>
            <a:r>
              <a:rPr lang="zh-CN" altLang="zh-CN" sz="3600" dirty="0">
                <a:solidFill>
                  <a:srgbClr val="0000FF"/>
                </a:solidFill>
                <a:latin typeface="Arial" panose="020B0604020202020204" pitchFamily="34" charset="0"/>
                <a:ea typeface="黑体" panose="02010600030101010101" pitchFamily="49" charset="-122"/>
              </a:rPr>
              <a:t>教版</a:t>
            </a:r>
            <a:r>
              <a:rPr lang="zh-CN" altLang="en-US" sz="3600" dirty="0">
                <a:solidFill>
                  <a:srgbClr val="0000FF"/>
                </a:solidFill>
                <a:latin typeface="Arial" panose="020B0604020202020204" pitchFamily="34" charset="0"/>
                <a:ea typeface="黑体" panose="02010600030101010101" pitchFamily="49" charset="-122"/>
              </a:rPr>
              <a:t>五</a:t>
            </a:r>
            <a:r>
              <a:rPr lang="zh-CN" altLang="zh-CN" sz="3600" dirty="0">
                <a:solidFill>
                  <a:srgbClr val="0000FF"/>
                </a:solidFill>
                <a:latin typeface="Arial" panose="020B0604020202020204" pitchFamily="34" charset="0"/>
                <a:ea typeface="黑体" panose="02010600030101010101" pitchFamily="49" charset="-122"/>
              </a:rPr>
              <a:t>年级语</a:t>
            </a:r>
            <a:r>
              <a:rPr lang="zh-CN" altLang="en-US" sz="3600" dirty="0">
                <a:solidFill>
                  <a:srgbClr val="0000FF"/>
                </a:solidFill>
                <a:latin typeface="Arial" panose="020B0604020202020204" pitchFamily="34" charset="0"/>
                <a:ea typeface="黑体" panose="02010600030101010101" pitchFamily="49" charset="-122"/>
              </a:rPr>
              <a:t>文</a:t>
            </a:r>
            <a:r>
              <a:rPr lang="zh-CN" altLang="zh-CN" sz="3600" dirty="0">
                <a:solidFill>
                  <a:srgbClr val="0000FF"/>
                </a:solidFill>
                <a:latin typeface="Arial" panose="020B0604020202020204" pitchFamily="34" charset="0"/>
                <a:ea typeface="黑体" panose="02010600030101010101" pitchFamily="49" charset="-122"/>
              </a:rPr>
              <a:t>课本</a:t>
            </a:r>
            <a:r>
              <a:rPr lang="zh-CN" altLang="en-US" sz="3600" dirty="0">
                <a:solidFill>
                  <a:srgbClr val="0000FF"/>
                </a:solidFill>
                <a:latin typeface="Arial" panose="020B0604020202020204" pitchFamily="34" charset="0"/>
                <a:ea typeface="黑体" panose="02010600030101010101" pitchFamily="49" charset="-122"/>
              </a:rPr>
              <a:t>下</a:t>
            </a:r>
            <a:r>
              <a:rPr lang="zh-CN" altLang="zh-CN" sz="3600" dirty="0">
                <a:solidFill>
                  <a:srgbClr val="0000FF"/>
                </a:solidFill>
                <a:latin typeface="Arial" panose="020B0604020202020204" pitchFamily="34" charset="0"/>
                <a:ea typeface="黑体" panose="02010600030101010101" pitchFamily="49" charset="-122"/>
              </a:rPr>
              <a:t>册</a:t>
            </a:r>
          </a:p>
        </p:txBody>
      </p:sp>
      <p:sp>
        <p:nvSpPr>
          <p:cNvPr id="4" name="矩形 3"/>
          <p:cNvSpPr/>
          <p:nvPr/>
        </p:nvSpPr>
        <p:spPr>
          <a:xfrm>
            <a:off x="2195172" y="6102115"/>
            <a:ext cx="6340197" cy="584775"/>
          </a:xfrm>
          <a:prstGeom prst="rect">
            <a:avLst/>
          </a:prstGeom>
        </p:spPr>
        <p:txBody>
          <a:bodyPr wrap="none">
            <a:spAutoFit/>
          </a:bodyPr>
          <a:lstStyle/>
          <a:p>
            <a:pPr lvl="0" eaLnBrk="1" hangingPunct="1"/>
            <a:r>
              <a:rPr lang="zh-CN" altLang="zh-CN" sz="3200" b="1" dirty="0">
                <a:solidFill>
                  <a:srgbClr val="0000FF"/>
                </a:solidFill>
                <a:latin typeface="Arial" panose="020B0604020202020204" pitchFamily="34" charset="0"/>
                <a:ea typeface="黑体" panose="02010600030101010101" pitchFamily="49" charset="-122"/>
              </a:rPr>
              <a:t>贵港市港南区木松岭学校：李</a:t>
            </a:r>
            <a:r>
              <a:rPr lang="zh-CN" altLang="en-US" sz="3200" b="1" dirty="0">
                <a:solidFill>
                  <a:srgbClr val="0000FF"/>
                </a:solidFill>
                <a:latin typeface="Arial" panose="020B0604020202020204" pitchFamily="34" charset="0"/>
                <a:ea typeface="黑体" panose="02010600030101010101" pitchFamily="49" charset="-122"/>
              </a:rPr>
              <a:t>燕萍</a:t>
            </a:r>
            <a:endParaRPr lang="zh-CN" altLang="zh-CN" sz="3200" b="1" dirty="0">
              <a:solidFill>
                <a:srgbClr val="0000FF"/>
              </a:solidFill>
              <a:latin typeface="Arial" panose="020B0604020202020204" pitchFamily="34" charset="0"/>
              <a:ea typeface="黑体" panose="02010600030101010101" pitchFamily="49" charset="-122"/>
            </a:endParaRPr>
          </a:p>
        </p:txBody>
      </p:sp>
      <p:sp>
        <p:nvSpPr>
          <p:cNvPr id="5" name="文本框 4"/>
          <p:cNvSpPr txBox="1"/>
          <p:nvPr/>
        </p:nvSpPr>
        <p:spPr>
          <a:xfrm>
            <a:off x="74014" y="6172200"/>
            <a:ext cx="1620957" cy="523220"/>
          </a:xfrm>
          <a:prstGeom prst="rect">
            <a:avLst/>
          </a:prstGeom>
          <a:noFill/>
        </p:spPr>
        <p:txBody>
          <a:bodyPr wrap="none" rtlCol="0">
            <a:spAutoFit/>
          </a:bodyPr>
          <a:lstStyle/>
          <a:p>
            <a:r>
              <a:rPr lang="zh-CN" altLang="en-US" sz="2800" b="1" dirty="0" smtClean="0">
                <a:solidFill>
                  <a:srgbClr val="0000FF"/>
                </a:solidFill>
              </a:rPr>
              <a:t>第一课时</a:t>
            </a:r>
            <a:endParaRPr lang="zh-CN" altLang="en-US" sz="2800" b="1"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5129"/>
                                        </p:tgtEl>
                                        <p:attrNameLst>
                                          <p:attrName>style.color</p:attrName>
                                        </p:attrNameLst>
                                      </p:cBhvr>
                                      <p:by>
                                        <p:hsl h="-7200000" s="0" l="0"/>
                                      </p:by>
                                    </p:animClr>
                                    <p:animClr clrSpc="hsl" dir="cw">
                                      <p:cBhvr>
                                        <p:cTn id="7" dur="500" fill="hold"/>
                                        <p:tgtEl>
                                          <p:spTgt spid="5129"/>
                                        </p:tgtEl>
                                        <p:attrNameLst>
                                          <p:attrName>fillcolor</p:attrName>
                                        </p:attrNameLst>
                                      </p:cBhvr>
                                      <p:by>
                                        <p:hsl h="-7200000" s="0" l="0"/>
                                      </p:by>
                                    </p:animClr>
                                    <p:animClr clrSpc="hsl" dir="cw">
                                      <p:cBhvr>
                                        <p:cTn id="8" dur="500" fill="hold"/>
                                        <p:tgtEl>
                                          <p:spTgt spid="5129"/>
                                        </p:tgtEl>
                                        <p:attrNameLst>
                                          <p:attrName>stroke.color</p:attrName>
                                        </p:attrNameLst>
                                      </p:cBhvr>
                                      <p:by>
                                        <p:hsl h="-7200000" s="0" l="0"/>
                                      </p:by>
                                    </p:animClr>
                                    <p:set>
                                      <p:cBhvr>
                                        <p:cTn id="9" dur="500" fill="hold"/>
                                        <p:tgtEl>
                                          <p:spTgt spid="51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五边形 16"/>
          <p:cNvSpPr/>
          <p:nvPr/>
        </p:nvSpPr>
        <p:spPr>
          <a:xfrm>
            <a:off x="0" y="188913"/>
            <a:ext cx="3276600" cy="503237"/>
          </a:xfrm>
          <a:prstGeom prst="homePlate">
            <a:avLst>
              <a:gd name="adj" fmla="val 50008"/>
            </a:avLst>
          </a:prstGeom>
          <a:solidFill>
            <a:srgbClr val="FFC000"/>
          </a:solidFill>
          <a:ln w="12700">
            <a:noFill/>
          </a:ln>
        </p:spPr>
        <p:txBody>
          <a:bodyPr anchor="ctr"/>
          <a:lstStyle/>
          <a:p>
            <a:pPr algn="ctr"/>
            <a:r>
              <a:rPr lang="zh-CN" altLang="en-US" sz="2800" b="1" dirty="0">
                <a:latin typeface="楷体" panose="02010609060101010101" pitchFamily="49" charset="-122"/>
                <a:ea typeface="楷体" panose="02010609060101010101" pitchFamily="49" charset="-122"/>
              </a:rPr>
              <a:t>草船借箭</a:t>
            </a:r>
          </a:p>
        </p:txBody>
      </p:sp>
      <p:sp>
        <p:nvSpPr>
          <p:cNvPr id="9" name="Text Box 6"/>
          <p:cNvSpPr txBox="1"/>
          <p:nvPr/>
        </p:nvSpPr>
        <p:spPr>
          <a:xfrm>
            <a:off x="736918" y="3585528"/>
            <a:ext cx="7669212" cy="2528887"/>
          </a:xfrm>
          <a:prstGeom prst="rect">
            <a:avLst/>
          </a:prstGeom>
          <a:noFill/>
          <a:ln w="9525">
            <a:noFill/>
          </a:ln>
        </p:spPr>
        <p:txBody>
          <a:bodyPr>
            <a:spAutoFit/>
          </a:bodyPr>
          <a:lstStyle/>
          <a:p>
            <a:pPr>
              <a:lnSpc>
                <a:spcPts val="3800"/>
              </a:lnSpc>
              <a:spcBef>
                <a:spcPct val="50000"/>
              </a:spcBef>
            </a:pPr>
            <a:r>
              <a:rPr lang="zh-CN" altLang="en-US" sz="3200" b="1" dirty="0">
                <a:latin typeface="楷体" panose="02010609060101010101" pitchFamily="49" charset="-122"/>
                <a:ea typeface="楷体" panose="02010609060101010101" pitchFamily="49" charset="-122"/>
              </a:rPr>
              <a:t>    周瑜嫉妒诸葛亮的才能，意欲加害诸葛亮，于是以共商军事，作战急需用箭为名，暗里是设下陷阱，假借“公事”逼迫诸葛亮承担造箭任务。从周瑜不动声色的话中反映出他的险恶用心。</a:t>
            </a:r>
          </a:p>
        </p:txBody>
      </p:sp>
      <p:sp>
        <p:nvSpPr>
          <p:cNvPr id="10242" name="Text Box 2">
            <a:hlinkClick r:id="rId2" action="ppaction://hlinksldjump"/>
          </p:cNvPr>
          <p:cNvSpPr txBox="1"/>
          <p:nvPr/>
        </p:nvSpPr>
        <p:spPr>
          <a:xfrm>
            <a:off x="2041525" y="643255"/>
            <a:ext cx="548640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zh-CN" altLang="en-US" sz="3600" b="1" dirty="0">
                <a:solidFill>
                  <a:srgbClr val="FF3399"/>
                </a:solidFill>
                <a:latin typeface="Times New Roman" panose="02020603050405020304" pitchFamily="18" charset="0"/>
              </a:rPr>
              <a:t>默读起因部分，请你思考</a:t>
            </a:r>
            <a:r>
              <a:rPr lang="en-US" altLang="zh-CN" sz="3600" b="1" dirty="0">
                <a:solidFill>
                  <a:srgbClr val="FF3399"/>
                </a:solidFill>
                <a:latin typeface="Times New Roman" panose="02020603050405020304" pitchFamily="18" charset="0"/>
              </a:rPr>
              <a:t>:</a:t>
            </a:r>
          </a:p>
        </p:txBody>
      </p:sp>
      <p:sp>
        <p:nvSpPr>
          <p:cNvPr id="10243" name="Text Box 3"/>
          <p:cNvSpPr txBox="1"/>
          <p:nvPr/>
        </p:nvSpPr>
        <p:spPr>
          <a:xfrm>
            <a:off x="817880" y="1729105"/>
            <a:ext cx="7391400" cy="1568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spcBef>
                <a:spcPct val="50000"/>
              </a:spcBef>
              <a:buNone/>
            </a:pPr>
            <a:r>
              <a:rPr lang="en-US" altLang="zh-CN" b="1" dirty="0">
                <a:solidFill>
                  <a:srgbClr val="0000FF"/>
                </a:solidFill>
                <a:latin typeface="Sylfaen" panose="010A0502050306030303" pitchFamily="18" charset="0"/>
              </a:rPr>
              <a:t>        </a:t>
            </a:r>
            <a:r>
              <a:rPr lang="zh-CN" altLang="en-US" b="1" dirty="0">
                <a:solidFill>
                  <a:srgbClr val="0000FF"/>
                </a:solidFill>
                <a:latin typeface="Sylfaen" panose="010A0502050306030303" pitchFamily="18" charset="0"/>
              </a:rPr>
              <a:t>周瑜是怎样</a:t>
            </a:r>
            <a:r>
              <a:rPr lang="zh-CN" altLang="en-US" b="1" dirty="0">
                <a:solidFill>
                  <a:srgbClr val="0000FF"/>
                </a:solidFill>
                <a:latin typeface="Times New Roman" panose="02020603050405020304" pitchFamily="18" charset="0"/>
              </a:rPr>
              <a:t>“</a:t>
            </a:r>
            <a:r>
              <a:rPr lang="zh-CN" altLang="en-US" b="1" dirty="0">
                <a:solidFill>
                  <a:srgbClr val="0000FF"/>
                </a:solidFill>
                <a:latin typeface="Sylfaen" panose="010A0502050306030303" pitchFamily="18" charset="0"/>
              </a:rPr>
              <a:t>请</a:t>
            </a:r>
            <a:r>
              <a:rPr lang="zh-CN" altLang="en-US" b="1" dirty="0">
                <a:solidFill>
                  <a:srgbClr val="0000FF"/>
                </a:solidFill>
                <a:latin typeface="Times New Roman" panose="02020603050405020304" pitchFamily="18" charset="0"/>
              </a:rPr>
              <a:t>”</a:t>
            </a:r>
            <a:r>
              <a:rPr lang="zh-CN" altLang="en-US" b="1" dirty="0">
                <a:solidFill>
                  <a:srgbClr val="0000FF"/>
                </a:solidFill>
                <a:latin typeface="Sylfaen" panose="010A0502050306030303" pitchFamily="18" charset="0"/>
              </a:rPr>
              <a:t>诸葛亮商议军事的？他的真正目的是什么，从哪儿看出来？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blinds(horizontal)">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242" grpId="0"/>
      <p:bldP spid="102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3898900" y="188913"/>
            <a:ext cx="3265488" cy="503238"/>
          </a:xfrm>
          <a:custGeom>
            <a:avLst/>
            <a:gdLst>
              <a:gd name="connsiteX0" fmla="*/ 0 w 3265011"/>
              <a:gd name="connsiteY0" fmla="*/ 0 h 504000"/>
              <a:gd name="connsiteX1" fmla="*/ 3013011 w 3265011"/>
              <a:gd name="connsiteY1" fmla="*/ 0 h 504000"/>
              <a:gd name="connsiteX2" fmla="*/ 3265011 w 3265011"/>
              <a:gd name="connsiteY2" fmla="*/ 252000 h 504000"/>
              <a:gd name="connsiteX3" fmla="*/ 3013011 w 3265011"/>
              <a:gd name="connsiteY3" fmla="*/ 504000 h 504000"/>
              <a:gd name="connsiteX4" fmla="*/ 0 w 3265011"/>
              <a:gd name="connsiteY4" fmla="*/ 504000 h 504000"/>
              <a:gd name="connsiteX5" fmla="*/ 252000 w 3265011"/>
              <a:gd name="connsiteY5" fmla="*/ 25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5011" h="504000">
                <a:moveTo>
                  <a:pt x="0" y="0"/>
                </a:moveTo>
                <a:lnTo>
                  <a:pt x="3013011" y="0"/>
                </a:lnTo>
                <a:lnTo>
                  <a:pt x="3265011" y="252000"/>
                </a:lnTo>
                <a:lnTo>
                  <a:pt x="3013011" y="504000"/>
                </a:lnTo>
                <a:lnTo>
                  <a:pt x="0" y="504000"/>
                </a:lnTo>
                <a:lnTo>
                  <a:pt x="252000" y="252000"/>
                </a:lnTo>
                <a:close/>
              </a:path>
            </a:pathLst>
          </a:custGeom>
          <a:solidFill>
            <a:schemeClr val="accent3"/>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课文讲解</a:t>
            </a:r>
          </a:p>
        </p:txBody>
      </p:sp>
      <p:sp>
        <p:nvSpPr>
          <p:cNvPr id="14339" name="任意多边形 15"/>
          <p:cNvSpPr/>
          <p:nvPr/>
        </p:nvSpPr>
        <p:spPr>
          <a:xfrm>
            <a:off x="2573338" y="188913"/>
            <a:ext cx="2214562" cy="503237"/>
          </a:xfrm>
          <a:custGeom>
            <a:avLst/>
            <a:gdLst>
              <a:gd name="txL" fmla="*/ 0 w 1873766"/>
              <a:gd name="txT" fmla="*/ 0 h 504000"/>
              <a:gd name="txR" fmla="*/ 1873766 w 1873766"/>
              <a:gd name="txB" fmla="*/ 504000 h 504000"/>
            </a:gdLst>
            <a:ahLst/>
            <a:cxnLst>
              <a:cxn ang="0">
                <a:pos x="0" y="0"/>
              </a:cxn>
              <a:cxn ang="0">
                <a:pos x="23476989" y="0"/>
              </a:cxn>
              <a:cxn ang="0">
                <a:pos x="27124962" y="244851"/>
              </a:cxn>
              <a:cxn ang="0">
                <a:pos x="23476989" y="489698"/>
              </a:cxn>
              <a:cxn ang="0">
                <a:pos x="0" y="489698"/>
              </a:cxn>
              <a:cxn ang="0">
                <a:pos x="3648031" y="244851"/>
              </a:cxn>
            </a:cxnLst>
            <a:rect l="txL" t="txT" r="txR" b="txB"/>
            <a:pathLst>
              <a:path w="1873766" h="504000">
                <a:moveTo>
                  <a:pt x="0" y="0"/>
                </a:moveTo>
                <a:lnTo>
                  <a:pt x="1621766" y="0"/>
                </a:lnTo>
                <a:lnTo>
                  <a:pt x="1873766" y="252000"/>
                </a:lnTo>
                <a:lnTo>
                  <a:pt x="1621766" y="504000"/>
                </a:lnTo>
                <a:lnTo>
                  <a:pt x="0" y="504000"/>
                </a:lnTo>
                <a:lnTo>
                  <a:pt x="252000" y="252000"/>
                </a:lnTo>
                <a:lnTo>
                  <a:pt x="0" y="0"/>
                </a:lnTo>
                <a:close/>
              </a:path>
            </a:pathLst>
          </a:custGeom>
          <a:solidFill>
            <a:srgbClr val="00B050"/>
          </a:solidFill>
          <a:ln w="12700">
            <a:noFill/>
          </a:ln>
        </p:spPr>
        <p:txBody>
          <a:bodyPr anchor="ctr"/>
          <a:lstStyle/>
          <a:p>
            <a:pPr algn="ctr"/>
            <a:r>
              <a:rPr lang="zh-CN" altLang="en-US" sz="2800" b="1" dirty="0">
                <a:latin typeface="楷体" panose="02010609060101010101" pitchFamily="49" charset="-122"/>
                <a:ea typeface="楷体" panose="02010609060101010101" pitchFamily="49" charset="-122"/>
              </a:rPr>
              <a:t>目录</a:t>
            </a:r>
          </a:p>
        </p:txBody>
      </p:sp>
      <p:sp>
        <p:nvSpPr>
          <p:cNvPr id="14340" name="五边形 16"/>
          <p:cNvSpPr/>
          <p:nvPr/>
        </p:nvSpPr>
        <p:spPr>
          <a:xfrm>
            <a:off x="0" y="188913"/>
            <a:ext cx="3276600" cy="503237"/>
          </a:xfrm>
          <a:prstGeom prst="homePlate">
            <a:avLst>
              <a:gd name="adj" fmla="val 50008"/>
            </a:avLst>
          </a:prstGeom>
          <a:solidFill>
            <a:srgbClr val="FFC000"/>
          </a:solidFill>
          <a:ln w="12700">
            <a:noFill/>
          </a:ln>
        </p:spPr>
        <p:txBody>
          <a:bodyPr anchor="ctr"/>
          <a:lstStyle/>
          <a:p>
            <a:pPr algn="ctr"/>
            <a:r>
              <a:rPr lang="zh-CN" altLang="en-US" sz="2800" b="1" dirty="0">
                <a:latin typeface="楷体" panose="02010609060101010101" pitchFamily="49" charset="-122"/>
                <a:ea typeface="楷体" panose="02010609060101010101" pitchFamily="49" charset="-122"/>
              </a:rPr>
              <a:t>草船借箭</a:t>
            </a:r>
          </a:p>
        </p:txBody>
      </p:sp>
      <p:sp>
        <p:nvSpPr>
          <p:cNvPr id="9" name="Text Box 6"/>
          <p:cNvSpPr txBox="1"/>
          <p:nvPr/>
        </p:nvSpPr>
        <p:spPr>
          <a:xfrm>
            <a:off x="610870" y="2853055"/>
            <a:ext cx="8213090" cy="3014980"/>
          </a:xfrm>
          <a:prstGeom prst="rect">
            <a:avLst/>
          </a:prstGeom>
          <a:noFill/>
          <a:ln w="9525">
            <a:noFill/>
          </a:ln>
        </p:spPr>
        <p:txBody>
          <a:bodyPr wrap="square">
            <a:spAutoFit/>
          </a:bodyPr>
          <a:lstStyle/>
          <a:p>
            <a:pPr>
              <a:lnSpc>
                <a:spcPts val="3800"/>
              </a:lnSpc>
              <a:spcBef>
                <a:spcPct val="50000"/>
              </a:spcBef>
            </a:pPr>
            <a:r>
              <a:rPr lang="zh-CN" altLang="en-US" sz="3200" b="1" dirty="0">
                <a:latin typeface="楷体" panose="02010609060101010101" pitchFamily="49" charset="-122"/>
                <a:ea typeface="楷体" panose="02010609060101010101" pitchFamily="49" charset="-122"/>
              </a:rPr>
              <a:t>    一方面诸葛亮顾全大局，为了维护蜀、吴联盟和战胜曹操的十万大军，所以不和周瑜计较；另一方面诸葛亮对于向曹操借箭的计划早就成竹在胸，所以他欣然地立下了周瑜想置他于死地的“军令状”，表现出诸葛亮的足智多谋。</a:t>
            </a:r>
          </a:p>
        </p:txBody>
      </p:sp>
      <p:sp>
        <p:nvSpPr>
          <p:cNvPr id="14342" name="Rectangle 8"/>
          <p:cNvSpPr/>
          <p:nvPr/>
        </p:nvSpPr>
        <p:spPr>
          <a:xfrm>
            <a:off x="611188" y="1412875"/>
            <a:ext cx="7993062" cy="1104900"/>
          </a:xfrm>
          <a:prstGeom prst="rect">
            <a:avLst/>
          </a:prstGeom>
          <a:noFill/>
          <a:ln w="9525">
            <a:noFill/>
          </a:ln>
        </p:spPr>
        <p:txBody>
          <a:bodyPr anchor="ctr">
            <a:spAutoFit/>
          </a:bodyPr>
          <a:lstStyle/>
          <a:p>
            <a:pPr>
              <a:lnSpc>
                <a:spcPts val="4200"/>
              </a:lnSpc>
            </a:pPr>
            <a:r>
              <a:rPr lang="zh-CN" altLang="en-US" sz="3200" b="1" dirty="0">
                <a:solidFill>
                  <a:srgbClr val="FF0000"/>
                </a:solidFill>
                <a:latin typeface="楷体" panose="02010609060101010101" pitchFamily="49" charset="-122"/>
                <a:ea typeface="楷体" panose="02010609060101010101" pitchFamily="49" charset="-122"/>
              </a:rPr>
              <a:t>    诸葛亮为什么不揭穿他，反而接受赶造十万支箭的任务，并且立下军令状？</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p:nvPr/>
        </p:nvSpPr>
        <p:spPr>
          <a:xfrm>
            <a:off x="2555875" y="549275"/>
            <a:ext cx="3960813" cy="579438"/>
          </a:xfrm>
          <a:prstGeom prst="rect">
            <a:avLst/>
          </a:prstGeom>
          <a:noFill/>
          <a:ln w="9525">
            <a:noFill/>
          </a:ln>
        </p:spPr>
        <p:txBody>
          <a:bodyPr>
            <a:spAutoFit/>
          </a:bodyPr>
          <a:lstStyle/>
          <a:p>
            <a:pPr>
              <a:spcBef>
                <a:spcPct val="50000"/>
              </a:spcBef>
            </a:pPr>
            <a:r>
              <a:rPr lang="zh-CN" altLang="en-US" sz="3200" b="1" dirty="0">
                <a:solidFill>
                  <a:srgbClr val="FF3300"/>
                </a:solidFill>
                <a:latin typeface="黑体" panose="02010600030101010101" pitchFamily="49" charset="-122"/>
              </a:rPr>
              <a:t>分析事情的前因后果</a:t>
            </a:r>
            <a:endParaRPr lang="en-US" altLang="zh-CN" sz="3200" b="1" dirty="0">
              <a:solidFill>
                <a:srgbClr val="FF3300"/>
              </a:solidFill>
              <a:latin typeface="黑体" panose="02010600030101010101" pitchFamily="49" charset="-122"/>
            </a:endParaRPr>
          </a:p>
        </p:txBody>
      </p:sp>
      <p:sp>
        <p:nvSpPr>
          <p:cNvPr id="23555" name="Text Box 3"/>
          <p:cNvSpPr txBox="1"/>
          <p:nvPr/>
        </p:nvSpPr>
        <p:spPr>
          <a:xfrm>
            <a:off x="2843213" y="1557338"/>
            <a:ext cx="5472112" cy="584200"/>
          </a:xfrm>
          <a:prstGeom prst="rect">
            <a:avLst/>
          </a:prstGeom>
          <a:noFill/>
          <a:ln w="9525">
            <a:noFill/>
          </a:ln>
        </p:spPr>
        <p:txBody>
          <a:bodyPr>
            <a:spAutoFit/>
          </a:bodyPr>
          <a:lstStyle/>
          <a:p>
            <a:pPr>
              <a:spcBef>
                <a:spcPct val="50000"/>
              </a:spcBef>
            </a:pPr>
            <a:endParaRPr lang="zh-CN" altLang="en-US" sz="3200" dirty="0">
              <a:latin typeface="Sylfaen" panose="010A0502050306030303" pitchFamily="18" charset="0"/>
              <a:ea typeface="隶书" pitchFamily="49" charset="-122"/>
            </a:endParaRPr>
          </a:p>
        </p:txBody>
      </p:sp>
      <p:sp>
        <p:nvSpPr>
          <p:cNvPr id="17412" name="Text Box 4"/>
          <p:cNvSpPr txBox="1"/>
          <p:nvPr/>
        </p:nvSpPr>
        <p:spPr>
          <a:xfrm>
            <a:off x="250825" y="1349375"/>
            <a:ext cx="8642350" cy="4030663"/>
          </a:xfrm>
          <a:prstGeom prst="rect">
            <a:avLst/>
          </a:prstGeom>
          <a:noFill/>
          <a:ln w="9525">
            <a:noFill/>
          </a:ln>
        </p:spPr>
        <p:txBody>
          <a:bodyPr>
            <a:spAutoFit/>
          </a:bodyPr>
          <a:lstStyle/>
          <a:p>
            <a:pPr>
              <a:spcBef>
                <a:spcPct val="50000"/>
              </a:spcBef>
            </a:pPr>
            <a:r>
              <a:rPr lang="zh-CN" altLang="en-US" sz="3200" b="1" dirty="0">
                <a:solidFill>
                  <a:srgbClr val="9933FF"/>
                </a:solidFill>
                <a:latin typeface="楷体_GB2312" panose="02010609030101010101" pitchFamily="49" charset="-122"/>
                <a:ea typeface="楷体_GB2312" panose="02010609030101010101" pitchFamily="49" charset="-122"/>
              </a:rPr>
              <a:t>１</a:t>
            </a:r>
            <a:r>
              <a:rPr lang="en-US" altLang="zh-CN" sz="3200" b="1" dirty="0">
                <a:solidFill>
                  <a:srgbClr val="9933FF"/>
                </a:solidFill>
                <a:latin typeface="楷体_GB2312" panose="02010609030101010101" pitchFamily="49" charset="-122"/>
                <a:ea typeface="楷体_GB2312" panose="02010609030101010101" pitchFamily="49" charset="-122"/>
              </a:rPr>
              <a:t>.</a:t>
            </a:r>
            <a:r>
              <a:rPr lang="zh-CN" altLang="en-US" sz="3200" b="1" dirty="0">
                <a:solidFill>
                  <a:srgbClr val="9933FF"/>
                </a:solidFill>
                <a:latin typeface="楷体_GB2312" panose="02010609030101010101" pitchFamily="49" charset="-122"/>
                <a:ea typeface="楷体_GB2312" panose="02010609030101010101" pitchFamily="49" charset="-122"/>
              </a:rPr>
              <a:t>因为（　　　　　　　　　       　　　</a:t>
            </a:r>
          </a:p>
          <a:p>
            <a:pPr>
              <a:spcBef>
                <a:spcPct val="50000"/>
              </a:spcBef>
            </a:pPr>
            <a:r>
              <a:rPr lang="zh-CN" altLang="en-US" sz="3200" b="1" dirty="0">
                <a:solidFill>
                  <a:srgbClr val="9933FF"/>
                </a:solidFill>
                <a:latin typeface="楷体_GB2312" panose="02010609030101010101" pitchFamily="49" charset="-122"/>
                <a:ea typeface="楷体_GB2312" panose="02010609030101010101" pitchFamily="49" charset="-122"/>
              </a:rPr>
              <a:t>                     ）所以诸葛亮用草船向曹操借十万只箭。</a:t>
            </a:r>
          </a:p>
          <a:p>
            <a:pPr>
              <a:spcBef>
                <a:spcPct val="50000"/>
              </a:spcBef>
            </a:pPr>
            <a:r>
              <a:rPr lang="zh-CN" altLang="en-US" sz="3200" b="1" dirty="0">
                <a:solidFill>
                  <a:srgbClr val="9933FF"/>
                </a:solidFill>
                <a:latin typeface="楷体_GB2312" panose="02010609030101010101" pitchFamily="49" charset="-122"/>
                <a:ea typeface="楷体_GB2312" panose="02010609030101010101" pitchFamily="49" charset="-122"/>
              </a:rPr>
              <a:t>２</a:t>
            </a:r>
            <a:r>
              <a:rPr lang="en-US" altLang="zh-CN" sz="3200" b="1" dirty="0">
                <a:solidFill>
                  <a:srgbClr val="9933FF"/>
                </a:solidFill>
                <a:latin typeface="楷体_GB2312" panose="02010609030101010101" pitchFamily="49" charset="-122"/>
                <a:ea typeface="楷体_GB2312" panose="02010609030101010101" pitchFamily="49" charset="-122"/>
              </a:rPr>
              <a:t>.</a:t>
            </a:r>
            <a:r>
              <a:rPr lang="zh-CN" altLang="en-US" sz="3200" b="1" dirty="0">
                <a:solidFill>
                  <a:srgbClr val="9933FF"/>
                </a:solidFill>
                <a:latin typeface="楷体_GB2312" panose="02010609030101010101" pitchFamily="49" charset="-122"/>
                <a:ea typeface="楷体_GB2312" panose="02010609030101010101" pitchFamily="49" charset="-122"/>
              </a:rPr>
              <a:t>诸葛亮用草船向曹操借十万支箭，结果      </a:t>
            </a:r>
          </a:p>
          <a:p>
            <a:pPr>
              <a:spcBef>
                <a:spcPct val="50000"/>
              </a:spcBef>
            </a:pPr>
            <a:r>
              <a:rPr lang="en-US" altLang="zh-CN" sz="3200" b="1" dirty="0">
                <a:solidFill>
                  <a:srgbClr val="9933FF"/>
                </a:solidFill>
                <a:latin typeface="楷体_GB2312" panose="02010609030101010101" pitchFamily="49" charset="-122"/>
                <a:ea typeface="楷体_GB2312" panose="02010609030101010101" pitchFamily="49" charset="-122"/>
              </a:rPr>
              <a:t>(</a:t>
            </a:r>
            <a:r>
              <a:rPr lang="en-US" altLang="zh-CN" sz="3200" b="1" dirty="0">
                <a:latin typeface="楷体_GB2312" panose="02010609030101010101" pitchFamily="49" charset="-122"/>
                <a:ea typeface="楷体_GB2312" panose="02010609030101010101" pitchFamily="49" charset="-122"/>
              </a:rPr>
              <a:t> </a:t>
            </a:r>
            <a:r>
              <a:rPr lang="zh-CN" altLang="en-US" sz="3200" b="1" dirty="0">
                <a:solidFill>
                  <a:srgbClr val="9933FF"/>
                </a:solidFill>
                <a:latin typeface="楷体_GB2312" panose="02010609030101010101" pitchFamily="49" charset="-122"/>
                <a:ea typeface="楷体_GB2312" panose="02010609030101010101" pitchFamily="49" charset="-122"/>
              </a:rPr>
              <a:t>　　　　　　　　　　　　　　　　　　　　　　　　　　　　　　　　 </a:t>
            </a:r>
          </a:p>
          <a:p>
            <a:pPr>
              <a:spcBef>
                <a:spcPct val="50000"/>
              </a:spcBef>
            </a:pPr>
            <a:r>
              <a:rPr lang="zh-CN" altLang="en-US" sz="3200" b="1" dirty="0">
                <a:solidFill>
                  <a:srgbClr val="9933FF"/>
                </a:solidFill>
                <a:latin typeface="楷体_GB2312" panose="02010609030101010101" pitchFamily="49" charset="-122"/>
                <a:ea typeface="楷体_GB2312" panose="02010609030101010101" pitchFamily="49" charset="-122"/>
              </a:rPr>
              <a:t>                     ）</a:t>
            </a:r>
          </a:p>
        </p:txBody>
      </p:sp>
      <p:sp>
        <p:nvSpPr>
          <p:cNvPr id="17413" name="Text Box 5"/>
          <p:cNvSpPr txBox="1"/>
          <p:nvPr/>
        </p:nvSpPr>
        <p:spPr>
          <a:xfrm>
            <a:off x="395288" y="1341438"/>
            <a:ext cx="8499475" cy="1322387"/>
          </a:xfrm>
          <a:prstGeom prst="rect">
            <a:avLst/>
          </a:prstGeom>
          <a:noFill/>
          <a:ln w="9525">
            <a:noFill/>
          </a:ln>
        </p:spPr>
        <p:txBody>
          <a:bodyPr>
            <a:spAutoFit/>
          </a:bodyPr>
          <a:lstStyle/>
          <a:p>
            <a:pPr>
              <a:spcBef>
                <a:spcPct val="50000"/>
              </a:spcBef>
            </a:pPr>
            <a:r>
              <a:rPr lang="zh-CN" altLang="en-US" sz="3200" dirty="0">
                <a:latin typeface="Sylfaen" panose="010A0502050306030303" pitchFamily="18" charset="0"/>
                <a:ea typeface="隶书" pitchFamily="49" charset="-122"/>
              </a:rPr>
              <a:t>　　　    </a:t>
            </a:r>
            <a:r>
              <a:rPr lang="zh-CN" altLang="en-US" sz="3200" b="1" dirty="0">
                <a:solidFill>
                  <a:srgbClr val="FF3300"/>
                </a:solidFill>
                <a:latin typeface="Sylfaen" panose="010A0502050306030303" pitchFamily="18" charset="0"/>
                <a:ea typeface="楷体_GB2312" panose="02010609030101010101" pitchFamily="49" charset="-122"/>
              </a:rPr>
              <a:t>周瑜妒忌诸葛亮的才干，设计十日内</a:t>
            </a:r>
          </a:p>
          <a:p>
            <a:pPr>
              <a:spcBef>
                <a:spcPct val="50000"/>
              </a:spcBef>
            </a:pPr>
            <a:r>
              <a:rPr lang="zh-CN" altLang="en-US" sz="3200" b="1" dirty="0">
                <a:solidFill>
                  <a:srgbClr val="FF3300"/>
                </a:solidFill>
                <a:latin typeface="Sylfaen" panose="010A0502050306030303" pitchFamily="18" charset="0"/>
                <a:ea typeface="楷体_GB2312" panose="02010609030101010101" pitchFamily="49" charset="-122"/>
              </a:rPr>
              <a:t>造十万支箭来陷害他，</a:t>
            </a:r>
          </a:p>
        </p:txBody>
      </p:sp>
      <p:sp>
        <p:nvSpPr>
          <p:cNvPr id="17414" name="Text Box 6"/>
          <p:cNvSpPr txBox="1"/>
          <p:nvPr/>
        </p:nvSpPr>
        <p:spPr>
          <a:xfrm>
            <a:off x="611188" y="4005263"/>
            <a:ext cx="7848600" cy="1323975"/>
          </a:xfrm>
          <a:prstGeom prst="rect">
            <a:avLst/>
          </a:prstGeom>
          <a:noFill/>
          <a:ln w="9525">
            <a:noFill/>
          </a:ln>
        </p:spPr>
        <p:txBody>
          <a:bodyPr>
            <a:spAutoFit/>
          </a:bodyPr>
          <a:lstStyle/>
          <a:p>
            <a:pPr>
              <a:spcBef>
                <a:spcPct val="50000"/>
              </a:spcBef>
            </a:pPr>
            <a:r>
              <a:rPr lang="zh-CN" altLang="en-US" sz="3200" b="1" dirty="0">
                <a:solidFill>
                  <a:srgbClr val="FF3300"/>
                </a:solidFill>
                <a:latin typeface="Sylfaen" panose="010A0502050306030303" pitchFamily="18" charset="0"/>
                <a:ea typeface="楷体_GB2312" panose="02010609030101010101" pitchFamily="49" charset="-122"/>
              </a:rPr>
              <a:t>三天后如期交箭，有力地挫败了周瑜的暗</a:t>
            </a:r>
          </a:p>
          <a:p>
            <a:pPr>
              <a:spcBef>
                <a:spcPct val="50000"/>
              </a:spcBef>
            </a:pPr>
            <a:r>
              <a:rPr lang="zh-CN" altLang="en-US" sz="3200" b="1" dirty="0">
                <a:solidFill>
                  <a:srgbClr val="FF3300"/>
                </a:solidFill>
                <a:latin typeface="Sylfaen" panose="010A0502050306030303" pitchFamily="18" charset="0"/>
                <a:ea typeface="楷体_GB2312" panose="02010609030101010101" pitchFamily="49" charset="-122"/>
              </a:rPr>
              <a:t>算，使周瑜自叹不如。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2">
                                            <p:txEl>
                                              <p:pRg st="1" end="1"/>
                                            </p:txEl>
                                          </p:spTgt>
                                        </p:tgtEl>
                                        <p:attrNameLst>
                                          <p:attrName>style.visibility</p:attrName>
                                        </p:attrNameLst>
                                      </p:cBhvr>
                                      <p:to>
                                        <p:strVal val="visible"/>
                                      </p:to>
                                    </p:set>
                                    <p:anim calcmode="lin" valueType="num">
                                      <p:cBhvr additive="base">
                                        <p:cTn id="11" dur="5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412">
                                            <p:txEl>
                                              <p:pRg st="2" end="2"/>
                                            </p:txEl>
                                          </p:spTgt>
                                        </p:tgtEl>
                                        <p:attrNameLst>
                                          <p:attrName>style.visibility</p:attrName>
                                        </p:attrNameLst>
                                      </p:cBhvr>
                                      <p:to>
                                        <p:strVal val="visible"/>
                                      </p:to>
                                    </p:set>
                                    <p:anim calcmode="lin" valueType="num">
                                      <p:cBhvr additive="base">
                                        <p:cTn id="15"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1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412">
                                            <p:txEl>
                                              <p:pRg st="3" end="3"/>
                                            </p:txEl>
                                          </p:spTgt>
                                        </p:tgtEl>
                                        <p:attrNameLst>
                                          <p:attrName>style.visibility</p:attrName>
                                        </p:attrNameLst>
                                      </p:cBhvr>
                                      <p:to>
                                        <p:strVal val="visible"/>
                                      </p:to>
                                    </p:set>
                                    <p:anim calcmode="lin" valueType="num">
                                      <p:cBhvr additive="base">
                                        <p:cTn id="19" dur="500" fill="hold"/>
                                        <p:tgtEl>
                                          <p:spTgt spid="174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12">
                                            <p:txEl>
                                              <p:pRg st="4" end="4"/>
                                            </p:txEl>
                                          </p:spTgt>
                                        </p:tgtEl>
                                        <p:attrNameLst>
                                          <p:attrName>style.visibility</p:attrName>
                                        </p:attrNameLst>
                                      </p:cBhvr>
                                      <p:to>
                                        <p:strVal val="visible"/>
                                      </p:to>
                                    </p:set>
                                    <p:anim calcmode="lin" valueType="num">
                                      <p:cBhvr additive="base">
                                        <p:cTn id="23" dur="500" fill="hold"/>
                                        <p:tgtEl>
                                          <p:spTgt spid="1741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413"/>
                                        </p:tgtEl>
                                        <p:attrNameLst>
                                          <p:attrName>style.visibility</p:attrName>
                                        </p:attrNameLst>
                                      </p:cBhvr>
                                      <p:to>
                                        <p:strVal val="visible"/>
                                      </p:to>
                                    </p:set>
                                    <p:anim calcmode="lin" valueType="num">
                                      <p:cBhvr additive="base">
                                        <p:cTn id="29" dur="500" fill="hold"/>
                                        <p:tgtEl>
                                          <p:spTgt spid="17413"/>
                                        </p:tgtEl>
                                        <p:attrNameLst>
                                          <p:attrName>ppt_x</p:attrName>
                                        </p:attrNameLst>
                                      </p:cBhvr>
                                      <p:tavLst>
                                        <p:tav tm="0">
                                          <p:val>
                                            <p:strVal val="#ppt_x"/>
                                          </p:val>
                                        </p:tav>
                                        <p:tav tm="100000">
                                          <p:val>
                                            <p:strVal val="#ppt_x"/>
                                          </p:val>
                                        </p:tav>
                                      </p:tavLst>
                                    </p:anim>
                                    <p:anim calcmode="lin" valueType="num">
                                      <p:cBhvr additive="base">
                                        <p:cTn id="30"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414">
                                            <p:txEl>
                                              <p:pRg st="0" end="0"/>
                                            </p:txEl>
                                          </p:spTgt>
                                        </p:tgtEl>
                                        <p:attrNameLst>
                                          <p:attrName>style.visibility</p:attrName>
                                        </p:attrNameLst>
                                      </p:cBhvr>
                                      <p:to>
                                        <p:strVal val="visible"/>
                                      </p:to>
                                    </p:set>
                                    <p:anim calcmode="lin" valueType="num">
                                      <p:cBhvr additive="base">
                                        <p:cTn id="35" dur="500" fill="hold"/>
                                        <p:tgtEl>
                                          <p:spTgt spid="1741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14">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414">
                                            <p:txEl>
                                              <p:pRg st="1" end="1"/>
                                            </p:txEl>
                                          </p:spTgt>
                                        </p:tgtEl>
                                        <p:attrNameLst>
                                          <p:attrName>style.visibility</p:attrName>
                                        </p:attrNameLst>
                                      </p:cBhvr>
                                      <p:to>
                                        <p:strVal val="visible"/>
                                      </p:to>
                                    </p:set>
                                    <p:anim calcmode="lin" valueType="num">
                                      <p:cBhvr additive="base">
                                        <p:cTn id="39" dur="500" fill="hold"/>
                                        <p:tgtEl>
                                          <p:spTgt spid="1741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4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1"/>
          <p:cNvSpPr>
            <a:spLocks noGrp="1" noChangeArrowheads="1"/>
          </p:cNvSpPr>
          <p:nvPr>
            <p:ph type="title"/>
          </p:nvPr>
        </p:nvSpPr>
        <p:spPr>
          <a:xfrm>
            <a:off x="1403350" y="3067050"/>
            <a:ext cx="6240463" cy="696913"/>
          </a:xfrm>
        </p:spPr>
        <p:txBody>
          <a:bodyPr vert="horz"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50" b="1" i="0" u="none" strike="noStrike" kern="1200" cap="none" spc="0" normalizeH="0" baseline="0" noProof="0" dirty="0">
                <a:ln>
                  <a:noFill/>
                </a:ln>
                <a:solidFill>
                  <a:schemeClr val="tx1"/>
                </a:solidFill>
                <a:effectLst/>
                <a:uLnTx/>
                <a:uFillTx/>
                <a:latin typeface="+mj-lt"/>
                <a:ea typeface="+mj-ea"/>
                <a:cs typeface="+mj-cs"/>
              </a:rPr>
              <a:t>贵港市港南区木松岭学校录制</a:t>
            </a:r>
            <a:br>
              <a:rPr kumimoji="0" lang="zh-CN" altLang="en-US" sz="4050" b="1" i="0" u="none" strike="noStrike" kern="1200" cap="none" spc="0" normalizeH="0" baseline="0" noProof="0" dirty="0">
                <a:ln>
                  <a:noFill/>
                </a:ln>
                <a:solidFill>
                  <a:schemeClr val="tx1"/>
                </a:solidFill>
                <a:effectLst/>
                <a:uLnTx/>
                <a:uFillTx/>
                <a:latin typeface="+mj-lt"/>
                <a:ea typeface="+mj-ea"/>
                <a:cs typeface="+mj-cs"/>
              </a:rPr>
            </a:br>
            <a:r>
              <a:rPr kumimoji="0" lang="zh-CN" altLang="en-US" sz="4050" b="1" i="0" u="none" strike="noStrike" kern="1200" cap="none" spc="0" normalizeH="0" baseline="0" noProof="0" dirty="0">
                <a:ln>
                  <a:noFill/>
                </a:ln>
                <a:solidFill>
                  <a:schemeClr val="tx1"/>
                </a:solidFill>
                <a:effectLst/>
                <a:uLnTx/>
                <a:uFillTx/>
                <a:latin typeface="+mj-lt"/>
                <a:ea typeface="+mj-ea"/>
                <a:cs typeface="+mj-cs"/>
              </a:rPr>
              <a:t/>
            </a:r>
            <a:br>
              <a:rPr kumimoji="0" lang="zh-CN" altLang="en-US" sz="4050" b="1" i="0" u="none" strike="noStrike" kern="1200" cap="none" spc="0" normalizeH="0" baseline="0" noProof="0" dirty="0">
                <a:ln>
                  <a:noFill/>
                </a:ln>
                <a:solidFill>
                  <a:schemeClr val="tx1"/>
                </a:solidFill>
                <a:effectLst/>
                <a:uLnTx/>
                <a:uFillTx/>
                <a:latin typeface="+mj-lt"/>
                <a:ea typeface="+mj-ea"/>
                <a:cs typeface="+mj-cs"/>
              </a:rPr>
            </a:br>
            <a:r>
              <a:rPr kumimoji="0" lang="en-US" altLang="zh-CN" sz="4050" b="1" i="0" u="none" strike="noStrike" kern="1200" cap="none" spc="0" normalizeH="0" baseline="0" noProof="0" dirty="0">
                <a:ln>
                  <a:noFill/>
                </a:ln>
                <a:solidFill>
                  <a:schemeClr val="tx1"/>
                </a:solidFill>
                <a:effectLst/>
                <a:uLnTx/>
                <a:uFillTx/>
                <a:latin typeface="+mj-lt"/>
                <a:ea typeface="+mj-ea"/>
                <a:cs typeface="+mj-cs"/>
              </a:rPr>
              <a:t>2018</a:t>
            </a:r>
            <a:r>
              <a:rPr kumimoji="0" lang="zh-CN" altLang="en-US" sz="4050" b="1" i="0" u="none" strike="noStrike" kern="1200" cap="none" spc="0" normalizeH="0" baseline="0" noProof="0" dirty="0" smtClean="0">
                <a:ln>
                  <a:noFill/>
                </a:ln>
                <a:solidFill>
                  <a:schemeClr val="tx1"/>
                </a:solidFill>
                <a:effectLst/>
                <a:uLnTx/>
                <a:uFillTx/>
                <a:latin typeface="+mj-lt"/>
                <a:ea typeface="+mj-ea"/>
                <a:cs typeface="+mj-cs"/>
              </a:rPr>
              <a:t>年</a:t>
            </a:r>
            <a:r>
              <a:rPr lang="en-US" altLang="zh-CN" sz="4050" dirty="0">
                <a:solidFill>
                  <a:schemeClr val="tx1"/>
                </a:solidFill>
              </a:rPr>
              <a:t>5</a:t>
            </a:r>
            <a:r>
              <a:rPr kumimoji="0" lang="zh-CN" altLang="en-US" sz="4050" b="1" i="0" u="none" strike="noStrike" kern="1200" cap="none" spc="0" normalizeH="0" baseline="0" noProof="0" dirty="0" smtClean="0">
                <a:ln>
                  <a:noFill/>
                </a:ln>
                <a:solidFill>
                  <a:schemeClr val="tx1"/>
                </a:solidFill>
                <a:effectLst/>
                <a:uLnTx/>
                <a:uFillTx/>
                <a:latin typeface="+mj-lt"/>
                <a:ea typeface="+mj-ea"/>
                <a:cs typeface="+mj-cs"/>
              </a:rPr>
              <a:t>月</a:t>
            </a:r>
            <a:endParaRPr kumimoji="0" lang="zh-CN" altLang="en-US" sz="405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大师\草船借箭\jpg\1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d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8" y="-52909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草船借箭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0"/>
            <a:ext cx="73406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1905000" y="-990600"/>
            <a:ext cx="5105400" cy="588962"/>
          </a:xfrm>
          <a:prstGeom prst="rect">
            <a:avLst/>
          </a:prstGeom>
          <a:solidFill>
            <a:srgbClr val="33CC33"/>
          </a:solidFill>
          <a:ln w="9525">
            <a:solidFill>
              <a:srgbClr val="FFFF00"/>
            </a:solidFill>
            <a:miter lim="800000"/>
          </a:ln>
        </p:spPr>
        <p:txBody>
          <a:bodyPr>
            <a:spAutoFit/>
          </a:bodyPr>
          <a:lstStyle>
            <a:lvl1pPr eaLnBrk="0" fontAlgn="base" hangingPunct="0">
              <a:defRPr>
                <a:solidFill>
                  <a:schemeClr val="tx1"/>
                </a:solidFill>
                <a:latin typeface="Arial" panose="020B0604020202020204" pitchFamily="34" charset="0"/>
                <a:ea typeface="Dotum" panose="020B0600000101010101" pitchFamily="34" charset="-127"/>
              </a:defRPr>
            </a:lvl1pPr>
            <a:lvl2pPr marL="742950" indent="-285750" eaLnBrk="0" fontAlgn="base" hangingPunct="0">
              <a:defRPr>
                <a:solidFill>
                  <a:schemeClr val="tx1"/>
                </a:solidFill>
                <a:latin typeface="Arial" panose="020B0604020202020204" pitchFamily="34" charset="0"/>
                <a:ea typeface="Dotum" panose="020B0600000101010101" pitchFamily="34" charset="-127"/>
              </a:defRPr>
            </a:lvl2pPr>
            <a:lvl3pPr marL="1143000" indent="-228600" eaLnBrk="0" fontAlgn="base" hangingPunct="0">
              <a:defRPr>
                <a:solidFill>
                  <a:schemeClr val="tx1"/>
                </a:solidFill>
                <a:latin typeface="Arial" panose="020B0604020202020204" pitchFamily="34" charset="0"/>
                <a:ea typeface="Dotum" panose="020B0600000101010101" pitchFamily="34" charset="-127"/>
              </a:defRPr>
            </a:lvl3pPr>
            <a:lvl4pPr marL="1600200" indent="-228600" eaLnBrk="0" fontAlgn="base" hangingPunct="0">
              <a:defRPr>
                <a:solidFill>
                  <a:schemeClr val="tx1"/>
                </a:solidFill>
                <a:latin typeface="Arial" panose="020B0604020202020204" pitchFamily="34" charset="0"/>
                <a:ea typeface="Dotum" panose="020B0600000101010101" pitchFamily="34" charset="-127"/>
              </a:defRPr>
            </a:lvl4pPr>
            <a:lvl5pPr marL="2057400" indent="-228600" eaLnBrk="0" fontAlgn="base" hangingPunct="0">
              <a:defRPr>
                <a:solidFill>
                  <a:schemeClr val="tx1"/>
                </a:solidFill>
                <a:latin typeface="Arial" panose="020B0604020202020204" pitchFamily="34" charset="0"/>
                <a:ea typeface="Dotum" panose="020B0600000101010101" pitchFamily="34"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Dotum" panose="020B0600000101010101" pitchFamily="34"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Dotum" panose="020B0600000101010101" pitchFamily="34"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Dotum" panose="020B0600000101010101" pitchFamily="34"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Dotum" panose="020B0600000101010101" pitchFamily="34" charset="-127"/>
              </a:defRPr>
            </a:lvl9pPr>
          </a:lstStyle>
          <a:p>
            <a:pPr algn="ctr" eaLnBrk="1" hangingPunct="1">
              <a:spcBef>
                <a:spcPct val="50000"/>
              </a:spcBef>
              <a:buFontTx/>
              <a:buNone/>
            </a:pPr>
            <a:endParaRPr lang="zh-CN" altLang="en-US" sz="3200">
              <a:solidFill>
                <a:srgbClr val="FF0000"/>
              </a:solidFill>
              <a:ea typeface="楷体_GB2312" panose="02010609030101010101" pitchFamily="49" charset="-122"/>
            </a:endParaRPr>
          </a:p>
        </p:txBody>
      </p:sp>
      <p:sp>
        <p:nvSpPr>
          <p:cNvPr id="5129" name="Text Box 9"/>
          <p:cNvSpPr txBox="1">
            <a:spLocks noChangeArrowheads="1"/>
          </p:cNvSpPr>
          <p:nvPr/>
        </p:nvSpPr>
        <p:spPr bwMode="auto">
          <a:xfrm flipH="1">
            <a:off x="0" y="-533400"/>
            <a:ext cx="1647825" cy="7620000"/>
          </a:xfrm>
          <a:prstGeom prst="rect">
            <a:avLst/>
          </a:prstGeom>
          <a:solidFill>
            <a:schemeClr val="accent1"/>
          </a:solidFill>
          <a:ln w="9525">
            <a:noFill/>
            <a:miter lim="800000"/>
          </a:ln>
        </p:spPr>
        <p:txBody>
          <a:bodyPr vert="eaVert">
            <a:spAutoFit/>
          </a:bodyPr>
          <a:lstStyle/>
          <a:p>
            <a:pPr algn="ctr" fontAlgn="base">
              <a:spcBef>
                <a:spcPct val="50000"/>
              </a:spcBef>
              <a:buFontTx/>
              <a:buNone/>
              <a:defRPr/>
            </a:pPr>
            <a:r>
              <a:rPr lang="zh-CN" altLang="en-US" sz="9600" i="1" u="sng" dirty="0">
                <a:solidFill>
                  <a:srgbClr val="FF0000"/>
                </a:solidFill>
                <a:effectLst>
                  <a:outerShdw blurRad="38100" dist="38100" dir="2700000" algn="tl">
                    <a:srgbClr val="000000"/>
                  </a:outerShdw>
                </a:effectLst>
                <a:latin typeface="Arial" panose="020B0604020202020204" pitchFamily="34" charset="0"/>
                <a:ea typeface="隶书" pitchFamily="49" charset="-122"/>
              </a:rPr>
              <a:t>草船借箭</a:t>
            </a:r>
          </a:p>
        </p:txBody>
      </p:sp>
      <p:sp>
        <p:nvSpPr>
          <p:cNvPr id="2" name="文本框 1"/>
          <p:cNvSpPr txBox="1"/>
          <p:nvPr/>
        </p:nvSpPr>
        <p:spPr>
          <a:xfrm>
            <a:off x="3780430" y="764275"/>
            <a:ext cx="184731" cy="369332"/>
          </a:xfrm>
          <a:prstGeom prst="rect">
            <a:avLst/>
          </a:prstGeom>
          <a:noFill/>
        </p:spPr>
        <p:txBody>
          <a:bodyPr wrap="none" rtlCol="0">
            <a:spAutoFit/>
          </a:bodyPr>
          <a:lstStyle/>
          <a:p>
            <a:endParaRPr lang="zh-CN" altLang="en-US" dirty="0"/>
          </a:p>
        </p:txBody>
      </p:sp>
      <p:sp>
        <p:nvSpPr>
          <p:cNvPr id="3" name="矩形 2"/>
          <p:cNvSpPr/>
          <p:nvPr/>
        </p:nvSpPr>
        <p:spPr>
          <a:xfrm>
            <a:off x="1967855" y="355279"/>
            <a:ext cx="5724644" cy="646331"/>
          </a:xfrm>
          <a:prstGeom prst="rect">
            <a:avLst/>
          </a:prstGeom>
        </p:spPr>
        <p:txBody>
          <a:bodyPr wrap="none">
            <a:spAutoFit/>
          </a:bodyPr>
          <a:lstStyle/>
          <a:p>
            <a:pPr lvl="0" eaLnBrk="1" hangingPunct="1"/>
            <a:r>
              <a:rPr lang="zh-CN" altLang="zh-CN" sz="3600" dirty="0" smtClean="0">
                <a:solidFill>
                  <a:srgbClr val="0000FF"/>
                </a:solidFill>
                <a:latin typeface="Arial" panose="020B0604020202020204" pitchFamily="34" charset="0"/>
                <a:ea typeface="黑体" panose="02010600030101010101" pitchFamily="49" charset="-122"/>
              </a:rPr>
              <a:t>人</a:t>
            </a:r>
            <a:r>
              <a:rPr lang="zh-CN" altLang="zh-CN" sz="3600" dirty="0">
                <a:solidFill>
                  <a:srgbClr val="0000FF"/>
                </a:solidFill>
                <a:latin typeface="Arial" panose="020B0604020202020204" pitchFamily="34" charset="0"/>
                <a:ea typeface="黑体" panose="02010600030101010101" pitchFamily="49" charset="-122"/>
              </a:rPr>
              <a:t>教版</a:t>
            </a:r>
            <a:r>
              <a:rPr lang="zh-CN" altLang="en-US" sz="3600" dirty="0">
                <a:solidFill>
                  <a:srgbClr val="0000FF"/>
                </a:solidFill>
                <a:latin typeface="Arial" panose="020B0604020202020204" pitchFamily="34" charset="0"/>
                <a:ea typeface="黑体" panose="02010600030101010101" pitchFamily="49" charset="-122"/>
              </a:rPr>
              <a:t>五</a:t>
            </a:r>
            <a:r>
              <a:rPr lang="zh-CN" altLang="zh-CN" sz="3600" dirty="0">
                <a:solidFill>
                  <a:srgbClr val="0000FF"/>
                </a:solidFill>
                <a:latin typeface="Arial" panose="020B0604020202020204" pitchFamily="34" charset="0"/>
                <a:ea typeface="黑体" panose="02010600030101010101" pitchFamily="49" charset="-122"/>
              </a:rPr>
              <a:t>年级语</a:t>
            </a:r>
            <a:r>
              <a:rPr lang="zh-CN" altLang="en-US" sz="3600" dirty="0">
                <a:solidFill>
                  <a:srgbClr val="0000FF"/>
                </a:solidFill>
                <a:latin typeface="Arial" panose="020B0604020202020204" pitchFamily="34" charset="0"/>
                <a:ea typeface="黑体" panose="02010600030101010101" pitchFamily="49" charset="-122"/>
              </a:rPr>
              <a:t>文</a:t>
            </a:r>
            <a:r>
              <a:rPr lang="zh-CN" altLang="zh-CN" sz="3600" dirty="0">
                <a:solidFill>
                  <a:srgbClr val="0000FF"/>
                </a:solidFill>
                <a:latin typeface="Arial" panose="020B0604020202020204" pitchFamily="34" charset="0"/>
                <a:ea typeface="黑体" panose="02010600030101010101" pitchFamily="49" charset="-122"/>
              </a:rPr>
              <a:t>课本</a:t>
            </a:r>
            <a:r>
              <a:rPr lang="zh-CN" altLang="en-US" sz="3600" dirty="0">
                <a:solidFill>
                  <a:srgbClr val="0000FF"/>
                </a:solidFill>
                <a:latin typeface="Arial" panose="020B0604020202020204" pitchFamily="34" charset="0"/>
                <a:ea typeface="黑体" panose="02010600030101010101" pitchFamily="49" charset="-122"/>
              </a:rPr>
              <a:t>下</a:t>
            </a:r>
            <a:r>
              <a:rPr lang="zh-CN" altLang="zh-CN" sz="3600" dirty="0">
                <a:solidFill>
                  <a:srgbClr val="0000FF"/>
                </a:solidFill>
                <a:latin typeface="Arial" panose="020B0604020202020204" pitchFamily="34" charset="0"/>
                <a:ea typeface="黑体" panose="02010600030101010101" pitchFamily="49" charset="-122"/>
              </a:rPr>
              <a:t>册</a:t>
            </a:r>
          </a:p>
        </p:txBody>
      </p:sp>
      <p:sp>
        <p:nvSpPr>
          <p:cNvPr id="4" name="矩形 3"/>
          <p:cNvSpPr/>
          <p:nvPr/>
        </p:nvSpPr>
        <p:spPr>
          <a:xfrm>
            <a:off x="1968053" y="5960322"/>
            <a:ext cx="6340197" cy="584775"/>
          </a:xfrm>
          <a:prstGeom prst="rect">
            <a:avLst/>
          </a:prstGeom>
        </p:spPr>
        <p:txBody>
          <a:bodyPr wrap="none">
            <a:spAutoFit/>
          </a:bodyPr>
          <a:lstStyle/>
          <a:p>
            <a:pPr lvl="0" eaLnBrk="1" hangingPunct="1"/>
            <a:r>
              <a:rPr lang="zh-CN" altLang="zh-CN" sz="3200" b="1" dirty="0">
                <a:solidFill>
                  <a:srgbClr val="0000FF"/>
                </a:solidFill>
                <a:latin typeface="Arial" panose="020B0604020202020204" pitchFamily="34" charset="0"/>
                <a:ea typeface="黑体" panose="02010600030101010101" pitchFamily="49" charset="-122"/>
              </a:rPr>
              <a:t>贵港市港南区木松岭学校：李</a:t>
            </a:r>
            <a:r>
              <a:rPr lang="zh-CN" altLang="en-US" sz="3200" b="1" dirty="0">
                <a:solidFill>
                  <a:srgbClr val="0000FF"/>
                </a:solidFill>
                <a:latin typeface="Arial" panose="020B0604020202020204" pitchFamily="34" charset="0"/>
                <a:ea typeface="黑体" panose="02010600030101010101" pitchFamily="49" charset="-122"/>
              </a:rPr>
              <a:t>燕萍</a:t>
            </a:r>
            <a:endParaRPr lang="zh-CN" altLang="zh-CN" sz="3200" b="1" dirty="0">
              <a:solidFill>
                <a:srgbClr val="0000FF"/>
              </a:solidFill>
              <a:latin typeface="Arial" panose="020B0604020202020204" pitchFamily="34" charset="0"/>
              <a:ea typeface="黑体" panose="02010600030101010101" pitchFamily="49" charset="-122"/>
            </a:endParaRPr>
          </a:p>
        </p:txBody>
      </p:sp>
      <p:sp>
        <p:nvSpPr>
          <p:cNvPr id="5" name="文本框 4"/>
          <p:cNvSpPr txBox="1"/>
          <p:nvPr/>
        </p:nvSpPr>
        <p:spPr>
          <a:xfrm>
            <a:off x="198" y="6172085"/>
            <a:ext cx="1612900" cy="521970"/>
          </a:xfrm>
          <a:prstGeom prst="rect">
            <a:avLst/>
          </a:prstGeom>
          <a:noFill/>
        </p:spPr>
        <p:txBody>
          <a:bodyPr wrap="none" rtlCol="0">
            <a:spAutoFit/>
          </a:bodyPr>
          <a:lstStyle/>
          <a:p>
            <a:r>
              <a:rPr lang="zh-CN" altLang="en-US" sz="2800" b="1" dirty="0" smtClean="0">
                <a:solidFill>
                  <a:srgbClr val="0000FF"/>
                </a:solidFill>
              </a:rPr>
              <a:t>第二课时</a:t>
            </a:r>
            <a:endParaRPr lang="zh-CN" altLang="en-US" sz="2800" b="1"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5129"/>
                                        </p:tgtEl>
                                        <p:attrNameLst>
                                          <p:attrName>style.color</p:attrName>
                                        </p:attrNameLst>
                                      </p:cBhvr>
                                      <p:by>
                                        <p:hsl h="-7200000" s="0" l="0"/>
                                      </p:by>
                                    </p:animClr>
                                    <p:animClr clrSpc="hsl" dir="cw">
                                      <p:cBhvr>
                                        <p:cTn id="7" dur="500" fill="hold"/>
                                        <p:tgtEl>
                                          <p:spTgt spid="5129"/>
                                        </p:tgtEl>
                                        <p:attrNameLst>
                                          <p:attrName>fillcolor</p:attrName>
                                        </p:attrNameLst>
                                      </p:cBhvr>
                                      <p:by>
                                        <p:hsl h="-7200000" s="0" l="0"/>
                                      </p:by>
                                    </p:animClr>
                                    <p:animClr clrSpc="hsl" dir="cw">
                                      <p:cBhvr>
                                        <p:cTn id="8" dur="500" fill="hold"/>
                                        <p:tgtEl>
                                          <p:spTgt spid="5129"/>
                                        </p:tgtEl>
                                        <p:attrNameLst>
                                          <p:attrName>stroke.color</p:attrName>
                                        </p:attrNameLst>
                                      </p:cBhvr>
                                      <p:by>
                                        <p:hsl h="-7200000" s="0" l="0"/>
                                      </p:by>
                                    </p:animClr>
                                    <p:set>
                                      <p:cBhvr>
                                        <p:cTn id="9" dur="500" fill="hold"/>
                                        <p:tgtEl>
                                          <p:spTgt spid="51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06450" y="2017713"/>
            <a:ext cx="7577138" cy="3059113"/>
          </a:xfrm>
        </p:spPr>
        <p:txBody>
          <a:bodyPr vert="horz" wrap="square" lIns="91440" tIns="45720" rIns="91440" bIns="45720" numCol="1" rtlCol="0" anchor="t" anchorCtr="0" compatLnSpc="1">
            <a:noAutofit/>
          </a:bodyPr>
          <a:lstStyle/>
          <a:p>
            <a:pPr marL="0" marR="0" lvl="0" indent="0" algn="l" defTabSz="914400" rtl="0" eaLnBrk="1" fontAlgn="base" latinLnBrk="0" hangingPunct="1">
              <a:lnSpc>
                <a:spcPct val="150000"/>
              </a:lnSpc>
              <a:spcBef>
                <a:spcPts val="1800"/>
              </a:spcBef>
              <a:spcAft>
                <a:spcPct val="0"/>
              </a:spcAft>
              <a:buClr>
                <a:schemeClr val="accent1"/>
              </a:buClr>
              <a:buSzPct val="80000"/>
              <a:buFont typeface="Wingdings" panose="05000000000000000000" pitchFamily="2" charset="2"/>
              <a:buNone/>
              <a:defRPr/>
            </a:pPr>
            <a:r>
              <a:rPr kumimoji="0" lang="zh-CN" altLang="en-US" sz="3200" b="1" i="0" u="none" strike="noStrike" kern="1200" cap="none" spc="0" normalizeH="0" baseline="0" noProof="0" dirty="0">
                <a:ln>
                  <a:noFill/>
                </a:ln>
                <a:solidFill>
                  <a:schemeClr val="tx1">
                    <a:lumMod val="50000"/>
                  </a:schemeClr>
                </a:solidFill>
                <a:effectLst/>
                <a:uLnTx/>
                <a:uFillTx/>
                <a:latin typeface="+mn-lt"/>
                <a:ea typeface="楷体" panose="02010609060101010101" pitchFamily="49" charset="-122"/>
                <a:cs typeface="+mn-cs"/>
              </a:rPr>
              <a:t>         从上节课的学习，我们知道了“草船借箭”成功的主要原因来自于：诸葛亮的神机妙算。这一节课我们重点来研讨：诸葛亮的“神机妙算”表现在哪些地方？</a:t>
            </a: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复习导入</a:t>
            </a:r>
          </a:p>
        </p:txBody>
      </p:sp>
      <p:sp>
        <p:nvSpPr>
          <p:cNvPr id="5" name="PA_文本框 1"/>
          <p:cNvSpPr txBox="1">
            <a:spLocks noChangeArrowheads="1"/>
          </p:cNvSpPr>
          <p:nvPr>
            <p:custDataLst>
              <p:tags r:id="rId1"/>
            </p:custDataLst>
          </p:nvPr>
        </p:nvSpPr>
        <p:spPr bwMode="auto">
          <a:xfrm>
            <a:off x="196132" y="66294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4101"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7" name="PA_文本框 1"/>
          <p:cNvSpPr txBox="1">
            <a:spLocks noChangeArrowheads="1"/>
          </p:cNvSpPr>
          <p:nvPr>
            <p:custDataLst>
              <p:tags r:id="rId3"/>
            </p:custDataLst>
          </p:nvPr>
        </p:nvSpPr>
        <p:spPr bwMode="auto">
          <a:xfrm>
            <a:off x="348532" y="67818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pic>
        <p:nvPicPr>
          <p:cNvPr id="4103" name="图片 8"/>
          <p:cNvPicPr>
            <a:picLocks noChangeAspect="1"/>
          </p:cNvPicPr>
          <p:nvPr/>
        </p:nvPicPr>
        <p:blipFill>
          <a:blip r:embed="rId7">
            <a:clrChange>
              <a:clrFrom>
                <a:srgbClr val="FFFFFF"/>
              </a:clrFrom>
              <a:clrTo>
                <a:srgbClr val="FFFFFF">
                  <a:alpha val="0"/>
                </a:srgbClr>
              </a:clrTo>
            </a:clrChange>
          </a:blip>
          <a:stretch>
            <a:fillRect/>
          </a:stretch>
        </p:blipFill>
        <p:spPr>
          <a:xfrm>
            <a:off x="7019925" y="5567363"/>
            <a:ext cx="1887538" cy="1271587"/>
          </a:xfrm>
          <a:prstGeom prst="rect">
            <a:avLst/>
          </a:prstGeom>
          <a:noFill/>
          <a:ln w="9525">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7980" y="1022985"/>
            <a:ext cx="8242300" cy="3771900"/>
          </a:xfrm>
        </p:spPr>
        <p:txBody>
          <a:bodyPr vert="horz" wrap="square" lIns="91440" tIns="45720" rIns="91440" bIns="45720" numCol="1" rtlCol="0" anchor="t" anchorCtr="0" compatLnSpc="1">
            <a:noAutofit/>
          </a:bodyPr>
          <a:lstStyle/>
          <a:p>
            <a:pPr marL="0" marR="0" lvl="0" indent="0" algn="l" defTabSz="914400" rtl="0" eaLnBrk="1" fontAlgn="base" latinLnBrk="0" hangingPunct="1">
              <a:lnSpc>
                <a:spcPct val="150000"/>
              </a:lnSpc>
              <a:spcBef>
                <a:spcPts val="1800"/>
              </a:spcBef>
              <a:spcAft>
                <a:spcPct val="0"/>
              </a:spcAft>
              <a:buClr>
                <a:schemeClr val="accent1"/>
              </a:buClr>
              <a:buSzPct val="80000"/>
              <a:buFont typeface="Wingdings" panose="05000000000000000000" pitchFamily="2" charset="2"/>
              <a:buNone/>
              <a:defRPr/>
            </a:pPr>
            <a:r>
              <a:rPr kumimoji="0" lang="zh-CN" altLang="en-US" sz="3200" b="1" i="0" u="none" strike="noStrike" kern="1200" cap="none" spc="0" normalizeH="0" baseline="0" noProof="0" dirty="0">
                <a:ln>
                  <a:noFill/>
                </a:ln>
                <a:solidFill>
                  <a:schemeClr val="tx1">
                    <a:lumMod val="50000"/>
                  </a:schemeClr>
                </a:solidFill>
                <a:effectLst/>
                <a:uLnTx/>
                <a:uFillTx/>
                <a:latin typeface="+mn-lt"/>
                <a:ea typeface="楷体" panose="02010609060101010101" pitchFamily="49" charset="-122"/>
                <a:cs typeface="+mn-cs"/>
              </a:rPr>
              <a:t>         请同学们默读课文第</a:t>
            </a:r>
            <a:r>
              <a:rPr kumimoji="0" lang="zh-CN" altLang="en-US" sz="3200" b="1" i="0" u="none" strike="noStrike" kern="1200" cap="none" spc="0" normalizeH="0" baseline="0" noProof="0" dirty="0">
                <a:ln>
                  <a:noFill/>
                </a:ln>
                <a:solidFill>
                  <a:srgbClr val="FF0000"/>
                </a:solidFill>
                <a:effectLst/>
                <a:uLnTx/>
                <a:uFillTx/>
                <a:latin typeface="+mn-lt"/>
                <a:ea typeface="楷体" panose="02010609060101010101" pitchFamily="49" charset="-122"/>
                <a:cs typeface="+mn-cs"/>
              </a:rPr>
              <a:t>六至九</a:t>
            </a:r>
            <a:r>
              <a:rPr kumimoji="0" lang="zh-CN" altLang="en-US" sz="3200" b="1" i="0" u="none" strike="noStrike" kern="1200" cap="none" spc="0" normalizeH="0" baseline="0" noProof="0" dirty="0">
                <a:ln>
                  <a:noFill/>
                </a:ln>
                <a:solidFill>
                  <a:schemeClr val="tx1">
                    <a:lumMod val="50000"/>
                  </a:schemeClr>
                </a:solidFill>
                <a:effectLst/>
                <a:uLnTx/>
                <a:uFillTx/>
                <a:latin typeface="+mn-lt"/>
                <a:ea typeface="楷体" panose="02010609060101010101" pitchFamily="49" charset="-122"/>
                <a:cs typeface="+mn-cs"/>
              </a:rPr>
              <a:t>自然段，边读边思考：</a:t>
            </a:r>
          </a:p>
          <a:p>
            <a:pPr marL="0" marR="0" lvl="0" indent="0" algn="l" defTabSz="914400" rtl="0" eaLnBrk="1" fontAlgn="base" latinLnBrk="0" hangingPunct="1">
              <a:lnSpc>
                <a:spcPct val="150000"/>
              </a:lnSpc>
              <a:spcBef>
                <a:spcPts val="1800"/>
              </a:spcBef>
              <a:spcAft>
                <a:spcPct val="0"/>
              </a:spcAft>
              <a:buClr>
                <a:schemeClr val="accent1"/>
              </a:buClr>
              <a:buSzPct val="80000"/>
              <a:buFont typeface="Wingdings" panose="05000000000000000000" pitchFamily="2" charset="2"/>
              <a:buNone/>
              <a:defRPr/>
            </a:pPr>
            <a:r>
              <a:rPr kumimoji="0" lang="en-US" altLang="zh-CN" sz="3200" b="1" i="0" u="none" strike="noStrike" kern="1200" cap="none" spc="0" normalizeH="0" baseline="0" noProof="0" dirty="0">
                <a:ln>
                  <a:noFill/>
                </a:ln>
                <a:solidFill>
                  <a:schemeClr val="tx1">
                    <a:lumMod val="50000"/>
                  </a:schemeClr>
                </a:solidFill>
                <a:effectLst/>
                <a:uLnTx/>
                <a:uFillTx/>
                <a:latin typeface="+mn-lt"/>
                <a:ea typeface="楷体" panose="02010609060101010101" pitchFamily="49" charset="-122"/>
                <a:cs typeface="+mn-cs"/>
              </a:rPr>
              <a:t>        1.</a:t>
            </a:r>
            <a:r>
              <a:rPr kumimoji="0" lang="zh-CN" altLang="en-US" sz="3200" b="1" i="0" u="none" strike="noStrike" kern="1200" cap="none" spc="0" normalizeH="0" baseline="0" noProof="0" dirty="0">
                <a:ln>
                  <a:noFill/>
                </a:ln>
                <a:solidFill>
                  <a:schemeClr val="tx1">
                    <a:lumMod val="50000"/>
                  </a:schemeClr>
                </a:solidFill>
                <a:effectLst/>
                <a:uLnTx/>
                <a:uFillTx/>
                <a:latin typeface="+mn-lt"/>
                <a:ea typeface="楷体" panose="02010609060101010101" pitchFamily="49" charset="-122"/>
                <a:cs typeface="+mn-cs"/>
              </a:rPr>
              <a:t>你从哪些词句中能体会到诸葛亮的神机妙算？</a:t>
            </a:r>
          </a:p>
          <a:p>
            <a:pPr marL="0" marR="0" lvl="0" indent="0" algn="l" defTabSz="914400" rtl="0" eaLnBrk="1" fontAlgn="base" latinLnBrk="0" hangingPunct="1">
              <a:lnSpc>
                <a:spcPct val="150000"/>
              </a:lnSpc>
              <a:spcBef>
                <a:spcPts val="1800"/>
              </a:spcBef>
              <a:spcAft>
                <a:spcPct val="0"/>
              </a:spcAft>
              <a:buClr>
                <a:schemeClr val="accent1"/>
              </a:buClr>
              <a:buSzPct val="80000"/>
              <a:buFont typeface="Wingdings" panose="05000000000000000000" pitchFamily="2" charset="2"/>
              <a:buNone/>
              <a:defRPr/>
            </a:pPr>
            <a:r>
              <a:rPr kumimoji="0" lang="en-US" altLang="zh-CN" sz="3200" b="1" i="0" u="none" strike="noStrike" kern="1200" cap="none" spc="0" normalizeH="0" baseline="0" noProof="0" dirty="0">
                <a:ln>
                  <a:noFill/>
                </a:ln>
                <a:solidFill>
                  <a:schemeClr val="tx1">
                    <a:lumMod val="50000"/>
                  </a:schemeClr>
                </a:solidFill>
                <a:effectLst/>
                <a:uLnTx/>
                <a:uFillTx/>
                <a:latin typeface="+mn-lt"/>
                <a:ea typeface="楷体" panose="02010609060101010101" pitchFamily="49" charset="-122"/>
                <a:cs typeface="+mn-cs"/>
              </a:rPr>
              <a:t>        2.</a:t>
            </a:r>
            <a:r>
              <a:rPr kumimoji="0" lang="zh-CN" altLang="en-US" sz="3200" b="1" i="0" u="none" strike="noStrike" kern="1200" cap="none" spc="0" normalizeH="0" baseline="0" noProof="0" dirty="0">
                <a:ln>
                  <a:noFill/>
                </a:ln>
                <a:solidFill>
                  <a:schemeClr val="tx1">
                    <a:lumMod val="50000"/>
                  </a:schemeClr>
                </a:solidFill>
                <a:effectLst/>
                <a:uLnTx/>
                <a:uFillTx/>
                <a:latin typeface="+mn-lt"/>
                <a:ea typeface="楷体" panose="02010609060101010101" pitchFamily="49" charset="-122"/>
                <a:cs typeface="+mn-cs"/>
              </a:rPr>
              <a:t>把你认为最能表现诸葛亮神机妙算的词句用横线画出来，并在旁边写出你的感受和体会。</a:t>
            </a: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课文学习</a:t>
            </a:r>
          </a:p>
        </p:txBody>
      </p:sp>
      <p:sp>
        <p:nvSpPr>
          <p:cNvPr id="5" name="PA_文本框 1"/>
          <p:cNvSpPr txBox="1">
            <a:spLocks noChangeArrowheads="1"/>
          </p:cNvSpPr>
          <p:nvPr>
            <p:custDataLst>
              <p:tags r:id="rId1"/>
            </p:custDataLst>
          </p:nvPr>
        </p:nvSpPr>
        <p:spPr bwMode="auto">
          <a:xfrm>
            <a:off x="196132" y="66294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8197"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6" name="PA_文本框 1"/>
          <p:cNvSpPr txBox="1">
            <a:spLocks noChangeArrowheads="1"/>
          </p:cNvSpPr>
          <p:nvPr>
            <p:custDataLst>
              <p:tags r:id="rId3"/>
            </p:custDataLst>
          </p:nvPr>
        </p:nvSpPr>
        <p:spPr bwMode="auto">
          <a:xfrm>
            <a:off x="348532" y="67818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pic>
        <p:nvPicPr>
          <p:cNvPr id="8199" name="图片 7"/>
          <p:cNvPicPr>
            <a:picLocks noChangeAspect="1"/>
          </p:cNvPicPr>
          <p:nvPr/>
        </p:nvPicPr>
        <p:blipFill>
          <a:blip r:embed="rId7">
            <a:clrChange>
              <a:clrFrom>
                <a:srgbClr val="FFFFFF"/>
              </a:clrFrom>
              <a:clrTo>
                <a:srgbClr val="FFFFFF">
                  <a:alpha val="0"/>
                </a:srgbClr>
              </a:clrTo>
            </a:clrChange>
          </a:blip>
          <a:stretch>
            <a:fillRect/>
          </a:stretch>
        </p:blipFill>
        <p:spPr>
          <a:xfrm>
            <a:off x="7019925" y="5567363"/>
            <a:ext cx="1887538" cy="1271587"/>
          </a:xfrm>
          <a:prstGeom prst="rect">
            <a:avLst/>
          </a:prstGeom>
          <a:noFill/>
          <a:ln w="9525">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06450" y="1477963"/>
            <a:ext cx="7980363" cy="965200"/>
          </a:xfrm>
        </p:spPr>
        <p:txBody>
          <a:bodyPr vert="horz" wrap="square" lIns="91440" tIns="45720" rIns="91440" bIns="45720" numCol="1" rtlCol="0" anchor="t" anchorCtr="0" compatLnSpc="1">
            <a:noAutofit/>
          </a:bodyPr>
          <a:lstStyle/>
          <a:p>
            <a:pPr marL="0" marR="0" lvl="0" indent="0" algn="l" defTabSz="914400" rtl="0" eaLnBrk="1" fontAlgn="base" latinLnBrk="0" hangingPunct="1">
              <a:lnSpc>
                <a:spcPct val="150000"/>
              </a:lnSpc>
              <a:spcBef>
                <a:spcPts val="1800"/>
              </a:spcBef>
              <a:spcAft>
                <a:spcPct val="0"/>
              </a:spcAft>
              <a:buClr>
                <a:schemeClr val="accent1"/>
              </a:buClr>
              <a:buSzPct val="80000"/>
              <a:buFont typeface="Wingdings" panose="05000000000000000000" pitchFamily="2" charset="2"/>
              <a:buNone/>
              <a:defRPr/>
            </a:pPr>
            <a:r>
              <a:rPr kumimoji="0" lang="zh-CN" altLang="en-US" sz="3200" b="1" i="0" u="none" strike="noStrike" kern="1200" cap="none" spc="0" normalizeH="0" baseline="0" noProof="0" dirty="0">
                <a:ln>
                  <a:noFill/>
                </a:ln>
                <a:solidFill>
                  <a:schemeClr val="tx1">
                    <a:lumMod val="50000"/>
                  </a:schemeClr>
                </a:solidFill>
                <a:effectLst/>
                <a:uLnTx/>
                <a:uFillTx/>
                <a:latin typeface="+mn-lt"/>
                <a:ea typeface="楷体" panose="02010609060101010101" pitchFamily="49" charset="-122"/>
                <a:cs typeface="+mn-cs"/>
              </a:rPr>
              <a:t>这时候大雾漫天，江上连面对面都看不清。</a:t>
            </a: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品读课文</a:t>
            </a:r>
          </a:p>
        </p:txBody>
      </p:sp>
      <p:sp>
        <p:nvSpPr>
          <p:cNvPr id="8" name="PA_文本框 1"/>
          <p:cNvSpPr txBox="1">
            <a:spLocks noChangeArrowheads="1"/>
          </p:cNvSpPr>
          <p:nvPr>
            <p:custDataLst>
              <p:tags r:id="rId1"/>
            </p:custDataLst>
          </p:nvPr>
        </p:nvSpPr>
        <p:spPr bwMode="auto">
          <a:xfrm>
            <a:off x="196132" y="66294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12293"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9" name="PA_文本框 1"/>
          <p:cNvSpPr txBox="1">
            <a:spLocks noChangeArrowheads="1"/>
          </p:cNvSpPr>
          <p:nvPr>
            <p:custDataLst>
              <p:tags r:id="rId3"/>
            </p:custDataLst>
          </p:nvPr>
        </p:nvSpPr>
        <p:spPr bwMode="auto">
          <a:xfrm>
            <a:off x="348532" y="67818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pic>
        <p:nvPicPr>
          <p:cNvPr id="12295" name="图片 10"/>
          <p:cNvPicPr>
            <a:picLocks noChangeAspect="1"/>
          </p:cNvPicPr>
          <p:nvPr/>
        </p:nvPicPr>
        <p:blipFill>
          <a:blip r:embed="rId7">
            <a:clrChange>
              <a:clrFrom>
                <a:srgbClr val="FFFFFF"/>
              </a:clrFrom>
              <a:clrTo>
                <a:srgbClr val="FFFFFF">
                  <a:alpha val="0"/>
                </a:srgbClr>
              </a:clrTo>
            </a:clrChange>
          </a:blip>
          <a:stretch>
            <a:fillRect/>
          </a:stretch>
        </p:blipFill>
        <p:spPr>
          <a:xfrm>
            <a:off x="7034213" y="5607050"/>
            <a:ext cx="1887537" cy="1271588"/>
          </a:xfrm>
          <a:prstGeom prst="rect">
            <a:avLst/>
          </a:prstGeom>
          <a:noFill/>
          <a:ln w="9525">
            <a:noFill/>
          </a:ln>
        </p:spPr>
      </p:pic>
      <p:sp>
        <p:nvSpPr>
          <p:cNvPr id="10" name="内容占位符 2"/>
          <p:cNvSpPr txBox="1"/>
          <p:nvPr/>
        </p:nvSpPr>
        <p:spPr>
          <a:xfrm>
            <a:off x="657225" y="2667000"/>
            <a:ext cx="7743825" cy="2716213"/>
          </a:xfrm>
          <a:prstGeom prst="rect">
            <a:avLst/>
          </a:prstGeom>
          <a:noFill/>
          <a:ln w="9525">
            <a:noFill/>
          </a:ln>
        </p:spPr>
        <p:txBody>
          <a:bodyPr/>
          <a:lstStyle>
            <a:lvl1pPr marL="357505" indent="-357505" algn="l" rtl="0" eaLnBrk="0" fontAlgn="base" hangingPunct="0">
              <a:lnSpc>
                <a:spcPct val="110000"/>
              </a:lnSpc>
              <a:spcBef>
                <a:spcPts val="1800"/>
              </a:spcBef>
              <a:spcAft>
                <a:spcPct val="0"/>
              </a:spcAft>
              <a:buClr>
                <a:schemeClr val="accent1"/>
              </a:buClr>
              <a:buSzPct val="80000"/>
              <a:buFont typeface="Wingdings" panose="05000000000000000000" pitchFamily="2" charset="2"/>
              <a:buChar char=""/>
              <a:defRPr sz="2000" kern="1200">
                <a:solidFill>
                  <a:srgbClr val="53231B"/>
                </a:solidFill>
                <a:latin typeface="+mn-lt"/>
                <a:ea typeface="+mn-ea"/>
                <a:cs typeface="+mn-cs"/>
              </a:defRPr>
            </a:lvl1pPr>
            <a:lvl2pPr marL="357505" indent="-357505" algn="l" rtl="0" eaLnBrk="0" fontAlgn="base" hangingPunct="0">
              <a:lnSpc>
                <a:spcPct val="120000"/>
              </a:lnSpc>
              <a:spcBef>
                <a:spcPts val="500"/>
              </a:spcBef>
              <a:spcAft>
                <a:spcPct val="0"/>
              </a:spcAft>
              <a:buFont typeface="Calibri" panose="020F0502020204030204" pitchFamily="34" charset="0"/>
              <a:buChar char=" "/>
              <a:defRPr sz="1600" kern="1200">
                <a:solidFill>
                  <a:srgbClr val="7F7F7F"/>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ct val="0"/>
              </a:spcBef>
            </a:pPr>
            <a:r>
              <a:rPr lang="zh-CN" altLang="en-US" sz="2800" b="1" dirty="0">
                <a:solidFill>
                  <a:srgbClr val="0000FF"/>
                </a:solidFill>
                <a:latin typeface="楷体" panose="02010609060101010101" pitchFamily="49" charset="-122"/>
                <a:ea typeface="楷体" panose="02010609060101010101" pitchFamily="49" charset="-122"/>
              </a:rPr>
              <a:t>这场雾有多大？你能不能通过读让我们感受到？</a:t>
            </a:r>
            <a:endParaRPr lang="en-US" altLang="zh-CN" sz="2800" b="1" dirty="0">
              <a:solidFill>
                <a:srgbClr val="0000FF"/>
              </a:solidFill>
              <a:latin typeface="楷体" panose="02010609060101010101" pitchFamily="49" charset="-122"/>
              <a:ea typeface="楷体" panose="02010609060101010101" pitchFamily="49" charset="-122"/>
            </a:endParaRPr>
          </a:p>
          <a:p>
            <a:pPr marL="0" lvl="0" indent="0" eaLnBrk="1" hangingPunct="1">
              <a:lnSpc>
                <a:spcPct val="150000"/>
              </a:lnSpc>
              <a:spcBef>
                <a:spcPct val="0"/>
              </a:spcBef>
            </a:pPr>
            <a:r>
              <a:rPr lang="zh-CN" altLang="en-US" sz="2800" b="1" dirty="0">
                <a:solidFill>
                  <a:srgbClr val="0000FF"/>
                </a:solidFill>
                <a:latin typeface="楷体" panose="02010609060101010101" pitchFamily="49" charset="-122"/>
                <a:ea typeface="楷体" panose="02010609060101010101" pitchFamily="49" charset="-122"/>
              </a:rPr>
              <a:t>这场大雾，诸葛亮和鲁肃都看到了。</a:t>
            </a:r>
          </a:p>
          <a:p>
            <a:pPr marL="0" lvl="0" indent="0" eaLnBrk="1" hangingPunct="1">
              <a:lnSpc>
                <a:spcPct val="150000"/>
              </a:lnSpc>
              <a:spcBef>
                <a:spcPct val="0"/>
              </a:spcBef>
            </a:pPr>
            <a:r>
              <a:rPr lang="zh-CN" altLang="en-US" sz="2800" b="1" dirty="0">
                <a:solidFill>
                  <a:srgbClr val="0000FF"/>
                </a:solidFill>
                <a:latin typeface="楷体" panose="02010609060101010101" pitchFamily="49" charset="-122"/>
                <a:ea typeface="楷体" panose="02010609060101010101" pitchFamily="49" charset="-122"/>
              </a:rPr>
              <a:t>鲁肃看到这场大雾会是一种怎样的心情？诸葛亮看到这场大雾又会是一种怎样的心情呢？</a:t>
            </a:r>
            <a:endParaRPr lang="en-US" altLang="zh-CN" sz="28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4850" y="2692400"/>
            <a:ext cx="7743825" cy="2751138"/>
          </a:xfrm>
        </p:spPr>
        <p:txBody>
          <a:bodyPr vert="horz" wrap="square" lIns="91440" tIns="45720" rIns="91440" bIns="45720" anchor="t"/>
          <a:lstStyle/>
          <a:p>
            <a:pPr marL="0" indent="0" eaLnBrk="1" hangingPunct="1">
              <a:lnSpc>
                <a:spcPct val="150000"/>
              </a:lnSpc>
              <a:spcBef>
                <a:spcPct val="0"/>
              </a:spcBef>
            </a:pPr>
            <a:r>
              <a:rPr lang="zh-CN" altLang="en-US" sz="2800" b="1" dirty="0">
                <a:solidFill>
                  <a:srgbClr val="0000FF"/>
                </a:solidFill>
                <a:latin typeface="楷体" panose="02010609060101010101" pitchFamily="49" charset="-122"/>
                <a:ea typeface="楷体" panose="02010609060101010101" pitchFamily="49" charset="-122"/>
              </a:rPr>
              <a:t>光读这句话，就能看出诸葛亮的神机妙算吗？为什么？</a:t>
            </a:r>
            <a:endParaRPr lang="en-US" altLang="zh-CN" sz="2800" b="1" dirty="0">
              <a:solidFill>
                <a:srgbClr val="0000FF"/>
              </a:solidFill>
              <a:latin typeface="楷体" panose="02010609060101010101" pitchFamily="49" charset="-122"/>
              <a:ea typeface="楷体" panose="02010609060101010101" pitchFamily="49" charset="-122"/>
            </a:endParaRPr>
          </a:p>
          <a:p>
            <a:pPr marL="0" indent="0" eaLnBrk="1" hangingPunct="1">
              <a:lnSpc>
                <a:spcPct val="150000"/>
              </a:lnSpc>
              <a:spcBef>
                <a:spcPct val="0"/>
              </a:spcBef>
            </a:pPr>
            <a:r>
              <a:rPr lang="zh-CN" altLang="en-US" sz="2800" b="1" dirty="0">
                <a:solidFill>
                  <a:srgbClr val="0000FF"/>
                </a:solidFill>
                <a:latin typeface="楷体" panose="02010609060101010101" pitchFamily="49" charset="-122"/>
                <a:ea typeface="楷体" panose="02010609060101010101" pitchFamily="49" charset="-122"/>
              </a:rPr>
              <a:t>联系上文看从哪一句话可以看出诸葛亮早在三天之前就已算准了这场大雾。</a:t>
            </a: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交流探究</a:t>
            </a:r>
          </a:p>
        </p:txBody>
      </p:sp>
      <p:pic>
        <p:nvPicPr>
          <p:cNvPr id="14340" name="图片 6"/>
          <p:cNvPicPr>
            <a:picLocks noChangeAspect="1"/>
          </p:cNvPicPr>
          <p:nvPr/>
        </p:nvPicPr>
        <p:blipFill>
          <a:blip r:embed="rId3">
            <a:clrChange>
              <a:clrFrom>
                <a:srgbClr val="FDFDFD"/>
              </a:clrFrom>
              <a:clrTo>
                <a:srgbClr val="FDFDFD">
                  <a:alpha val="0"/>
                </a:srgbClr>
              </a:clrTo>
            </a:clrChange>
          </a:blip>
          <a:srcRect t="15791" r="3387"/>
          <a:stretch>
            <a:fillRect/>
          </a:stretch>
        </p:blipFill>
        <p:spPr>
          <a:xfrm>
            <a:off x="6281738" y="5634038"/>
            <a:ext cx="2176462" cy="1030287"/>
          </a:xfrm>
          <a:prstGeom prst="rect">
            <a:avLst/>
          </a:prstGeom>
          <a:noFill/>
          <a:ln w="9525">
            <a:noFill/>
          </a:ln>
        </p:spPr>
      </p:pic>
      <p:sp>
        <p:nvSpPr>
          <p:cNvPr id="6" name="内容占位符 2"/>
          <p:cNvSpPr txBox="1"/>
          <p:nvPr/>
        </p:nvSpPr>
        <p:spPr bwMode="auto">
          <a:xfrm>
            <a:off x="900113" y="1665288"/>
            <a:ext cx="79803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7505" indent="-357505" algn="l" rtl="0" fontAlgn="base">
              <a:lnSpc>
                <a:spcPct val="110000"/>
              </a:lnSpc>
              <a:spcBef>
                <a:spcPts val="1800"/>
              </a:spcBef>
              <a:spcAft>
                <a:spcPct val="0"/>
              </a:spcAft>
              <a:buClr>
                <a:schemeClr val="accent1"/>
              </a:buClr>
              <a:buSzPct val="80000"/>
              <a:buFont typeface="Wingdings" panose="05000000000000000000" pitchFamily="2" charset="2"/>
              <a:buChar char=""/>
              <a:defRPr sz="2000" kern="1200">
                <a:solidFill>
                  <a:srgbClr val="53231B"/>
                </a:solidFill>
                <a:latin typeface="+mn-lt"/>
                <a:ea typeface="+mn-ea"/>
                <a:cs typeface="+mn-cs"/>
              </a:defRPr>
            </a:lvl1pPr>
            <a:lvl2pPr marL="357505" indent="-357505" algn="l" rtl="0" fontAlgn="base">
              <a:lnSpc>
                <a:spcPct val="120000"/>
              </a:lnSpc>
              <a:spcBef>
                <a:spcPts val="500"/>
              </a:spcBef>
              <a:spcAft>
                <a:spcPct val="0"/>
              </a:spcAft>
              <a:buFont typeface="Calibri" panose="020F0502020204030204" pitchFamily="34" charset="0"/>
              <a:buChar char=" "/>
              <a:defRPr sz="16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
                <a:schemeClr val="accent1"/>
              </a:buClr>
              <a:buSzPct val="80000"/>
              <a:buFont typeface="Wingdings" panose="05000000000000000000" pitchFamily="2" charset="2"/>
              <a:buNone/>
              <a:defRPr/>
            </a:pPr>
            <a:r>
              <a:rPr kumimoji="0" lang="zh-CN" altLang="en-US" sz="3200" b="1" i="0" u="none" strike="noStrike" kern="1200" cap="none" spc="0" normalizeH="0" baseline="0" noProof="0" dirty="0">
                <a:ln>
                  <a:noFill/>
                </a:ln>
                <a:solidFill>
                  <a:schemeClr val="tx1">
                    <a:lumMod val="50000"/>
                  </a:schemeClr>
                </a:solidFill>
                <a:effectLst/>
                <a:uLnTx/>
                <a:uFillTx/>
                <a:latin typeface="+mn-lt"/>
                <a:ea typeface="楷体" panose="02010609060101010101" pitchFamily="49" charset="-122"/>
                <a:cs typeface="+mn-cs"/>
              </a:rPr>
              <a:t>这时候</a:t>
            </a:r>
            <a:r>
              <a:rPr kumimoji="0" lang="zh-CN" altLang="en-US" sz="3200" b="1" i="0" u="none" strike="noStrike" kern="1200" cap="none" spc="0" normalizeH="0" baseline="0" noProof="0" dirty="0">
                <a:ln>
                  <a:noFill/>
                </a:ln>
                <a:solidFill>
                  <a:srgbClr val="FF0000"/>
                </a:solidFill>
                <a:effectLst/>
                <a:uLnTx/>
                <a:uFillTx/>
                <a:latin typeface="+mn-lt"/>
                <a:ea typeface="楷体" panose="02010609060101010101" pitchFamily="49" charset="-122"/>
                <a:cs typeface="+mn-cs"/>
              </a:rPr>
              <a:t>大雾</a:t>
            </a:r>
            <a:r>
              <a:rPr kumimoji="0" lang="zh-CN" altLang="en-US" sz="3200" b="1" i="0" u="none" strike="noStrike" kern="1200" cap="none" spc="0" normalizeH="0" baseline="0" noProof="0" dirty="0">
                <a:ln>
                  <a:noFill/>
                </a:ln>
                <a:solidFill>
                  <a:schemeClr val="tx1">
                    <a:lumMod val="50000"/>
                  </a:schemeClr>
                </a:solidFill>
                <a:effectLst/>
                <a:uLnTx/>
                <a:uFillTx/>
                <a:latin typeface="+mn-lt"/>
                <a:ea typeface="楷体" panose="02010609060101010101" pitchFamily="49" charset="-122"/>
                <a:cs typeface="+mn-cs"/>
              </a:rPr>
              <a:t>漫天，江上连面对面都看不清。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交流探究</a:t>
            </a:r>
          </a:p>
        </p:txBody>
      </p:sp>
      <p:sp>
        <p:nvSpPr>
          <p:cNvPr id="8" name="PA_文本框 1"/>
          <p:cNvSpPr txBox="1">
            <a:spLocks noChangeArrowheads="1"/>
          </p:cNvSpPr>
          <p:nvPr>
            <p:custDataLst>
              <p:tags r:id="rId1"/>
            </p:custDataLst>
          </p:nvPr>
        </p:nvSpPr>
        <p:spPr bwMode="auto">
          <a:xfrm>
            <a:off x="196132" y="66294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16388"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9" name="PA_文本框 1"/>
          <p:cNvSpPr txBox="1">
            <a:spLocks noChangeArrowheads="1"/>
          </p:cNvSpPr>
          <p:nvPr>
            <p:custDataLst>
              <p:tags r:id="rId3"/>
            </p:custDataLst>
          </p:nvPr>
        </p:nvSpPr>
        <p:spPr bwMode="auto">
          <a:xfrm>
            <a:off x="348532" y="67818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pic>
        <p:nvPicPr>
          <p:cNvPr id="16390" name="图片 11"/>
          <p:cNvPicPr>
            <a:picLocks noChangeAspect="1"/>
          </p:cNvPicPr>
          <p:nvPr/>
        </p:nvPicPr>
        <p:blipFill>
          <a:blip r:embed="rId7">
            <a:clrChange>
              <a:clrFrom>
                <a:srgbClr val="FFFFFF"/>
              </a:clrFrom>
              <a:clrTo>
                <a:srgbClr val="FFFFFF">
                  <a:alpha val="0"/>
                </a:srgbClr>
              </a:clrTo>
            </a:clrChange>
          </a:blip>
          <a:stretch>
            <a:fillRect/>
          </a:stretch>
        </p:blipFill>
        <p:spPr>
          <a:xfrm>
            <a:off x="7046913" y="5622925"/>
            <a:ext cx="1887537" cy="1271588"/>
          </a:xfrm>
          <a:prstGeom prst="rect">
            <a:avLst/>
          </a:prstGeom>
          <a:noFill/>
          <a:ln w="9525">
            <a:noFill/>
          </a:ln>
        </p:spPr>
      </p:pic>
      <p:sp>
        <p:nvSpPr>
          <p:cNvPr id="10" name="内容占位符 2"/>
          <p:cNvSpPr txBox="1"/>
          <p:nvPr/>
        </p:nvSpPr>
        <p:spPr>
          <a:xfrm>
            <a:off x="806450" y="3929063"/>
            <a:ext cx="7666038" cy="2244725"/>
          </a:xfrm>
          <a:prstGeom prst="rect">
            <a:avLst/>
          </a:prstGeom>
          <a:noFill/>
          <a:ln w="9525">
            <a:noFill/>
          </a:ln>
        </p:spPr>
        <p:txBody>
          <a:bodyPr/>
          <a:lstStyle>
            <a:lvl1pPr marL="357505" indent="-357505" algn="l" rtl="0" eaLnBrk="0" fontAlgn="base" hangingPunct="0">
              <a:lnSpc>
                <a:spcPct val="110000"/>
              </a:lnSpc>
              <a:spcBef>
                <a:spcPts val="1800"/>
              </a:spcBef>
              <a:spcAft>
                <a:spcPct val="0"/>
              </a:spcAft>
              <a:buClr>
                <a:schemeClr val="accent1"/>
              </a:buClr>
              <a:buSzPct val="80000"/>
              <a:buFont typeface="Wingdings" panose="05000000000000000000" pitchFamily="2" charset="2"/>
              <a:buChar char=""/>
              <a:defRPr sz="2000" kern="1200">
                <a:solidFill>
                  <a:srgbClr val="53231B"/>
                </a:solidFill>
                <a:latin typeface="+mn-lt"/>
                <a:ea typeface="+mn-ea"/>
                <a:cs typeface="+mn-cs"/>
              </a:defRPr>
            </a:lvl1pPr>
            <a:lvl2pPr marL="357505" indent="-357505" algn="l" rtl="0" eaLnBrk="0" fontAlgn="base" hangingPunct="0">
              <a:lnSpc>
                <a:spcPct val="120000"/>
              </a:lnSpc>
              <a:spcBef>
                <a:spcPts val="500"/>
              </a:spcBef>
              <a:spcAft>
                <a:spcPct val="0"/>
              </a:spcAft>
              <a:buFont typeface="Calibri" panose="020F0502020204030204" pitchFamily="34" charset="0"/>
              <a:buChar char=" "/>
              <a:defRPr sz="1600" kern="1200">
                <a:solidFill>
                  <a:srgbClr val="7F7F7F"/>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None/>
            </a:pPr>
            <a:r>
              <a:rPr lang="zh-CN" altLang="en-US" sz="2800" b="1" dirty="0">
                <a:solidFill>
                  <a:srgbClr val="0000FF"/>
                </a:solidFill>
                <a:latin typeface="楷体" panose="02010609060101010101" pitchFamily="49" charset="-122"/>
                <a:ea typeface="楷体" panose="02010609060101010101" pitchFamily="49" charset="-122"/>
              </a:rPr>
              <a:t>    这个句子这样写啰不啰嗦？前两天没动静，有什么可写的？完全可以写成这样：第三天四更时候，诸葛亮秘密地把鲁肃请到船里。这样写既清楚又简练，多好！改不改？为什么？</a:t>
            </a:r>
          </a:p>
        </p:txBody>
      </p:sp>
      <p:sp>
        <p:nvSpPr>
          <p:cNvPr id="5" name="文本框 4"/>
          <p:cNvSpPr txBox="1"/>
          <p:nvPr/>
        </p:nvSpPr>
        <p:spPr>
          <a:xfrm>
            <a:off x="731838" y="1327150"/>
            <a:ext cx="7815263" cy="2562225"/>
          </a:xfrm>
          <a:prstGeom prst="rect">
            <a:avLst/>
          </a:prstGeom>
          <a:noFill/>
        </p:spPr>
        <p:txBody>
          <a:bodyPr>
            <a:spAutoFit/>
          </a:bodyPr>
          <a:lstStyle/>
          <a:p>
            <a:pPr marR="0" defTabSz="914400" eaLnBrk="1" hangingPunct="1">
              <a:lnSpc>
                <a:spcPct val="130000"/>
              </a:lnSpc>
              <a:buClrTx/>
              <a:buSzTx/>
              <a:buFontTx/>
              <a:buNone/>
              <a:defRPr/>
            </a:pPr>
            <a:r>
              <a:rPr kumimoji="0" lang="zh-CN" altLang="en-US" sz="3200" b="1" kern="1200" cap="none" spc="0" normalizeH="0" baseline="0" noProof="0" dirty="0">
                <a:solidFill>
                  <a:schemeClr val="tx1">
                    <a:lumMod val="50000"/>
                  </a:schemeClr>
                </a:solidFill>
                <a:latin typeface="楷体" panose="02010609060101010101" pitchFamily="49" charset="-122"/>
                <a:ea typeface="楷体" panose="02010609060101010101" pitchFamily="49" charset="-122"/>
                <a:cs typeface="+mn-cs"/>
              </a:rPr>
              <a:t>    第一天，不见诸葛亮有什么动静；第二天，仍然不见诸葛亮有什么动静；直到第三天四更时候，诸葛亮秘密地把鲁肃请到船里。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p:nvPr/>
        </p:nvSpPr>
        <p:spPr>
          <a:xfrm>
            <a:off x="755650" y="620713"/>
            <a:ext cx="4608513" cy="701675"/>
          </a:xfrm>
          <a:prstGeom prst="rect">
            <a:avLst/>
          </a:prstGeom>
          <a:noFill/>
          <a:ln w="9525">
            <a:noFill/>
          </a:ln>
        </p:spPr>
        <p:txBody>
          <a:bodyPr>
            <a:spAutoFit/>
          </a:bodyPr>
          <a:lstStyle/>
          <a:p>
            <a:pPr>
              <a:spcBef>
                <a:spcPct val="50000"/>
              </a:spcBef>
            </a:pPr>
            <a:r>
              <a:rPr lang="zh-CN" altLang="en-US" sz="4000" b="1" dirty="0">
                <a:solidFill>
                  <a:srgbClr val="FF3300"/>
                </a:solidFill>
                <a:latin typeface="Times New Roman" panose="02020603050405020304" pitchFamily="18" charset="0"/>
              </a:rPr>
              <a:t>四大名著</a:t>
            </a:r>
            <a:endParaRPr lang="zh-CN" altLang="en-US" b="1" dirty="0">
              <a:latin typeface="Sylfaen" panose="010A0502050306030303" pitchFamily="18" charset="0"/>
            </a:endParaRPr>
          </a:p>
        </p:txBody>
      </p:sp>
      <p:sp>
        <p:nvSpPr>
          <p:cNvPr id="5123" name="Text Box 3"/>
          <p:cNvSpPr txBox="1"/>
          <p:nvPr/>
        </p:nvSpPr>
        <p:spPr>
          <a:xfrm>
            <a:off x="395288" y="1484313"/>
            <a:ext cx="3960812" cy="4119562"/>
          </a:xfrm>
          <a:prstGeom prst="rect">
            <a:avLst/>
          </a:prstGeom>
          <a:noFill/>
          <a:ln w="9525">
            <a:noFill/>
          </a:ln>
        </p:spPr>
        <p:txBody>
          <a:bodyPr>
            <a:spAutoFit/>
          </a:bodyPr>
          <a:lstStyle/>
          <a:p>
            <a:pPr>
              <a:spcBef>
                <a:spcPct val="50000"/>
              </a:spcBef>
            </a:pPr>
            <a:r>
              <a:rPr lang="en-US" altLang="zh-CN" sz="4800" dirty="0">
                <a:solidFill>
                  <a:srgbClr val="008000"/>
                </a:solidFill>
                <a:latin typeface="黑体" panose="02010600030101010101" pitchFamily="49" charset="-122"/>
              </a:rPr>
              <a:t>《</a:t>
            </a:r>
            <a:r>
              <a:rPr lang="zh-CN" altLang="en-US" sz="4800" dirty="0">
                <a:solidFill>
                  <a:srgbClr val="008000"/>
                </a:solidFill>
                <a:latin typeface="黑体" panose="02010600030101010101" pitchFamily="49" charset="-122"/>
              </a:rPr>
              <a:t>三国演义</a:t>
            </a:r>
            <a:r>
              <a:rPr lang="en-US" altLang="zh-CN" sz="4800" dirty="0">
                <a:solidFill>
                  <a:srgbClr val="008000"/>
                </a:solidFill>
                <a:latin typeface="黑体" panose="02010600030101010101" pitchFamily="49" charset="-122"/>
              </a:rPr>
              <a:t>》</a:t>
            </a:r>
          </a:p>
          <a:p>
            <a:pPr>
              <a:spcBef>
                <a:spcPct val="50000"/>
              </a:spcBef>
            </a:pPr>
            <a:r>
              <a:rPr lang="en-US" altLang="zh-CN" sz="4800" dirty="0">
                <a:solidFill>
                  <a:srgbClr val="008000"/>
                </a:solidFill>
                <a:latin typeface="黑体" panose="02010600030101010101" pitchFamily="49" charset="-122"/>
              </a:rPr>
              <a:t>《</a:t>
            </a:r>
            <a:r>
              <a:rPr lang="zh-CN" altLang="en-US" sz="4800" dirty="0">
                <a:solidFill>
                  <a:srgbClr val="008000"/>
                </a:solidFill>
                <a:latin typeface="黑体" panose="02010600030101010101" pitchFamily="49" charset="-122"/>
              </a:rPr>
              <a:t>水浒传</a:t>
            </a:r>
            <a:r>
              <a:rPr lang="en-US" altLang="zh-CN" sz="4800" dirty="0">
                <a:solidFill>
                  <a:srgbClr val="008000"/>
                </a:solidFill>
                <a:latin typeface="黑体" panose="02010600030101010101" pitchFamily="49" charset="-122"/>
              </a:rPr>
              <a:t>》</a:t>
            </a:r>
            <a:endParaRPr lang="zh-CN" altLang="en-US" sz="4800" dirty="0">
              <a:solidFill>
                <a:srgbClr val="008000"/>
              </a:solidFill>
              <a:latin typeface="黑体" panose="02010600030101010101" pitchFamily="49" charset="-122"/>
            </a:endParaRPr>
          </a:p>
          <a:p>
            <a:pPr>
              <a:spcBef>
                <a:spcPct val="50000"/>
              </a:spcBef>
            </a:pPr>
            <a:r>
              <a:rPr lang="en-US" altLang="zh-CN" sz="4800" dirty="0">
                <a:solidFill>
                  <a:srgbClr val="008000"/>
                </a:solidFill>
                <a:latin typeface="黑体" panose="02010600030101010101" pitchFamily="49" charset="-122"/>
              </a:rPr>
              <a:t>《</a:t>
            </a:r>
            <a:r>
              <a:rPr lang="zh-CN" altLang="en-US" sz="4800" dirty="0">
                <a:solidFill>
                  <a:srgbClr val="008000"/>
                </a:solidFill>
                <a:latin typeface="黑体" panose="02010600030101010101" pitchFamily="49" charset="-122"/>
              </a:rPr>
              <a:t>红楼梦</a:t>
            </a:r>
            <a:r>
              <a:rPr lang="en-US" altLang="zh-CN" sz="4800" dirty="0">
                <a:solidFill>
                  <a:srgbClr val="008000"/>
                </a:solidFill>
                <a:latin typeface="黑体" panose="02010600030101010101" pitchFamily="49" charset="-122"/>
              </a:rPr>
              <a:t>》</a:t>
            </a:r>
            <a:endParaRPr lang="zh-CN" altLang="en-US" sz="4800" dirty="0">
              <a:solidFill>
                <a:srgbClr val="008000"/>
              </a:solidFill>
              <a:latin typeface="黑体" panose="02010600030101010101" pitchFamily="49" charset="-122"/>
            </a:endParaRPr>
          </a:p>
          <a:p>
            <a:pPr>
              <a:spcBef>
                <a:spcPct val="50000"/>
              </a:spcBef>
            </a:pPr>
            <a:r>
              <a:rPr lang="en-US" altLang="zh-CN" sz="4800" dirty="0">
                <a:solidFill>
                  <a:srgbClr val="008000"/>
                </a:solidFill>
                <a:latin typeface="黑体" panose="02010600030101010101" pitchFamily="49" charset="-122"/>
              </a:rPr>
              <a:t>《</a:t>
            </a:r>
            <a:r>
              <a:rPr lang="zh-CN" altLang="en-US" sz="4800" dirty="0">
                <a:solidFill>
                  <a:srgbClr val="008000"/>
                </a:solidFill>
                <a:latin typeface="黑体" panose="02010600030101010101" pitchFamily="49" charset="-122"/>
              </a:rPr>
              <a:t>西游记 </a:t>
            </a:r>
            <a:r>
              <a:rPr lang="en-US" altLang="zh-CN" sz="4800" dirty="0">
                <a:solidFill>
                  <a:srgbClr val="008000"/>
                </a:solidFill>
                <a:latin typeface="黑体" panose="02010600030101010101" pitchFamily="49" charset="-122"/>
              </a:rPr>
              <a:t>》</a:t>
            </a:r>
            <a:endParaRPr lang="zh-CN" altLang="en-US" sz="3200" dirty="0">
              <a:latin typeface="楷体_GB2312" panose="02010609030101010101" pitchFamily="49" charset="-122"/>
              <a:ea typeface="楷体_GB2312" panose="02010609030101010101" pitchFamily="49" charset="-122"/>
            </a:endParaRPr>
          </a:p>
        </p:txBody>
      </p:sp>
      <p:sp>
        <p:nvSpPr>
          <p:cNvPr id="14340" name="Text Box 4"/>
          <p:cNvSpPr txBox="1"/>
          <p:nvPr/>
        </p:nvSpPr>
        <p:spPr>
          <a:xfrm>
            <a:off x="4335463" y="-98425"/>
            <a:ext cx="184150" cy="455613"/>
          </a:xfrm>
          <a:prstGeom prst="rect">
            <a:avLst/>
          </a:prstGeom>
          <a:noFill/>
          <a:ln w="9525">
            <a:noFill/>
          </a:ln>
        </p:spPr>
        <p:txBody>
          <a:bodyPr wrap="none">
            <a:spAutoFit/>
          </a:bodyPr>
          <a:lstStyle/>
          <a:p>
            <a:endParaRPr lang="zh-CN" altLang="en-US" dirty="0">
              <a:latin typeface="Arial" panose="020B0604020202020204" pitchFamily="34" charset="0"/>
              <a:ea typeface="宋体" panose="02010600030101010101" pitchFamily="2" charset="-122"/>
            </a:endParaRPr>
          </a:p>
        </p:txBody>
      </p:sp>
      <p:sp>
        <p:nvSpPr>
          <p:cNvPr id="5125" name="Text Box 5"/>
          <p:cNvSpPr txBox="1"/>
          <p:nvPr/>
        </p:nvSpPr>
        <p:spPr>
          <a:xfrm>
            <a:off x="4932363" y="1341438"/>
            <a:ext cx="2016125" cy="823912"/>
          </a:xfrm>
          <a:prstGeom prst="rect">
            <a:avLst/>
          </a:prstGeom>
          <a:noFill/>
          <a:ln w="9525">
            <a:noFill/>
          </a:ln>
        </p:spPr>
        <p:txBody>
          <a:bodyPr>
            <a:spAutoFit/>
          </a:bodyPr>
          <a:lstStyle/>
          <a:p>
            <a:pPr>
              <a:spcBef>
                <a:spcPct val="50000"/>
              </a:spcBef>
            </a:pPr>
            <a:r>
              <a:rPr lang="zh-CN" altLang="en-US" sz="4800" dirty="0">
                <a:solidFill>
                  <a:srgbClr val="008000"/>
                </a:solidFill>
                <a:latin typeface="Sylfaen" panose="010A0502050306030303" pitchFamily="18" charset="0"/>
              </a:rPr>
              <a:t>罗贯中</a:t>
            </a:r>
          </a:p>
        </p:txBody>
      </p:sp>
      <p:sp>
        <p:nvSpPr>
          <p:cNvPr id="5126" name="Text Box 6"/>
          <p:cNvSpPr txBox="1"/>
          <p:nvPr/>
        </p:nvSpPr>
        <p:spPr>
          <a:xfrm>
            <a:off x="4930775" y="2492375"/>
            <a:ext cx="2305050" cy="823913"/>
          </a:xfrm>
          <a:prstGeom prst="rect">
            <a:avLst/>
          </a:prstGeom>
          <a:noFill/>
          <a:ln w="9525">
            <a:noFill/>
          </a:ln>
        </p:spPr>
        <p:txBody>
          <a:bodyPr>
            <a:spAutoFit/>
          </a:bodyPr>
          <a:lstStyle/>
          <a:p>
            <a:pPr>
              <a:spcBef>
                <a:spcPct val="50000"/>
              </a:spcBef>
            </a:pPr>
            <a:r>
              <a:rPr lang="zh-CN" altLang="en-US" sz="4800" dirty="0">
                <a:solidFill>
                  <a:srgbClr val="008000"/>
                </a:solidFill>
                <a:latin typeface="Sylfaen" panose="010A0502050306030303" pitchFamily="18" charset="0"/>
              </a:rPr>
              <a:t>施耐庵</a:t>
            </a:r>
          </a:p>
        </p:txBody>
      </p:sp>
      <p:sp>
        <p:nvSpPr>
          <p:cNvPr id="5127" name="Text Box 7"/>
          <p:cNvSpPr txBox="1"/>
          <p:nvPr/>
        </p:nvSpPr>
        <p:spPr>
          <a:xfrm>
            <a:off x="4859338" y="3644900"/>
            <a:ext cx="2305050" cy="823913"/>
          </a:xfrm>
          <a:prstGeom prst="rect">
            <a:avLst/>
          </a:prstGeom>
          <a:noFill/>
          <a:ln w="9525">
            <a:noFill/>
          </a:ln>
        </p:spPr>
        <p:txBody>
          <a:bodyPr>
            <a:spAutoFit/>
          </a:bodyPr>
          <a:lstStyle/>
          <a:p>
            <a:pPr>
              <a:spcBef>
                <a:spcPct val="50000"/>
              </a:spcBef>
            </a:pPr>
            <a:r>
              <a:rPr lang="zh-CN" altLang="en-US" sz="4800" dirty="0">
                <a:solidFill>
                  <a:srgbClr val="008000"/>
                </a:solidFill>
                <a:latin typeface="Sylfaen" panose="010A0502050306030303" pitchFamily="18" charset="0"/>
              </a:rPr>
              <a:t>曹雪芹</a:t>
            </a:r>
          </a:p>
        </p:txBody>
      </p:sp>
      <p:sp>
        <p:nvSpPr>
          <p:cNvPr id="5128" name="Text Box 8"/>
          <p:cNvSpPr txBox="1"/>
          <p:nvPr/>
        </p:nvSpPr>
        <p:spPr>
          <a:xfrm>
            <a:off x="4859338" y="4797425"/>
            <a:ext cx="2376487" cy="823913"/>
          </a:xfrm>
          <a:prstGeom prst="rect">
            <a:avLst/>
          </a:prstGeom>
          <a:noFill/>
          <a:ln w="9525">
            <a:noFill/>
          </a:ln>
        </p:spPr>
        <p:txBody>
          <a:bodyPr>
            <a:spAutoFit/>
          </a:bodyPr>
          <a:lstStyle/>
          <a:p>
            <a:pPr>
              <a:spcBef>
                <a:spcPct val="50000"/>
              </a:spcBef>
            </a:pPr>
            <a:r>
              <a:rPr lang="zh-CN" altLang="en-US" sz="4800" dirty="0">
                <a:solidFill>
                  <a:srgbClr val="008000"/>
                </a:solidFill>
                <a:latin typeface="Sylfaen" panose="010A0502050306030303" pitchFamily="18" charset="0"/>
              </a:rPr>
              <a:t>吴承恩</a:t>
            </a:r>
          </a:p>
        </p:txBody>
      </p:sp>
      <p:sp>
        <p:nvSpPr>
          <p:cNvPr id="5129" name="Text Box 9"/>
          <p:cNvSpPr txBox="1"/>
          <p:nvPr/>
        </p:nvSpPr>
        <p:spPr>
          <a:xfrm>
            <a:off x="4859338" y="620713"/>
            <a:ext cx="2233612" cy="701675"/>
          </a:xfrm>
          <a:prstGeom prst="rect">
            <a:avLst/>
          </a:prstGeom>
          <a:noFill/>
          <a:ln w="9525">
            <a:noFill/>
          </a:ln>
        </p:spPr>
        <p:txBody>
          <a:bodyPr>
            <a:spAutoFit/>
          </a:bodyPr>
          <a:lstStyle/>
          <a:p>
            <a:pPr>
              <a:spcBef>
                <a:spcPct val="50000"/>
              </a:spcBef>
            </a:pPr>
            <a:r>
              <a:rPr lang="zh-CN" altLang="en-US" sz="4000" b="1" dirty="0">
                <a:solidFill>
                  <a:srgbClr val="CC3300"/>
                </a:solidFill>
                <a:latin typeface="Sylfaen" panose="010A0502050306030303" pitchFamily="18" charset="0"/>
              </a:rPr>
              <a:t>作   者</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122">
                                            <p:txEl>
                                              <p:pRg st="0" end="0"/>
                                            </p:txEl>
                                          </p:spTgt>
                                        </p:tgtEl>
                                        <p:attrNameLst>
                                          <p:attrName>style.visibility</p:attrName>
                                        </p:attrNameLst>
                                      </p:cBhvr>
                                      <p:to>
                                        <p:strVal val="visible"/>
                                      </p:to>
                                    </p:set>
                                    <p:anim calcmode="discrete" valueType="clr">
                                      <p:cBhvr override="childStyle">
                                        <p:cTn id="7" dur="80"/>
                                        <p:tgtEl>
                                          <p:spTgt spid="51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12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 calcmode="lin" valueType="num">
                                      <p:cBhvr additive="base">
                                        <p:cTn id="14"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 calcmode="lin" valueType="num">
                                      <p:cBhvr additive="base">
                                        <p:cTn id="18"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2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 calcmode="lin" valueType="num">
                                      <p:cBhvr additive="base">
                                        <p:cTn id="22"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123">
                                            <p:txEl>
                                              <p:pRg st="3" end="3"/>
                                            </p:txEl>
                                          </p:spTgt>
                                        </p:tgtEl>
                                        <p:attrNameLst>
                                          <p:attrName>style.visibility</p:attrName>
                                        </p:attrNameLst>
                                      </p:cBhvr>
                                      <p:to>
                                        <p:strVal val="visible"/>
                                      </p:to>
                                    </p:set>
                                    <p:anim calcmode="lin" valueType="num">
                                      <p:cBhvr additive="base">
                                        <p:cTn id="26"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129"/>
                                        </p:tgtEl>
                                        <p:attrNameLst>
                                          <p:attrName>style.visibility</p:attrName>
                                        </p:attrNameLst>
                                      </p:cBhvr>
                                      <p:to>
                                        <p:strVal val="visible"/>
                                      </p:to>
                                    </p:set>
                                    <p:anim calcmode="lin" valueType="num">
                                      <p:cBhvr additive="base">
                                        <p:cTn id="32" dur="500" fill="hold"/>
                                        <p:tgtEl>
                                          <p:spTgt spid="5129"/>
                                        </p:tgtEl>
                                        <p:attrNameLst>
                                          <p:attrName>ppt_x</p:attrName>
                                        </p:attrNameLst>
                                      </p:cBhvr>
                                      <p:tavLst>
                                        <p:tav tm="0">
                                          <p:val>
                                            <p:strVal val="#ppt_x"/>
                                          </p:val>
                                        </p:tav>
                                        <p:tav tm="100000">
                                          <p:val>
                                            <p:strVal val="#ppt_x"/>
                                          </p:val>
                                        </p:tav>
                                      </p:tavLst>
                                    </p:anim>
                                    <p:anim calcmode="lin" valueType="num">
                                      <p:cBhvr additive="base">
                                        <p:cTn id="33"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125"/>
                                        </p:tgtEl>
                                        <p:attrNameLst>
                                          <p:attrName>style.visibility</p:attrName>
                                        </p:attrNameLst>
                                      </p:cBhvr>
                                      <p:to>
                                        <p:strVal val="visible"/>
                                      </p:to>
                                    </p:set>
                                    <p:animEffect transition="in" filter="box(in)">
                                      <p:cBhvr>
                                        <p:cTn id="38" dur="500"/>
                                        <p:tgtEl>
                                          <p:spTgt spid="512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6"/>
                                        </p:tgtEl>
                                        <p:attrNameLst>
                                          <p:attrName>style.visibility</p:attrName>
                                        </p:attrNameLst>
                                      </p:cBhvr>
                                      <p:to>
                                        <p:strVal val="visible"/>
                                      </p:to>
                                    </p:set>
                                    <p:anim calcmode="lin" valueType="num">
                                      <p:cBhvr additive="base">
                                        <p:cTn id="43" dur="500" fill="hold"/>
                                        <p:tgtEl>
                                          <p:spTgt spid="5126"/>
                                        </p:tgtEl>
                                        <p:attrNameLst>
                                          <p:attrName>ppt_x</p:attrName>
                                        </p:attrNameLst>
                                      </p:cBhvr>
                                      <p:tavLst>
                                        <p:tav tm="0">
                                          <p:val>
                                            <p:strVal val="#ppt_x"/>
                                          </p:val>
                                        </p:tav>
                                        <p:tav tm="100000">
                                          <p:val>
                                            <p:strVal val="#ppt_x"/>
                                          </p:val>
                                        </p:tav>
                                      </p:tavLst>
                                    </p:anim>
                                    <p:anim calcmode="lin" valueType="num">
                                      <p:cBhvr additive="base">
                                        <p:cTn id="44"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127"/>
                                        </p:tgtEl>
                                        <p:attrNameLst>
                                          <p:attrName>style.visibility</p:attrName>
                                        </p:attrNameLst>
                                      </p:cBhvr>
                                      <p:to>
                                        <p:strVal val="visible"/>
                                      </p:to>
                                    </p:set>
                                    <p:animEffect transition="in" filter="slide(fromBottom)">
                                      <p:cBhvr>
                                        <p:cTn id="49" dur="500"/>
                                        <p:tgtEl>
                                          <p:spTgt spid="5127"/>
                                        </p:tgtEl>
                                      </p:cBhvr>
                                    </p:animEffect>
                                  </p:childTnLst>
                                </p:cTn>
                              </p:par>
                            </p:childTnLst>
                          </p:cTn>
                        </p:par>
                      </p:childTnLst>
                    </p:cTn>
                  </p:par>
                  <p:par>
                    <p:cTn id="50" fill="hold">
                      <p:stCondLst>
                        <p:cond delay="indefinite"/>
                      </p:stCondLst>
                      <p:childTnLst>
                        <p:par>
                          <p:cTn id="51" fill="hold">
                            <p:stCondLst>
                              <p:cond delay="0"/>
                            </p:stCondLst>
                            <p:childTnLst>
                              <p:par>
                                <p:cTn id="52" presetID="34" presetClass="entr" presetSubtype="0" fill="hold" grpId="0" nodeType="clickEffect">
                                  <p:stCondLst>
                                    <p:cond delay="0"/>
                                  </p:stCondLst>
                                  <p:childTnLst>
                                    <p:set>
                                      <p:cBhvr>
                                        <p:cTn id="53" dur="1" fill="hold">
                                          <p:stCondLst>
                                            <p:cond delay="0"/>
                                          </p:stCondLst>
                                        </p:cTn>
                                        <p:tgtEl>
                                          <p:spTgt spid="5128"/>
                                        </p:tgtEl>
                                        <p:attrNameLst>
                                          <p:attrName>style.visibility</p:attrName>
                                        </p:attrNameLst>
                                      </p:cBhvr>
                                      <p:to>
                                        <p:strVal val="visible"/>
                                      </p:to>
                                    </p:set>
                                    <p:anim from="(-#ppt_w/2)" to="(#ppt_x)" calcmode="lin" valueType="num">
                                      <p:cBhvr>
                                        <p:cTn id="54" dur="600" fill="hold">
                                          <p:stCondLst>
                                            <p:cond delay="0"/>
                                          </p:stCondLst>
                                        </p:cTn>
                                        <p:tgtEl>
                                          <p:spTgt spid="5128"/>
                                        </p:tgtEl>
                                        <p:attrNameLst>
                                          <p:attrName>ppt_x</p:attrName>
                                        </p:attrNameLst>
                                      </p:cBhvr>
                                    </p:anim>
                                    <p:anim from="0" to="-1.0" calcmode="lin" valueType="num">
                                      <p:cBhvr>
                                        <p:cTn id="55" dur="200" decel="50000" autoRev="1" fill="hold">
                                          <p:stCondLst>
                                            <p:cond delay="600"/>
                                          </p:stCondLst>
                                        </p:cTn>
                                        <p:tgtEl>
                                          <p:spTgt spid="5128"/>
                                        </p:tgtEl>
                                        <p:attrNameLst>
                                          <p:attrName>xshear</p:attrName>
                                        </p:attrNameLst>
                                      </p:cBhvr>
                                    </p:anim>
                                    <p:animScale>
                                      <p:cBhvr>
                                        <p:cTn id="56" dur="200" decel="100000" autoRev="1" fill="hold">
                                          <p:stCondLst>
                                            <p:cond delay="600"/>
                                          </p:stCondLst>
                                        </p:cTn>
                                        <p:tgtEl>
                                          <p:spTgt spid="5128"/>
                                        </p:tgtEl>
                                      </p:cBhvr>
                                      <p:from x="100000" y="100000"/>
                                      <p:to x="80000" y="100000"/>
                                    </p:animScale>
                                    <p:anim by="(#ppt_h/3+#ppt_w*0.1)" calcmode="lin" valueType="num">
                                      <p:cBhvr additive="sum">
                                        <p:cTn id="57" dur="200" decel="100000" autoRev="1" fill="hold">
                                          <p:stCondLst>
                                            <p:cond delay="600"/>
                                          </p:stCondLst>
                                        </p:cTn>
                                        <p:tgtEl>
                                          <p:spTgt spid="512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127" grpId="0"/>
      <p:bldP spid="5128" grpId="0"/>
      <p:bldP spid="51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2775" y="1524000"/>
            <a:ext cx="8137525" cy="4578350"/>
          </a:xfrm>
        </p:spPr>
        <p:txBody>
          <a:bodyPr vert="horz" wrap="square" lIns="91440" tIns="45720" rIns="91440" bIns="45720" numCol="1" rtlCol="0" anchor="t" anchorCtr="0" compatLnSpc="1">
            <a:noAutofit/>
          </a:bodyPr>
          <a:lstStyle/>
          <a:p>
            <a:pPr marL="0" marR="0" lvl="0" indent="0" algn="l" defTabSz="914400" rtl="0" eaLnBrk="1" fontAlgn="base" latinLnBrk="0" hangingPunct="1">
              <a:lnSpc>
                <a:spcPct val="150000"/>
              </a:lnSpc>
              <a:spcBef>
                <a:spcPts val="1800"/>
              </a:spcBef>
              <a:spcAft>
                <a:spcPct val="0"/>
              </a:spcAft>
              <a:buClr>
                <a:schemeClr val="accent1"/>
              </a:buClr>
              <a:buSzPct val="80000"/>
              <a:buFont typeface="Wingdings" panose="05000000000000000000" pitchFamily="2" charset="2"/>
              <a:buNone/>
              <a:defRPr/>
            </a:pPr>
            <a:r>
              <a:rPr kumimoji="0" lang="zh-CN" altLang="en-US" sz="3200" b="1" i="0" u="none" strike="noStrike" kern="1200" cap="none" spc="0" normalizeH="0" baseline="0" noProof="0" dirty="0" smtClean="0">
                <a:ln>
                  <a:noFill/>
                </a:ln>
                <a:solidFill>
                  <a:schemeClr val="tx1">
                    <a:lumMod val="50000"/>
                  </a:schemeClr>
                </a:solidFill>
                <a:effectLst/>
                <a:uLnTx/>
                <a:uFillTx/>
                <a:latin typeface="+mn-lt"/>
                <a:ea typeface="楷体" panose="02010609060101010101" pitchFamily="49" charset="-122"/>
                <a:cs typeface="+mn-cs"/>
              </a:rPr>
              <a:t>         我们</a:t>
            </a:r>
            <a:r>
              <a:rPr kumimoji="0" lang="zh-CN" altLang="en-US" sz="3200" b="1" i="0" u="none" strike="noStrike" kern="1200" cap="none" spc="0" normalizeH="0" baseline="0" noProof="0" dirty="0">
                <a:ln>
                  <a:noFill/>
                </a:ln>
                <a:solidFill>
                  <a:schemeClr val="tx1">
                    <a:lumMod val="50000"/>
                  </a:schemeClr>
                </a:solidFill>
                <a:effectLst/>
                <a:uLnTx/>
                <a:uFillTx/>
                <a:latin typeface="+mn-lt"/>
                <a:ea typeface="楷体" panose="02010609060101010101" pitchFamily="49" charset="-122"/>
                <a:cs typeface="+mn-cs"/>
              </a:rPr>
              <a:t>通过抓住前后句子之间的联系，真正体会到了诸葛亮的神机妙算。用联系上下文的方法来研究问题，这是一种非常重要的读书能力。请大家用这种方法再次读“雾中借箭”这部分内容，看看你还能从哪些句子的联系中读懂诸葛亮的神机妙算。</a:t>
            </a: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课文学习</a:t>
            </a:r>
          </a:p>
        </p:txBody>
      </p:sp>
      <p:sp>
        <p:nvSpPr>
          <p:cNvPr id="5" name="PA_文本框 1"/>
          <p:cNvSpPr txBox="1">
            <a:spLocks noChangeArrowheads="1"/>
          </p:cNvSpPr>
          <p:nvPr>
            <p:custDataLst>
              <p:tags r:id="rId1"/>
            </p:custDataLst>
          </p:nvPr>
        </p:nvSpPr>
        <p:spPr bwMode="auto">
          <a:xfrm>
            <a:off x="196132" y="66294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18437"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6" name="PA_文本框 1"/>
          <p:cNvSpPr txBox="1">
            <a:spLocks noChangeArrowheads="1"/>
          </p:cNvSpPr>
          <p:nvPr>
            <p:custDataLst>
              <p:tags r:id="rId3"/>
            </p:custDataLst>
          </p:nvPr>
        </p:nvSpPr>
        <p:spPr bwMode="auto">
          <a:xfrm>
            <a:off x="348532" y="67818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pic>
        <p:nvPicPr>
          <p:cNvPr id="18439" name="图片 7"/>
          <p:cNvPicPr>
            <a:picLocks noChangeAspect="1"/>
          </p:cNvPicPr>
          <p:nvPr/>
        </p:nvPicPr>
        <p:blipFill>
          <a:blip r:embed="rId7">
            <a:clrChange>
              <a:clrFrom>
                <a:srgbClr val="FFFFFF"/>
              </a:clrFrom>
              <a:clrTo>
                <a:srgbClr val="FFFFFF">
                  <a:alpha val="0"/>
                </a:srgbClr>
              </a:clrTo>
            </a:clrChange>
          </a:blip>
          <a:stretch>
            <a:fillRect/>
          </a:stretch>
        </p:blipFill>
        <p:spPr>
          <a:xfrm>
            <a:off x="7019925" y="5567363"/>
            <a:ext cx="1887538" cy="1271587"/>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7688" y="2241550"/>
            <a:ext cx="8239125" cy="3287713"/>
          </a:xfrm>
        </p:spPr>
        <p:txBody>
          <a:bodyPr vert="horz" wrap="square" lIns="91440" tIns="45720" rIns="91440" bIns="45720" anchor="t"/>
          <a:lstStyle/>
          <a:p>
            <a:pPr marL="0" indent="0" eaLnBrk="1" hangingPunct="1">
              <a:lnSpc>
                <a:spcPct val="150000"/>
              </a:lnSpc>
              <a:spcBef>
                <a:spcPct val="0"/>
              </a:spcBef>
            </a:pPr>
            <a:r>
              <a:rPr lang="zh-CN" altLang="en-US" sz="2800" b="1" dirty="0">
                <a:solidFill>
                  <a:srgbClr val="0000FF"/>
                </a:solidFill>
                <a:latin typeface="楷体" panose="02010609060101010101" pitchFamily="49" charset="-122"/>
                <a:ea typeface="楷体" panose="02010609060101010101" pitchFamily="49" charset="-122"/>
              </a:rPr>
              <a:t>诸葛亮笑着说：“雾这样大，曹操一定不敢派兵出来。我们只管饮酒取乐，天亮了就回去。”</a:t>
            </a:r>
            <a:endParaRPr lang="en-US" altLang="zh-CN" sz="2800" b="1" dirty="0">
              <a:solidFill>
                <a:srgbClr val="0000FF"/>
              </a:solidFill>
              <a:latin typeface="楷体" panose="02010609060101010101" pitchFamily="49" charset="-122"/>
              <a:ea typeface="楷体" panose="02010609060101010101" pitchFamily="49" charset="-122"/>
            </a:endParaRPr>
          </a:p>
          <a:p>
            <a:pPr marL="0" indent="0" eaLnBrk="1" hangingPunct="1">
              <a:lnSpc>
                <a:spcPct val="150000"/>
              </a:lnSpc>
              <a:spcBef>
                <a:spcPct val="0"/>
              </a:spcBef>
            </a:pPr>
            <a:r>
              <a:rPr lang="zh-CN" altLang="en-US" sz="2800" b="1" dirty="0">
                <a:solidFill>
                  <a:srgbClr val="0000FF"/>
                </a:solidFill>
                <a:latin typeface="楷体" panose="02010609060101010101" pitchFamily="49" charset="-122"/>
                <a:ea typeface="楷体" panose="02010609060101010101" pitchFamily="49" charset="-122"/>
              </a:rPr>
              <a:t>曹操听到鼓声和呐喊声，就下令说：“江上雾很大，敌人忽然来攻，我们看不清虚实，不要轻易出动。只叫弓弩手朝他们射箭，不让他们近前。”</a:t>
            </a: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课文学习</a:t>
            </a:r>
          </a:p>
        </p:txBody>
      </p:sp>
      <p:pic>
        <p:nvPicPr>
          <p:cNvPr id="20484" name="图片 6"/>
          <p:cNvPicPr>
            <a:picLocks noChangeAspect="1"/>
          </p:cNvPicPr>
          <p:nvPr/>
        </p:nvPicPr>
        <p:blipFill>
          <a:blip r:embed="rId3">
            <a:clrChange>
              <a:clrFrom>
                <a:srgbClr val="FDFDFD"/>
              </a:clrFrom>
              <a:clrTo>
                <a:srgbClr val="FDFDFD">
                  <a:alpha val="0"/>
                </a:srgbClr>
              </a:clrTo>
            </a:clrChange>
          </a:blip>
          <a:srcRect t="15791" r="3387"/>
          <a:stretch>
            <a:fillRect/>
          </a:stretch>
        </p:blipFill>
        <p:spPr>
          <a:xfrm>
            <a:off x="6281738" y="5634038"/>
            <a:ext cx="2176462" cy="1030287"/>
          </a:xfrm>
          <a:prstGeom prst="rect">
            <a:avLst/>
          </a:prstGeom>
          <a:noFill/>
          <a:ln w="9525">
            <a:noFill/>
          </a:ln>
        </p:spPr>
      </p:pic>
      <p:sp>
        <p:nvSpPr>
          <p:cNvPr id="6" name="内容占位符 2"/>
          <p:cNvSpPr txBox="1"/>
          <p:nvPr/>
        </p:nvSpPr>
        <p:spPr bwMode="auto">
          <a:xfrm>
            <a:off x="942975" y="1354138"/>
            <a:ext cx="79803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7505" indent="-357505" algn="l" rtl="0" fontAlgn="base">
              <a:lnSpc>
                <a:spcPct val="110000"/>
              </a:lnSpc>
              <a:spcBef>
                <a:spcPts val="1800"/>
              </a:spcBef>
              <a:spcAft>
                <a:spcPct val="0"/>
              </a:spcAft>
              <a:buClr>
                <a:schemeClr val="accent1"/>
              </a:buClr>
              <a:buSzPct val="80000"/>
              <a:buFont typeface="Wingdings" panose="05000000000000000000" pitchFamily="2" charset="2"/>
              <a:buChar char=""/>
              <a:defRPr sz="2000" kern="1200">
                <a:solidFill>
                  <a:srgbClr val="53231B"/>
                </a:solidFill>
                <a:latin typeface="+mn-lt"/>
                <a:ea typeface="+mn-ea"/>
                <a:cs typeface="+mn-cs"/>
              </a:defRPr>
            </a:lvl1pPr>
            <a:lvl2pPr marL="357505" indent="-357505" algn="l" rtl="0" fontAlgn="base">
              <a:lnSpc>
                <a:spcPct val="120000"/>
              </a:lnSpc>
              <a:spcBef>
                <a:spcPts val="500"/>
              </a:spcBef>
              <a:spcAft>
                <a:spcPct val="0"/>
              </a:spcAft>
              <a:buFont typeface="Calibri" panose="020F0502020204030204" pitchFamily="34" charset="0"/>
              <a:buChar char=" "/>
              <a:defRPr sz="16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
                <a:schemeClr val="accent1"/>
              </a:buClr>
              <a:buSzPct val="80000"/>
              <a:buFont typeface="Wingdings" panose="05000000000000000000" pitchFamily="2" charset="2"/>
              <a:buNone/>
              <a:defRPr/>
            </a:pPr>
            <a:r>
              <a:rPr kumimoji="0" lang="zh-CN" altLang="en-US" sz="3200" b="1" i="0" u="none" strike="noStrike" kern="1200" cap="none" spc="0" normalizeH="0" baseline="0" noProof="0" dirty="0" smtClean="0">
                <a:ln>
                  <a:noFill/>
                </a:ln>
                <a:solidFill>
                  <a:schemeClr val="tx1">
                    <a:lumMod val="50000"/>
                  </a:schemeClr>
                </a:solidFill>
                <a:effectLst/>
                <a:uLnTx/>
                <a:uFillTx/>
                <a:latin typeface="+mn-lt"/>
                <a:ea typeface="楷体" panose="02010609060101010101" pitchFamily="49" charset="-122"/>
                <a:cs typeface="+mn-cs"/>
              </a:rPr>
              <a:t>读句子，对比二人的性格特点。</a:t>
            </a:r>
            <a:endParaRPr kumimoji="0" lang="zh-CN" altLang="en-US" sz="3200" b="1" i="0" u="none" strike="noStrike" kern="1200" cap="none" spc="0" normalizeH="0" baseline="0" noProof="0" dirty="0">
              <a:ln>
                <a:noFill/>
              </a:ln>
              <a:solidFill>
                <a:schemeClr val="tx1">
                  <a:lumMod val="50000"/>
                </a:schemeClr>
              </a:solidFill>
              <a:effectLst/>
              <a:uLnTx/>
              <a:uFillTx/>
              <a:latin typeface="+mn-lt"/>
              <a:ea typeface="楷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内容占位符 2"/>
          <p:cNvSpPr>
            <a:spLocks noGrp="1"/>
          </p:cNvSpPr>
          <p:nvPr>
            <p:ph idx="1"/>
          </p:nvPr>
        </p:nvSpPr>
        <p:spPr>
          <a:xfrm>
            <a:off x="806450" y="2125663"/>
            <a:ext cx="7459663" cy="2989262"/>
          </a:xfrm>
        </p:spPr>
        <p:txBody>
          <a:bodyPr vert="horz" wrap="square" lIns="91440" tIns="45720" rIns="91440" bIns="45720" anchor="t"/>
          <a:lstStyle/>
          <a:p>
            <a:pPr marL="0" indent="0" eaLnBrk="1" hangingPunct="1">
              <a:lnSpc>
                <a:spcPct val="150000"/>
              </a:lnSpc>
              <a:buNone/>
            </a:pPr>
            <a:r>
              <a:rPr lang="en-US" altLang="zh-CN" sz="3200" b="1" dirty="0">
                <a:solidFill>
                  <a:srgbClr val="FF0000"/>
                </a:solidFill>
                <a:latin typeface="楷体" panose="02010609060101010101" pitchFamily="49" charset="-122"/>
                <a:ea typeface="楷体" panose="02010609060101010101" pitchFamily="49" charset="-122"/>
              </a:rPr>
              <a:t>    </a:t>
            </a:r>
            <a:r>
              <a:rPr lang="zh-CN" altLang="zh-CN" sz="3200" b="1" dirty="0">
                <a:solidFill>
                  <a:srgbClr val="FF0000"/>
                </a:solidFill>
                <a:latin typeface="楷体" panose="02010609060101010101" pitchFamily="49" charset="-122"/>
                <a:ea typeface="楷体" panose="02010609060101010101" pitchFamily="49" charset="-122"/>
              </a:rPr>
              <a:t>诸葛亮的话并没有说完。“雾这样大，曹操一定不敢派兵出来……”这是话中有话、话后有话呀！你能把诸葛亮没说出来的话写出来吗？</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课文学习</a:t>
            </a:r>
          </a:p>
        </p:txBody>
      </p:sp>
      <p:sp>
        <p:nvSpPr>
          <p:cNvPr id="5" name="PA_文本框 1"/>
          <p:cNvSpPr txBox="1">
            <a:spLocks noChangeArrowheads="1"/>
          </p:cNvSpPr>
          <p:nvPr>
            <p:custDataLst>
              <p:tags r:id="rId1"/>
            </p:custDataLst>
          </p:nvPr>
        </p:nvSpPr>
        <p:spPr bwMode="auto">
          <a:xfrm>
            <a:off x="196132" y="66294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22533"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6" name="PA_文本框 1"/>
          <p:cNvSpPr txBox="1">
            <a:spLocks noChangeArrowheads="1"/>
          </p:cNvSpPr>
          <p:nvPr>
            <p:custDataLst>
              <p:tags r:id="rId3"/>
            </p:custDataLst>
          </p:nvPr>
        </p:nvSpPr>
        <p:spPr bwMode="auto">
          <a:xfrm>
            <a:off x="348532" y="67818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pic>
        <p:nvPicPr>
          <p:cNvPr id="22535" name="图片 1"/>
          <p:cNvPicPr>
            <a:picLocks noChangeAspect="1"/>
          </p:cNvPicPr>
          <p:nvPr/>
        </p:nvPicPr>
        <p:blipFill>
          <a:blip r:embed="rId7">
            <a:clrChange>
              <a:clrFrom>
                <a:srgbClr val="FFFFFF"/>
              </a:clrFrom>
              <a:clrTo>
                <a:srgbClr val="FFFFFF">
                  <a:alpha val="0"/>
                </a:srgbClr>
              </a:clrTo>
            </a:clrChange>
          </a:blip>
          <a:stretch>
            <a:fillRect/>
          </a:stretch>
        </p:blipFill>
        <p:spPr>
          <a:xfrm>
            <a:off x="6958013" y="5567363"/>
            <a:ext cx="1887537" cy="1271587"/>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2000" y="3289935"/>
            <a:ext cx="7513638" cy="2378075"/>
          </a:xfrm>
        </p:spPr>
        <p:txBody>
          <a:bodyPr vert="horz" wrap="square" lIns="91440" tIns="45720" rIns="91440" bIns="45720" numCol="1" rtlCol="0" anchor="t" anchorCtr="0" compatLnSpc="1">
            <a:noAutofit/>
          </a:bodyPr>
          <a:lstStyle/>
          <a:p>
            <a:pPr marL="0" marR="0" lvl="0" indent="0" algn="l" defTabSz="914400" rtl="0" eaLnBrk="1" fontAlgn="base" latinLnBrk="0" hangingPunct="1">
              <a:lnSpc>
                <a:spcPct val="150000"/>
              </a:lnSpc>
              <a:spcBef>
                <a:spcPts val="1800"/>
              </a:spcBef>
              <a:spcAft>
                <a:spcPct val="0"/>
              </a:spcAft>
              <a:buClr>
                <a:schemeClr val="accent1"/>
              </a:buClr>
              <a:buSzPct val="80000"/>
              <a:buFont typeface="Wingdings" panose="05000000000000000000" pitchFamily="2" charset="2"/>
              <a:buNone/>
              <a:defRPr/>
            </a:pPr>
            <a:r>
              <a:rPr kumimoji="0" lang="en-US" altLang="zh-CN" sz="32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    </a:t>
            </a:r>
            <a:r>
              <a:rPr kumimoji="0" lang="zh-CN" altLang="zh-CN" sz="32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这</a:t>
            </a:r>
            <a:r>
              <a:rPr kumimoji="0" lang="zh-CN" altLang="zh-CN" sz="32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篇课文中，写诸葛亮说话的地方有</a:t>
            </a:r>
            <a:r>
              <a:rPr kumimoji="0" lang="en-US" altLang="zh-CN" sz="32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11</a:t>
            </a:r>
            <a:r>
              <a:rPr kumimoji="0" lang="zh-CN" altLang="zh-CN" sz="32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处之多，但只有这个地方写到了诸葛亮的笑。你们说，诸葛亮他在笑谁？</a:t>
            </a: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交流分享</a:t>
            </a:r>
          </a:p>
        </p:txBody>
      </p:sp>
      <p:sp>
        <p:nvSpPr>
          <p:cNvPr id="5" name="PA_文本框 1"/>
          <p:cNvSpPr txBox="1">
            <a:spLocks noChangeArrowheads="1"/>
          </p:cNvSpPr>
          <p:nvPr>
            <p:custDataLst>
              <p:tags r:id="rId1"/>
            </p:custDataLst>
          </p:nvPr>
        </p:nvSpPr>
        <p:spPr bwMode="auto">
          <a:xfrm>
            <a:off x="196132" y="66294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24581"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6" name="PA_文本框 1"/>
          <p:cNvSpPr txBox="1">
            <a:spLocks noChangeArrowheads="1"/>
          </p:cNvSpPr>
          <p:nvPr>
            <p:custDataLst>
              <p:tags r:id="rId3"/>
            </p:custDataLst>
          </p:nvPr>
        </p:nvSpPr>
        <p:spPr bwMode="auto">
          <a:xfrm>
            <a:off x="348532" y="67818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pic>
        <p:nvPicPr>
          <p:cNvPr id="24583" name="图片 7"/>
          <p:cNvPicPr>
            <a:picLocks noChangeAspect="1"/>
          </p:cNvPicPr>
          <p:nvPr/>
        </p:nvPicPr>
        <p:blipFill>
          <a:blip r:embed="rId7">
            <a:clrChange>
              <a:clrFrom>
                <a:srgbClr val="FFFFFF"/>
              </a:clrFrom>
              <a:clrTo>
                <a:srgbClr val="FFFFFF">
                  <a:alpha val="0"/>
                </a:srgbClr>
              </a:clrTo>
            </a:clrChange>
          </a:blip>
          <a:stretch>
            <a:fillRect/>
          </a:stretch>
        </p:blipFill>
        <p:spPr>
          <a:xfrm>
            <a:off x="7005638" y="5586413"/>
            <a:ext cx="1887537" cy="1271587"/>
          </a:xfrm>
          <a:prstGeom prst="rect">
            <a:avLst/>
          </a:prstGeom>
          <a:noFill/>
          <a:ln w="9525">
            <a:noFill/>
          </a:ln>
        </p:spPr>
      </p:pic>
      <p:sp>
        <p:nvSpPr>
          <p:cNvPr id="2" name="文本框 1"/>
          <p:cNvSpPr txBox="1"/>
          <p:nvPr/>
        </p:nvSpPr>
        <p:spPr>
          <a:xfrm>
            <a:off x="509905" y="1488440"/>
            <a:ext cx="8018780" cy="1383665"/>
          </a:xfrm>
          <a:prstGeom prst="rect">
            <a:avLst/>
          </a:prstGeom>
          <a:noFill/>
        </p:spPr>
        <p:txBody>
          <a:bodyPr wrap="square" rtlCol="0" anchor="t">
            <a:spAutoFit/>
          </a:bodyPr>
          <a:lstStyle/>
          <a:p>
            <a:pPr marL="0" indent="0" eaLnBrk="1" hangingPunct="1">
              <a:lnSpc>
                <a:spcPct val="150000"/>
              </a:lnSpc>
              <a:spcBef>
                <a:spcPct val="0"/>
              </a:spcBef>
            </a:pPr>
            <a:r>
              <a:rPr lang="en-US" altLang="zh-CN" sz="2800" b="1" dirty="0">
                <a:solidFill>
                  <a:srgbClr val="0000FF"/>
                </a:solidFill>
                <a:latin typeface="楷体" panose="02010609060101010101" pitchFamily="49" charset="-122"/>
                <a:ea typeface="楷体" panose="02010609060101010101" pitchFamily="49" charset="-122"/>
                <a:sym typeface="+mn-ea"/>
              </a:rPr>
              <a:t>    </a:t>
            </a:r>
            <a:r>
              <a:rPr lang="zh-CN" altLang="en-US" sz="2800" b="1" dirty="0">
                <a:solidFill>
                  <a:srgbClr val="0000FF"/>
                </a:solidFill>
                <a:latin typeface="楷体" panose="02010609060101010101" pitchFamily="49" charset="-122"/>
                <a:ea typeface="楷体" panose="02010609060101010101" pitchFamily="49" charset="-122"/>
                <a:sym typeface="+mn-ea"/>
              </a:rPr>
              <a:t>诸葛亮</a:t>
            </a:r>
            <a:r>
              <a:rPr lang="zh-CN" altLang="en-US" sz="2800" b="1" dirty="0">
                <a:solidFill>
                  <a:srgbClr val="FF0000"/>
                </a:solidFill>
                <a:latin typeface="楷体" panose="02010609060101010101" pitchFamily="49" charset="-122"/>
                <a:ea typeface="楷体" panose="02010609060101010101" pitchFamily="49" charset="-122"/>
                <a:sym typeface="+mn-ea"/>
              </a:rPr>
              <a:t>笑</a:t>
            </a:r>
            <a:r>
              <a:rPr lang="zh-CN" altLang="en-US" sz="2800" b="1" dirty="0">
                <a:solidFill>
                  <a:srgbClr val="0000FF"/>
                </a:solidFill>
                <a:latin typeface="楷体" panose="02010609060101010101" pitchFamily="49" charset="-122"/>
                <a:ea typeface="楷体" panose="02010609060101010101" pitchFamily="49" charset="-122"/>
                <a:sym typeface="+mn-ea"/>
              </a:rPr>
              <a:t>着说：“雾这样大，曹操一定不敢派兵出来。我们只管饮酒取乐，天亮了就回去。”</a:t>
            </a:r>
            <a:endParaRPr lang="zh-CN" altLang="en-US" sz="2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61975" y="1149350"/>
            <a:ext cx="8110538" cy="3930650"/>
          </a:xfrm>
        </p:spPr>
        <p:txBody>
          <a:bodyPr vert="horz" wrap="square" lIns="91440" tIns="45720" rIns="91440" bIns="45720" anchor="t"/>
          <a:lstStyle/>
          <a:p>
            <a:pPr marL="0" indent="0" eaLnBrk="1" hangingPunct="1">
              <a:lnSpc>
                <a:spcPct val="150000"/>
              </a:lnSpc>
              <a:spcBef>
                <a:spcPct val="0"/>
              </a:spcBef>
            </a:pPr>
            <a:r>
              <a:rPr lang="zh-CN" altLang="zh-CN" sz="3200" b="1" dirty="0">
                <a:solidFill>
                  <a:srgbClr val="FF0000"/>
                </a:solidFill>
                <a:latin typeface="楷体" panose="02010609060101010101" pitchFamily="49" charset="-122"/>
                <a:ea typeface="楷体" panose="02010609060101010101" pitchFamily="49" charset="-122"/>
              </a:rPr>
              <a:t>笑鲁肃</a:t>
            </a:r>
            <a:r>
              <a:rPr lang="zh-CN" altLang="en-US" sz="3200" b="1" dirty="0">
                <a:solidFill>
                  <a:srgbClr val="FF0000"/>
                </a:solidFill>
                <a:latin typeface="楷体" panose="02010609060101010101" pitchFamily="49" charset="-122"/>
                <a:ea typeface="楷体" panose="02010609060101010101" pitchFamily="49" charset="-122"/>
              </a:rPr>
              <a:t>的</a:t>
            </a:r>
            <a:r>
              <a:rPr lang="zh-CN" altLang="zh-CN" sz="3200" b="1" dirty="0">
                <a:solidFill>
                  <a:srgbClr val="FF0000"/>
                </a:solidFill>
                <a:latin typeface="楷体" panose="02010609060101010101" pitchFamily="49" charset="-122"/>
                <a:ea typeface="楷体" panose="02010609060101010101" pitchFamily="49" charset="-122"/>
              </a:rPr>
              <a:t>忠厚老实</a:t>
            </a:r>
            <a:r>
              <a:rPr lang="zh-CN" altLang="en-US" sz="3200" b="1" dirty="0">
                <a:solidFill>
                  <a:srgbClr val="FF0000"/>
                </a:solidFill>
                <a:latin typeface="楷体" panose="02010609060101010101" pitchFamily="49" charset="-122"/>
                <a:ea typeface="楷体" panose="02010609060101010101" pitchFamily="49" charset="-122"/>
              </a:rPr>
              <a:t>、</a:t>
            </a:r>
            <a:r>
              <a:rPr lang="zh-CN" altLang="zh-CN" sz="3200" b="1" dirty="0">
                <a:solidFill>
                  <a:srgbClr val="FF0000"/>
                </a:solidFill>
                <a:latin typeface="楷体" panose="02010609060101010101" pitchFamily="49" charset="-122"/>
                <a:ea typeface="楷体" panose="02010609060101010101" pitchFamily="49" charset="-122"/>
              </a:rPr>
              <a:t>不知底细，这是宽厚的笑、幽默的笑；</a:t>
            </a:r>
            <a:endParaRPr lang="en-US" altLang="zh-CN" sz="3200" b="1" dirty="0">
              <a:solidFill>
                <a:srgbClr val="FF0000"/>
              </a:solidFill>
              <a:latin typeface="楷体" panose="02010609060101010101" pitchFamily="49" charset="-122"/>
              <a:ea typeface="楷体" panose="02010609060101010101" pitchFamily="49" charset="-122"/>
            </a:endParaRPr>
          </a:p>
          <a:p>
            <a:pPr marL="0" indent="0" eaLnBrk="1" hangingPunct="1">
              <a:lnSpc>
                <a:spcPct val="150000"/>
              </a:lnSpc>
              <a:spcBef>
                <a:spcPct val="0"/>
              </a:spcBef>
            </a:pPr>
            <a:r>
              <a:rPr lang="zh-CN" altLang="zh-CN" sz="3200" b="1" dirty="0">
                <a:solidFill>
                  <a:srgbClr val="FF0000"/>
                </a:solidFill>
                <a:latin typeface="楷体" panose="02010609060101010101" pitchFamily="49" charset="-122"/>
                <a:ea typeface="楷体" panose="02010609060101010101" pitchFamily="49" charset="-122"/>
              </a:rPr>
              <a:t>笑曹操的生性多疑、轻易中计，这是讽刺的笑、轻蔑的笑；</a:t>
            </a:r>
            <a:endParaRPr lang="en-US" altLang="zh-CN" sz="3200" b="1" dirty="0">
              <a:solidFill>
                <a:srgbClr val="FF0000"/>
              </a:solidFill>
              <a:latin typeface="楷体" panose="02010609060101010101" pitchFamily="49" charset="-122"/>
              <a:ea typeface="楷体" panose="02010609060101010101" pitchFamily="49" charset="-122"/>
            </a:endParaRPr>
          </a:p>
          <a:p>
            <a:pPr marL="0" indent="0" eaLnBrk="1" hangingPunct="1">
              <a:lnSpc>
                <a:spcPct val="150000"/>
              </a:lnSpc>
              <a:spcBef>
                <a:spcPct val="0"/>
              </a:spcBef>
            </a:pPr>
            <a:r>
              <a:rPr lang="zh-CN" altLang="zh-CN" sz="3200" b="1" dirty="0">
                <a:solidFill>
                  <a:srgbClr val="FF0000"/>
                </a:solidFill>
                <a:latin typeface="楷体" panose="02010609060101010101" pitchFamily="49" charset="-122"/>
                <a:ea typeface="楷体" panose="02010609060101010101" pitchFamily="49" charset="-122"/>
              </a:rPr>
              <a:t>笑周瑜的自不量力、阴谋落空，这是潇洒的笑、自信的笑。</a:t>
            </a: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交流分享</a:t>
            </a:r>
          </a:p>
        </p:txBody>
      </p:sp>
      <p:pic>
        <p:nvPicPr>
          <p:cNvPr id="26628" name="图片 6"/>
          <p:cNvPicPr>
            <a:picLocks noChangeAspect="1"/>
          </p:cNvPicPr>
          <p:nvPr/>
        </p:nvPicPr>
        <p:blipFill>
          <a:blip r:embed="rId3">
            <a:clrChange>
              <a:clrFrom>
                <a:srgbClr val="FDFDFD"/>
              </a:clrFrom>
              <a:clrTo>
                <a:srgbClr val="FDFDFD">
                  <a:alpha val="0"/>
                </a:srgbClr>
              </a:clrTo>
            </a:clrChange>
          </a:blip>
          <a:srcRect t="15791" r="3387"/>
          <a:stretch>
            <a:fillRect/>
          </a:stretch>
        </p:blipFill>
        <p:spPr>
          <a:xfrm>
            <a:off x="6281738" y="5634038"/>
            <a:ext cx="2176462" cy="10302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内容占位符 2"/>
          <p:cNvSpPr>
            <a:spLocks noGrp="1"/>
          </p:cNvSpPr>
          <p:nvPr>
            <p:ph idx="1"/>
          </p:nvPr>
        </p:nvSpPr>
        <p:spPr>
          <a:xfrm>
            <a:off x="706438" y="2365375"/>
            <a:ext cx="7339012" cy="2286000"/>
          </a:xfrm>
        </p:spPr>
        <p:txBody>
          <a:bodyPr vert="horz" wrap="square" lIns="91440" tIns="45720" rIns="91440" bIns="45720" anchor="t"/>
          <a:lstStyle/>
          <a:p>
            <a:pPr marL="0" indent="0" eaLnBrk="1" hangingPunct="1">
              <a:lnSpc>
                <a:spcPts val="6000"/>
              </a:lnSpc>
              <a:buNone/>
            </a:pPr>
            <a:r>
              <a:rPr lang="en-US" altLang="zh-CN" sz="3200" b="1" dirty="0">
                <a:solidFill>
                  <a:srgbClr val="FF0000"/>
                </a:solidFill>
                <a:latin typeface="楷体" panose="02010609060101010101" pitchFamily="49" charset="-122"/>
                <a:ea typeface="楷体" panose="02010609060101010101" pitchFamily="49" charset="-122"/>
              </a:rPr>
              <a:t>    </a:t>
            </a:r>
            <a:r>
              <a:rPr lang="zh-CN" altLang="zh-CN" sz="3200" b="1" dirty="0">
                <a:solidFill>
                  <a:srgbClr val="FF0000"/>
                </a:solidFill>
                <a:latin typeface="楷体" panose="02010609060101010101" pitchFamily="49" charset="-122"/>
                <a:ea typeface="楷体" panose="02010609060101010101" pitchFamily="49" charset="-122"/>
              </a:rPr>
              <a:t>好一个神机妙算的诸葛亮，他算准了曹操不敢出兵、只会放箭如雨，这说明了诸葛亮不仅</a:t>
            </a:r>
            <a:r>
              <a:rPr lang="zh-CN" altLang="zh-CN" sz="3200" b="1" dirty="0">
                <a:solidFill>
                  <a:srgbClr val="0000FF"/>
                </a:solidFill>
                <a:latin typeface="楷体" panose="02010609060101010101" pitchFamily="49" charset="-122"/>
                <a:ea typeface="楷体" panose="02010609060101010101" pitchFamily="49" charset="-122"/>
              </a:rPr>
              <a:t>知天文</a:t>
            </a:r>
            <a:r>
              <a:rPr lang="zh-CN" altLang="zh-CN" sz="3200" b="1" dirty="0">
                <a:solidFill>
                  <a:srgbClr val="FF0000"/>
                </a:solidFill>
                <a:latin typeface="楷体" panose="02010609060101010101" pitchFamily="49" charset="-122"/>
                <a:ea typeface="楷体" panose="02010609060101010101" pitchFamily="49" charset="-122"/>
              </a:rPr>
              <a:t>、而且</a:t>
            </a:r>
            <a:r>
              <a:rPr lang="zh-CN" altLang="zh-CN" sz="3200" b="1" dirty="0">
                <a:solidFill>
                  <a:srgbClr val="0000FF"/>
                </a:solidFill>
                <a:latin typeface="楷体" panose="02010609060101010101" pitchFamily="49" charset="-122"/>
                <a:ea typeface="楷体" panose="02010609060101010101" pitchFamily="49" charset="-122"/>
              </a:rPr>
              <a:t>识人心</a:t>
            </a:r>
            <a:r>
              <a:rPr lang="zh-CN" altLang="zh-CN" sz="3200" b="1" dirty="0">
                <a:solidFill>
                  <a:srgbClr val="FF0000"/>
                </a:solidFill>
                <a:latin typeface="楷体" panose="02010609060101010101" pitchFamily="49" charset="-122"/>
                <a:ea typeface="楷体" panose="02010609060101010101" pitchFamily="49" charset="-122"/>
              </a:rPr>
              <a:t>。</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课堂小结</a:t>
            </a:r>
          </a:p>
        </p:txBody>
      </p:sp>
      <p:sp>
        <p:nvSpPr>
          <p:cNvPr id="5" name="PA_文本框 1"/>
          <p:cNvSpPr txBox="1">
            <a:spLocks noChangeArrowheads="1"/>
          </p:cNvSpPr>
          <p:nvPr>
            <p:custDataLst>
              <p:tags r:id="rId1"/>
            </p:custDataLst>
          </p:nvPr>
        </p:nvSpPr>
        <p:spPr bwMode="auto">
          <a:xfrm>
            <a:off x="196132" y="66294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28677"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6" name="PA_文本框 1"/>
          <p:cNvSpPr txBox="1">
            <a:spLocks noChangeArrowheads="1"/>
          </p:cNvSpPr>
          <p:nvPr>
            <p:custDataLst>
              <p:tags r:id="rId3"/>
            </p:custDataLst>
          </p:nvPr>
        </p:nvSpPr>
        <p:spPr bwMode="auto">
          <a:xfrm>
            <a:off x="348532" y="67818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pic>
        <p:nvPicPr>
          <p:cNvPr id="28679" name="图片 1"/>
          <p:cNvPicPr>
            <a:picLocks noChangeAspect="1"/>
          </p:cNvPicPr>
          <p:nvPr/>
        </p:nvPicPr>
        <p:blipFill>
          <a:blip r:embed="rId7">
            <a:clrChange>
              <a:clrFrom>
                <a:srgbClr val="FFFFFF"/>
              </a:clrFrom>
              <a:clrTo>
                <a:srgbClr val="FFFFFF">
                  <a:alpha val="0"/>
                </a:srgbClr>
              </a:clrTo>
            </a:clrChange>
          </a:blip>
          <a:srcRect l="23624" t="10507"/>
          <a:stretch>
            <a:fillRect/>
          </a:stretch>
        </p:blipFill>
        <p:spPr>
          <a:xfrm>
            <a:off x="6086475" y="4691063"/>
            <a:ext cx="2657475" cy="1992312"/>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7688" y="2441575"/>
            <a:ext cx="8239125" cy="2744788"/>
          </a:xfrm>
        </p:spPr>
        <p:txBody>
          <a:bodyPr vert="horz" wrap="square" lIns="91440" tIns="45720" rIns="91440" bIns="45720" anchor="t"/>
          <a:lstStyle/>
          <a:p>
            <a:pPr marL="0" indent="0" eaLnBrk="1" hangingPunct="1">
              <a:lnSpc>
                <a:spcPct val="150000"/>
              </a:lnSpc>
              <a:spcBef>
                <a:spcPct val="0"/>
              </a:spcBef>
            </a:pPr>
            <a:r>
              <a:rPr lang="zh-CN" altLang="zh-CN" sz="2800" b="1" dirty="0">
                <a:solidFill>
                  <a:srgbClr val="0000FF"/>
                </a:solidFill>
                <a:latin typeface="楷体" panose="02010609060101010101" pitchFamily="49" charset="-122"/>
                <a:ea typeface="楷体" panose="02010609060101010101" pitchFamily="49" charset="-122"/>
              </a:rPr>
              <a:t>诸葛亮又下令把船掉过来，船头朝东，船尾朝西，仍旧擂鼓呐喊，逼近曹军水寨受箭。</a:t>
            </a:r>
            <a:endParaRPr lang="en-US" altLang="zh-CN" sz="2800" b="1" dirty="0">
              <a:solidFill>
                <a:srgbClr val="0000FF"/>
              </a:solidFill>
              <a:latin typeface="楷体" panose="02010609060101010101" pitchFamily="49" charset="-122"/>
              <a:ea typeface="楷体" panose="02010609060101010101" pitchFamily="49" charset="-122"/>
            </a:endParaRPr>
          </a:p>
          <a:p>
            <a:pPr marL="0" indent="0" eaLnBrk="1" hangingPunct="1">
              <a:lnSpc>
                <a:spcPct val="150000"/>
              </a:lnSpc>
              <a:spcBef>
                <a:spcPct val="0"/>
              </a:spcBef>
            </a:pPr>
            <a:r>
              <a:rPr lang="zh-CN" altLang="zh-CN" sz="2800" b="1" dirty="0">
                <a:solidFill>
                  <a:srgbClr val="0000FF"/>
                </a:solidFill>
                <a:latin typeface="楷体" panose="02010609060101010101" pitchFamily="49" charset="-122"/>
                <a:ea typeface="楷体" panose="02010609060101010101" pitchFamily="49" charset="-122"/>
              </a:rPr>
              <a:t>曹操知道上了当，可是这边的船顺风顺水，已经驶出二十多里，要追也来不及了。</a:t>
            </a:r>
            <a:endParaRPr lang="zh-CN" altLang="en-US" sz="2800" b="1" dirty="0">
              <a:solidFill>
                <a:srgbClr val="0000FF"/>
              </a:solidFill>
              <a:latin typeface="楷体" panose="02010609060101010101" pitchFamily="49" charset="-122"/>
              <a:ea typeface="楷体" panose="02010609060101010101" pitchFamily="49" charset="-122"/>
            </a:endParaRP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课文学习</a:t>
            </a:r>
          </a:p>
        </p:txBody>
      </p:sp>
      <p:pic>
        <p:nvPicPr>
          <p:cNvPr id="30724" name="图片 6"/>
          <p:cNvPicPr>
            <a:picLocks noChangeAspect="1"/>
          </p:cNvPicPr>
          <p:nvPr/>
        </p:nvPicPr>
        <p:blipFill>
          <a:blip r:embed="rId3">
            <a:clrChange>
              <a:clrFrom>
                <a:srgbClr val="FDFDFD"/>
              </a:clrFrom>
              <a:clrTo>
                <a:srgbClr val="FDFDFD">
                  <a:alpha val="0"/>
                </a:srgbClr>
              </a:clrTo>
            </a:clrChange>
          </a:blip>
          <a:srcRect t="15791" r="3387"/>
          <a:stretch>
            <a:fillRect/>
          </a:stretch>
        </p:blipFill>
        <p:spPr>
          <a:xfrm>
            <a:off x="6281738" y="5634038"/>
            <a:ext cx="2176462" cy="1030287"/>
          </a:xfrm>
          <a:prstGeom prst="rect">
            <a:avLst/>
          </a:prstGeom>
          <a:noFill/>
          <a:ln w="9525">
            <a:noFill/>
          </a:ln>
        </p:spPr>
      </p:pic>
      <p:sp>
        <p:nvSpPr>
          <p:cNvPr id="6" name="内容占位符 2"/>
          <p:cNvSpPr txBox="1"/>
          <p:nvPr/>
        </p:nvSpPr>
        <p:spPr bwMode="auto">
          <a:xfrm>
            <a:off x="547688" y="1454150"/>
            <a:ext cx="8239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7505" indent="-357505" algn="l" rtl="0" fontAlgn="base">
              <a:lnSpc>
                <a:spcPct val="110000"/>
              </a:lnSpc>
              <a:spcBef>
                <a:spcPts val="1800"/>
              </a:spcBef>
              <a:spcAft>
                <a:spcPct val="0"/>
              </a:spcAft>
              <a:buClr>
                <a:schemeClr val="accent1"/>
              </a:buClr>
              <a:buSzPct val="80000"/>
              <a:buFont typeface="Wingdings" panose="05000000000000000000" pitchFamily="2" charset="2"/>
              <a:buChar char=""/>
              <a:defRPr sz="2000" kern="1200">
                <a:solidFill>
                  <a:srgbClr val="53231B"/>
                </a:solidFill>
                <a:latin typeface="+mn-lt"/>
                <a:ea typeface="+mn-ea"/>
                <a:cs typeface="+mn-cs"/>
              </a:defRPr>
            </a:lvl1pPr>
            <a:lvl2pPr marL="357505" indent="-357505" algn="l" rtl="0" fontAlgn="base">
              <a:lnSpc>
                <a:spcPct val="120000"/>
              </a:lnSpc>
              <a:spcBef>
                <a:spcPts val="500"/>
              </a:spcBef>
              <a:spcAft>
                <a:spcPct val="0"/>
              </a:spcAft>
              <a:buFont typeface="Calibri" panose="020F0502020204030204" pitchFamily="34" charset="0"/>
              <a:buChar char=" "/>
              <a:defRPr sz="16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1800"/>
              </a:spcBef>
              <a:spcAft>
                <a:spcPct val="0"/>
              </a:spcAft>
              <a:buClr>
                <a:schemeClr val="accent1"/>
              </a:buClr>
              <a:buSzPct val="80000"/>
              <a:buFont typeface="Wingdings" panose="05000000000000000000" pitchFamily="2" charset="2"/>
              <a:buNone/>
              <a:defRPr/>
            </a:pPr>
            <a:r>
              <a:rPr kumimoji="0" lang="zh-CN" altLang="zh-CN" sz="32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你还从哪些词句体会到了诸葛亮的神机妙算？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许多草船连成一排受箭1"/>
          <p:cNvPicPr>
            <a:picLocks noChangeAspect="1"/>
          </p:cNvPicPr>
          <p:nvPr/>
        </p:nvPicPr>
        <p:blipFill>
          <a:blip r:embed="rId2"/>
          <a:stretch>
            <a:fillRect/>
          </a:stretch>
        </p:blipFill>
        <p:spPr>
          <a:xfrm>
            <a:off x="900113" y="765175"/>
            <a:ext cx="7704137" cy="4343400"/>
          </a:xfrm>
          <a:prstGeom prst="rect">
            <a:avLst/>
          </a:prstGeom>
          <a:noFill/>
          <a:ln w="9525">
            <a:noFill/>
          </a:ln>
        </p:spPr>
      </p:pic>
      <p:sp>
        <p:nvSpPr>
          <p:cNvPr id="28675" name="Text Box 3"/>
          <p:cNvSpPr txBox="1"/>
          <p:nvPr/>
        </p:nvSpPr>
        <p:spPr>
          <a:xfrm>
            <a:off x="1908175" y="5229225"/>
            <a:ext cx="5334000" cy="579438"/>
          </a:xfrm>
          <a:prstGeom prst="rect">
            <a:avLst/>
          </a:prstGeom>
          <a:noFill/>
          <a:ln w="9525">
            <a:noFill/>
          </a:ln>
        </p:spPr>
        <p:txBody>
          <a:bodyPr>
            <a:spAutoFit/>
          </a:bodyPr>
          <a:lstStyle/>
          <a:p>
            <a:pPr algn="ctr">
              <a:spcBef>
                <a:spcPct val="50000"/>
              </a:spcBef>
            </a:pPr>
            <a:r>
              <a:rPr lang="zh-CN" altLang="en-US" sz="3200" b="1" dirty="0">
                <a:solidFill>
                  <a:srgbClr val="FF3300"/>
                </a:solidFill>
                <a:latin typeface="Times New Roman" panose="02020603050405020304" pitchFamily="18" charset="0"/>
              </a:rPr>
              <a:t>许多草船连成一排受箭</a:t>
            </a:r>
            <a:endParaRPr lang="zh-CN" altLang="en-US" b="1" dirty="0">
              <a:solidFill>
                <a:srgbClr val="FF3300"/>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p:nvPr/>
        </p:nvSpPr>
        <p:spPr>
          <a:xfrm>
            <a:off x="2916238" y="549275"/>
            <a:ext cx="2894012" cy="823913"/>
          </a:xfrm>
          <a:prstGeom prst="rect">
            <a:avLst/>
          </a:prstGeom>
          <a:noFill/>
          <a:ln w="9525">
            <a:noFill/>
          </a:ln>
        </p:spPr>
        <p:txBody>
          <a:bodyPr>
            <a:spAutoFit/>
          </a:bodyPr>
          <a:lstStyle/>
          <a:p>
            <a:pPr>
              <a:spcBef>
                <a:spcPct val="50000"/>
              </a:spcBef>
            </a:pPr>
            <a:r>
              <a:rPr lang="zh-CN" altLang="en-US" sz="4800" b="1" dirty="0">
                <a:latin typeface="Times New Roman" panose="02020603050405020304" pitchFamily="18" charset="0"/>
              </a:rPr>
              <a:t>借箭经过</a:t>
            </a:r>
            <a:endParaRPr lang="zh-CN" altLang="en-US" dirty="0">
              <a:latin typeface="Times New Roman" panose="02020603050405020304" pitchFamily="18" charset="0"/>
              <a:ea typeface="宋体" panose="02010600030101010101" pitchFamily="2" charset="-122"/>
            </a:endParaRPr>
          </a:p>
        </p:txBody>
      </p:sp>
      <p:sp>
        <p:nvSpPr>
          <p:cNvPr id="25603" name="Text Box 3"/>
          <p:cNvSpPr txBox="1"/>
          <p:nvPr/>
        </p:nvSpPr>
        <p:spPr>
          <a:xfrm>
            <a:off x="7315200" y="5451475"/>
            <a:ext cx="1524000" cy="584200"/>
          </a:xfrm>
          <a:prstGeom prst="rect">
            <a:avLst/>
          </a:prstGeom>
          <a:noFill/>
          <a:ln w="9525" cap="flat" cmpd="sng">
            <a:solidFill>
              <a:schemeClr val="accent2"/>
            </a:solidFill>
            <a:prstDash val="solid"/>
            <a:miter/>
            <a:headEnd type="none" w="med" len="med"/>
            <a:tailEnd type="none" w="med" len="med"/>
          </a:ln>
        </p:spPr>
        <p:txBody>
          <a:bodyPr>
            <a:spAutoFit/>
          </a:bodyPr>
          <a:lstStyle/>
          <a:p>
            <a:pPr>
              <a:spcBef>
                <a:spcPct val="50000"/>
              </a:spcBef>
            </a:pPr>
            <a:r>
              <a:rPr lang="zh-CN" altLang="en-US" sz="3200" b="1" dirty="0">
                <a:latin typeface="Times New Roman" panose="02020603050405020304" pitchFamily="18" charset="0"/>
                <a:ea typeface="宋体" panose="02010600030101010101" pitchFamily="2" charset="-122"/>
              </a:rPr>
              <a:t>连船</a:t>
            </a:r>
          </a:p>
        </p:txBody>
      </p:sp>
      <p:sp>
        <p:nvSpPr>
          <p:cNvPr id="25604" name="Text Box 4"/>
          <p:cNvSpPr txBox="1"/>
          <p:nvPr/>
        </p:nvSpPr>
        <p:spPr>
          <a:xfrm>
            <a:off x="5867400" y="4003675"/>
            <a:ext cx="2362200" cy="584200"/>
          </a:xfrm>
          <a:prstGeom prst="rect">
            <a:avLst/>
          </a:prstGeom>
          <a:noFill/>
          <a:ln w="9525" cap="flat" cmpd="sng">
            <a:solidFill>
              <a:schemeClr val="accent2"/>
            </a:solidFill>
            <a:prstDash val="solid"/>
            <a:miter/>
            <a:headEnd type="none" w="med" len="med"/>
            <a:tailEnd type="none" w="med" len="med"/>
          </a:ln>
        </p:spPr>
        <p:txBody>
          <a:bodyPr>
            <a:spAutoFit/>
          </a:bodyPr>
          <a:lstStyle/>
          <a:p>
            <a:pPr>
              <a:spcBef>
                <a:spcPct val="50000"/>
              </a:spcBef>
            </a:pPr>
            <a:r>
              <a:rPr lang="zh-CN" altLang="en-US" sz="3200" b="1" dirty="0">
                <a:latin typeface="Times New Roman" panose="02020603050405020304" pitchFamily="18" charset="0"/>
                <a:ea typeface="宋体" panose="02010600030101010101" pitchFamily="2" charset="-122"/>
              </a:rPr>
              <a:t>靠近曹营</a:t>
            </a:r>
          </a:p>
        </p:txBody>
      </p:sp>
      <p:sp>
        <p:nvSpPr>
          <p:cNvPr id="25605" name="Text Box 5"/>
          <p:cNvSpPr txBox="1"/>
          <p:nvPr/>
        </p:nvSpPr>
        <p:spPr>
          <a:xfrm>
            <a:off x="4495800" y="2708275"/>
            <a:ext cx="2362200" cy="584200"/>
          </a:xfrm>
          <a:prstGeom prst="rect">
            <a:avLst/>
          </a:prstGeom>
          <a:noFill/>
          <a:ln w="9525" cap="flat" cmpd="sng">
            <a:solidFill>
              <a:schemeClr val="accent2"/>
            </a:solidFill>
            <a:prstDash val="solid"/>
            <a:miter/>
            <a:headEnd type="none" w="med" len="med"/>
            <a:tailEnd type="none" w="med" len="med"/>
          </a:ln>
        </p:spPr>
        <p:txBody>
          <a:bodyPr>
            <a:spAutoFit/>
          </a:bodyPr>
          <a:lstStyle/>
          <a:p>
            <a:pPr>
              <a:spcBef>
                <a:spcPct val="50000"/>
              </a:spcBef>
            </a:pPr>
            <a:r>
              <a:rPr lang="zh-CN" altLang="en-US" sz="3200" b="1" dirty="0">
                <a:latin typeface="Times New Roman" panose="02020603050405020304" pitchFamily="18" charset="0"/>
                <a:ea typeface="宋体" panose="02010600030101010101" pitchFamily="2" charset="-122"/>
              </a:rPr>
              <a:t>一字摆开</a:t>
            </a:r>
          </a:p>
        </p:txBody>
      </p:sp>
      <p:sp>
        <p:nvSpPr>
          <p:cNvPr id="25606" name="Text Box 6"/>
          <p:cNvSpPr txBox="1"/>
          <p:nvPr/>
        </p:nvSpPr>
        <p:spPr>
          <a:xfrm>
            <a:off x="6934200" y="1412875"/>
            <a:ext cx="1885950" cy="584200"/>
          </a:xfrm>
          <a:prstGeom prst="rect">
            <a:avLst/>
          </a:prstGeom>
          <a:noFill/>
          <a:ln w="9525" cap="flat" cmpd="sng">
            <a:solidFill>
              <a:schemeClr val="accent2"/>
            </a:solidFill>
            <a:prstDash val="solid"/>
            <a:miter/>
            <a:headEnd type="none" w="med" len="med"/>
            <a:tailEnd type="none" w="med" len="med"/>
          </a:ln>
        </p:spPr>
        <p:txBody>
          <a:bodyPr>
            <a:spAutoFit/>
          </a:bodyPr>
          <a:lstStyle/>
          <a:p>
            <a:pPr>
              <a:spcBef>
                <a:spcPct val="50000"/>
              </a:spcBef>
            </a:pPr>
            <a:r>
              <a:rPr lang="zh-CN" altLang="en-US" sz="3200" b="1" dirty="0">
                <a:latin typeface="Times New Roman" panose="02020603050405020304" pitchFamily="18" charset="0"/>
                <a:ea typeface="宋体" panose="02010600030101010101" pitchFamily="2" charset="-122"/>
              </a:rPr>
              <a:t>擂鼓呐喊</a:t>
            </a:r>
          </a:p>
        </p:txBody>
      </p:sp>
      <p:sp>
        <p:nvSpPr>
          <p:cNvPr id="25607" name="Text Box 7"/>
          <p:cNvSpPr txBox="1"/>
          <p:nvPr/>
        </p:nvSpPr>
        <p:spPr>
          <a:xfrm>
            <a:off x="5003800" y="1412875"/>
            <a:ext cx="1081088" cy="584200"/>
          </a:xfrm>
          <a:prstGeom prst="rect">
            <a:avLst/>
          </a:prstGeom>
          <a:noFill/>
          <a:ln w="9525" cap="flat" cmpd="sng">
            <a:solidFill>
              <a:schemeClr val="accent2"/>
            </a:solidFill>
            <a:prstDash val="solid"/>
            <a:miter/>
            <a:headEnd type="none" w="med" len="med"/>
            <a:tailEnd type="none" w="med" len="med"/>
          </a:ln>
        </p:spPr>
        <p:txBody>
          <a:bodyPr>
            <a:spAutoFit/>
          </a:bodyPr>
          <a:lstStyle/>
          <a:p>
            <a:pPr>
              <a:spcBef>
                <a:spcPct val="50000"/>
              </a:spcBef>
            </a:pPr>
            <a:r>
              <a:rPr lang="zh-CN" altLang="en-US" sz="3200" b="1" dirty="0">
                <a:latin typeface="Times New Roman" panose="02020603050405020304" pitchFamily="18" charset="0"/>
                <a:ea typeface="宋体" panose="02010600030101010101" pitchFamily="2" charset="-122"/>
              </a:rPr>
              <a:t>受箭</a:t>
            </a:r>
          </a:p>
        </p:txBody>
      </p:sp>
      <p:sp>
        <p:nvSpPr>
          <p:cNvPr id="25608" name="Text Box 8" descr="永恒"/>
          <p:cNvSpPr txBox="1"/>
          <p:nvPr/>
        </p:nvSpPr>
        <p:spPr>
          <a:xfrm>
            <a:off x="2484438" y="1423988"/>
            <a:ext cx="1871662" cy="584200"/>
          </a:xfrm>
          <a:prstGeom prst="rect">
            <a:avLst/>
          </a:prstGeom>
          <a:noFill/>
          <a:ln w="9525" cap="flat" cmpd="sng">
            <a:solidFill>
              <a:schemeClr val="accent2"/>
            </a:solidFill>
            <a:prstDash val="solid"/>
            <a:miter/>
            <a:headEnd type="none" w="med" len="med"/>
            <a:tailEnd type="none" w="med" len="med"/>
          </a:ln>
        </p:spPr>
        <p:txBody>
          <a:bodyPr>
            <a:spAutoFit/>
          </a:bodyPr>
          <a:lstStyle/>
          <a:p>
            <a:pPr>
              <a:spcBef>
                <a:spcPct val="50000"/>
              </a:spcBef>
            </a:pPr>
            <a:r>
              <a:rPr lang="zh-CN" altLang="en-US" sz="3200" b="1" dirty="0">
                <a:latin typeface="Times New Roman" panose="02020603050405020304" pitchFamily="18" charset="0"/>
                <a:ea typeface="宋体" panose="02010600030101010101" pitchFamily="2" charset="-122"/>
              </a:rPr>
              <a:t>调转船头</a:t>
            </a:r>
          </a:p>
        </p:txBody>
      </p:sp>
      <p:sp>
        <p:nvSpPr>
          <p:cNvPr id="25609" name="Text Box 9"/>
          <p:cNvSpPr txBox="1"/>
          <p:nvPr/>
        </p:nvSpPr>
        <p:spPr>
          <a:xfrm>
            <a:off x="228600" y="1412875"/>
            <a:ext cx="1752600" cy="584200"/>
          </a:xfrm>
          <a:prstGeom prst="rect">
            <a:avLst/>
          </a:prstGeom>
          <a:noFill/>
          <a:ln w="9525" cap="flat" cmpd="sng">
            <a:solidFill>
              <a:schemeClr val="accent2"/>
            </a:solidFill>
            <a:prstDash val="solid"/>
            <a:miter/>
            <a:headEnd type="none" w="med" len="med"/>
            <a:tailEnd type="none" w="med" len="med"/>
          </a:ln>
        </p:spPr>
        <p:txBody>
          <a:bodyPr>
            <a:spAutoFit/>
          </a:bodyPr>
          <a:lstStyle/>
          <a:p>
            <a:pPr>
              <a:spcBef>
                <a:spcPct val="50000"/>
              </a:spcBef>
            </a:pPr>
            <a:r>
              <a:rPr lang="zh-CN" altLang="en-US" sz="3200" b="1" dirty="0">
                <a:latin typeface="Times New Roman" panose="02020603050405020304" pitchFamily="18" charset="0"/>
                <a:ea typeface="宋体" panose="02010600030101010101" pitchFamily="2" charset="-122"/>
              </a:rPr>
              <a:t>再受箭</a:t>
            </a:r>
          </a:p>
        </p:txBody>
      </p:sp>
      <p:sp>
        <p:nvSpPr>
          <p:cNvPr id="25610" name="Text Box 10"/>
          <p:cNvSpPr txBox="1"/>
          <p:nvPr/>
        </p:nvSpPr>
        <p:spPr>
          <a:xfrm>
            <a:off x="4495800" y="5527675"/>
            <a:ext cx="2133600" cy="584200"/>
          </a:xfrm>
          <a:prstGeom prst="rect">
            <a:avLst/>
          </a:prstGeom>
          <a:noFill/>
          <a:ln w="9525" cap="flat" cmpd="sng">
            <a:solidFill>
              <a:schemeClr val="accent2"/>
            </a:solidFill>
            <a:prstDash val="solid"/>
            <a:miter/>
            <a:headEnd type="none" w="med" len="med"/>
            <a:tailEnd type="none" w="med" len="med"/>
          </a:ln>
        </p:spPr>
        <p:txBody>
          <a:bodyPr>
            <a:spAutoFit/>
          </a:bodyPr>
          <a:lstStyle/>
          <a:p>
            <a:pPr>
              <a:spcBef>
                <a:spcPct val="50000"/>
              </a:spcBef>
            </a:pPr>
            <a:r>
              <a:rPr lang="zh-CN" altLang="en-US" sz="3200" b="1" dirty="0">
                <a:latin typeface="Times New Roman" panose="02020603050405020304" pitchFamily="18" charset="0"/>
                <a:ea typeface="宋体" panose="02010600030101010101" pitchFamily="2" charset="-122"/>
              </a:rPr>
              <a:t>谢箭回营</a:t>
            </a:r>
          </a:p>
        </p:txBody>
      </p:sp>
      <p:sp>
        <p:nvSpPr>
          <p:cNvPr id="24587" name="Line 11"/>
          <p:cNvSpPr/>
          <p:nvPr/>
        </p:nvSpPr>
        <p:spPr>
          <a:xfrm flipH="1" flipV="1">
            <a:off x="7235825" y="4724400"/>
            <a:ext cx="609600" cy="609600"/>
          </a:xfrm>
          <a:prstGeom prst="line">
            <a:avLst/>
          </a:prstGeom>
          <a:ln w="38100" cap="flat" cmpd="sng">
            <a:solidFill>
              <a:srgbClr val="FF0000"/>
            </a:solidFill>
            <a:prstDash val="solid"/>
            <a:headEnd type="none" w="med" len="med"/>
            <a:tailEnd type="triangle" w="med" len="med"/>
          </a:ln>
        </p:spPr>
      </p:sp>
      <p:sp>
        <p:nvSpPr>
          <p:cNvPr id="24588" name="Line 12"/>
          <p:cNvSpPr/>
          <p:nvPr/>
        </p:nvSpPr>
        <p:spPr>
          <a:xfrm flipV="1">
            <a:off x="6172200" y="2174875"/>
            <a:ext cx="1524000" cy="381000"/>
          </a:xfrm>
          <a:prstGeom prst="line">
            <a:avLst/>
          </a:prstGeom>
          <a:ln w="38100" cap="flat" cmpd="sng">
            <a:solidFill>
              <a:srgbClr val="FF0000"/>
            </a:solidFill>
            <a:prstDash val="solid"/>
            <a:headEnd type="none" w="med" len="med"/>
            <a:tailEnd type="triangle" w="med" len="med"/>
          </a:ln>
        </p:spPr>
      </p:sp>
      <p:sp>
        <p:nvSpPr>
          <p:cNvPr id="24589" name="Line 13"/>
          <p:cNvSpPr/>
          <p:nvPr/>
        </p:nvSpPr>
        <p:spPr>
          <a:xfrm flipH="1" flipV="1">
            <a:off x="6096000" y="3394075"/>
            <a:ext cx="609600" cy="609600"/>
          </a:xfrm>
          <a:prstGeom prst="line">
            <a:avLst/>
          </a:prstGeom>
          <a:ln w="38100" cap="flat" cmpd="sng">
            <a:solidFill>
              <a:srgbClr val="FF0000"/>
            </a:solidFill>
            <a:prstDash val="solid"/>
            <a:headEnd type="none" w="med" len="med"/>
            <a:tailEnd type="triangle" w="med" len="med"/>
          </a:ln>
        </p:spPr>
      </p:sp>
      <p:sp>
        <p:nvSpPr>
          <p:cNvPr id="24590" name="Line 14"/>
          <p:cNvSpPr/>
          <p:nvPr/>
        </p:nvSpPr>
        <p:spPr>
          <a:xfrm>
            <a:off x="914400" y="2098675"/>
            <a:ext cx="4017963" cy="3346450"/>
          </a:xfrm>
          <a:prstGeom prst="line">
            <a:avLst/>
          </a:prstGeom>
          <a:ln w="38100" cap="flat" cmpd="sng">
            <a:solidFill>
              <a:srgbClr val="FF0000"/>
            </a:solidFill>
            <a:prstDash val="solid"/>
            <a:headEnd type="none" w="med" len="med"/>
            <a:tailEnd type="triangle" w="med" len="med"/>
          </a:ln>
        </p:spPr>
      </p:sp>
      <p:sp>
        <p:nvSpPr>
          <p:cNvPr id="24591" name="Line 15"/>
          <p:cNvSpPr/>
          <p:nvPr/>
        </p:nvSpPr>
        <p:spPr>
          <a:xfrm flipH="1" flipV="1">
            <a:off x="6084888" y="1700213"/>
            <a:ext cx="762000" cy="0"/>
          </a:xfrm>
          <a:prstGeom prst="line">
            <a:avLst/>
          </a:prstGeom>
          <a:ln w="38100" cap="flat" cmpd="sng">
            <a:solidFill>
              <a:srgbClr val="FF0000"/>
            </a:solidFill>
            <a:prstDash val="solid"/>
            <a:headEnd type="none" w="med" len="med"/>
            <a:tailEnd type="triangle" w="med" len="med"/>
          </a:ln>
        </p:spPr>
      </p:sp>
      <p:sp>
        <p:nvSpPr>
          <p:cNvPr id="24592" name="Line 16"/>
          <p:cNvSpPr/>
          <p:nvPr/>
        </p:nvSpPr>
        <p:spPr>
          <a:xfrm flipH="1" flipV="1">
            <a:off x="1676400" y="1717675"/>
            <a:ext cx="762000" cy="0"/>
          </a:xfrm>
          <a:prstGeom prst="line">
            <a:avLst/>
          </a:prstGeom>
          <a:ln w="38100" cap="flat" cmpd="sng">
            <a:solidFill>
              <a:srgbClr val="FF0000"/>
            </a:solidFill>
            <a:prstDash val="solid"/>
            <a:headEnd type="none" w="med" len="med"/>
            <a:tailEnd type="triangle" w="med" len="med"/>
          </a:ln>
        </p:spPr>
      </p:sp>
      <p:sp>
        <p:nvSpPr>
          <p:cNvPr id="24593" name="Line 17"/>
          <p:cNvSpPr/>
          <p:nvPr/>
        </p:nvSpPr>
        <p:spPr>
          <a:xfrm flipH="1" flipV="1">
            <a:off x="4248150" y="1716088"/>
            <a:ext cx="762000" cy="0"/>
          </a:xfrm>
          <a:prstGeom prst="line">
            <a:avLst/>
          </a:prstGeom>
          <a:ln w="38100" cap="flat" cmpd="sng">
            <a:solidFill>
              <a:srgbClr val="FF0000"/>
            </a:solidFill>
            <a:prstDash val="solid"/>
            <a:headEnd type="none" w="med" len="med"/>
            <a:tailEnd type="triangle" w="med" len="med"/>
          </a:ln>
        </p:spPr>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ppt_w</p:attrName>
                                        </p:attrNameLst>
                                      </p:cBhvr>
                                      <p:tavLst>
                                        <p:tav tm="0">
                                          <p:val>
                                            <p:fltVal val="0"/>
                                          </p:val>
                                        </p:tav>
                                        <p:tav tm="100000">
                                          <p:val>
                                            <p:strVal val="#ppt_w"/>
                                          </p:val>
                                        </p:tav>
                                      </p:tavLst>
                                    </p:anim>
                                    <p:anim calcmode="lin" valueType="num">
                                      <p:cBhvr>
                                        <p:cTn id="8" dur="500" fill="hold"/>
                                        <p:tgtEl>
                                          <p:spTgt spid="2560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45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25604"/>
                                        </p:tgtEl>
                                        <p:attrNameLst>
                                          <p:attrName>style.visibility</p:attrName>
                                        </p:attrNameLst>
                                      </p:cBhvr>
                                      <p:to>
                                        <p:strVal val="visible"/>
                                      </p:to>
                                    </p:set>
                                    <p:anim calcmode="lin" valueType="num">
                                      <p:cBhvr>
                                        <p:cTn id="17" dur="500" fill="hold"/>
                                        <p:tgtEl>
                                          <p:spTgt spid="25604"/>
                                        </p:tgtEl>
                                        <p:attrNameLst>
                                          <p:attrName>ppt_w</p:attrName>
                                        </p:attrNameLst>
                                      </p:cBhvr>
                                      <p:tavLst>
                                        <p:tav tm="0">
                                          <p:val>
                                            <p:fltVal val="0"/>
                                          </p:val>
                                        </p:tav>
                                        <p:tav tm="100000">
                                          <p:val>
                                            <p:strVal val="#ppt_w"/>
                                          </p:val>
                                        </p:tav>
                                      </p:tavLst>
                                    </p:anim>
                                    <p:anim calcmode="lin" valueType="num">
                                      <p:cBhvr>
                                        <p:cTn id="18" dur="500" fill="hold"/>
                                        <p:tgtEl>
                                          <p:spTgt spid="2560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45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5605"/>
                                        </p:tgtEl>
                                        <p:attrNameLst>
                                          <p:attrName>style.visibility</p:attrName>
                                        </p:attrNameLst>
                                      </p:cBhvr>
                                      <p:to>
                                        <p:strVal val="visible"/>
                                      </p:to>
                                    </p:set>
                                    <p:anim calcmode="lin" valueType="num">
                                      <p:cBhvr>
                                        <p:cTn id="27" dur="500" fill="hold"/>
                                        <p:tgtEl>
                                          <p:spTgt spid="25605"/>
                                        </p:tgtEl>
                                        <p:attrNameLst>
                                          <p:attrName>ppt_w</p:attrName>
                                        </p:attrNameLst>
                                      </p:cBhvr>
                                      <p:tavLst>
                                        <p:tav tm="0">
                                          <p:val>
                                            <p:fltVal val="0"/>
                                          </p:val>
                                        </p:tav>
                                        <p:tav tm="100000">
                                          <p:val>
                                            <p:strVal val="#ppt_w"/>
                                          </p:val>
                                        </p:tav>
                                      </p:tavLst>
                                    </p:anim>
                                    <p:anim calcmode="lin" valueType="num">
                                      <p:cBhvr>
                                        <p:cTn id="28" dur="500" fill="hold"/>
                                        <p:tgtEl>
                                          <p:spTgt spid="2560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245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5606"/>
                                        </p:tgtEl>
                                        <p:attrNameLst>
                                          <p:attrName>style.visibility</p:attrName>
                                        </p:attrNameLst>
                                      </p:cBhvr>
                                      <p:to>
                                        <p:strVal val="visible"/>
                                      </p:to>
                                    </p:set>
                                    <p:anim calcmode="lin" valueType="num">
                                      <p:cBhvr>
                                        <p:cTn id="37" dur="500" fill="hold"/>
                                        <p:tgtEl>
                                          <p:spTgt spid="25606"/>
                                        </p:tgtEl>
                                        <p:attrNameLst>
                                          <p:attrName>ppt_w</p:attrName>
                                        </p:attrNameLst>
                                      </p:cBhvr>
                                      <p:tavLst>
                                        <p:tav tm="0">
                                          <p:val>
                                            <p:fltVal val="0"/>
                                          </p:val>
                                        </p:tav>
                                        <p:tav tm="100000">
                                          <p:val>
                                            <p:strVal val="#ppt_w"/>
                                          </p:val>
                                        </p:tav>
                                      </p:tavLst>
                                    </p:anim>
                                    <p:anim calcmode="lin" valueType="num">
                                      <p:cBhvr>
                                        <p:cTn id="38" dur="500" fill="hold"/>
                                        <p:tgtEl>
                                          <p:spTgt spid="2560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245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25607"/>
                                        </p:tgtEl>
                                        <p:attrNameLst>
                                          <p:attrName>style.visibility</p:attrName>
                                        </p:attrNameLst>
                                      </p:cBhvr>
                                      <p:to>
                                        <p:strVal val="visible"/>
                                      </p:to>
                                    </p:set>
                                    <p:anim calcmode="lin" valueType="num">
                                      <p:cBhvr>
                                        <p:cTn id="47" dur="500" fill="hold"/>
                                        <p:tgtEl>
                                          <p:spTgt spid="25607"/>
                                        </p:tgtEl>
                                        <p:attrNameLst>
                                          <p:attrName>ppt_w</p:attrName>
                                        </p:attrNameLst>
                                      </p:cBhvr>
                                      <p:tavLst>
                                        <p:tav tm="0">
                                          <p:val>
                                            <p:fltVal val="0"/>
                                          </p:val>
                                        </p:tav>
                                        <p:tav tm="100000">
                                          <p:val>
                                            <p:strVal val="#ppt_w"/>
                                          </p:val>
                                        </p:tav>
                                      </p:tavLst>
                                    </p:anim>
                                    <p:anim calcmode="lin" valueType="num">
                                      <p:cBhvr>
                                        <p:cTn id="48" dur="500" fill="hold"/>
                                        <p:tgtEl>
                                          <p:spTgt spid="25607"/>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2459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25608"/>
                                        </p:tgtEl>
                                        <p:attrNameLst>
                                          <p:attrName>style.visibility</p:attrName>
                                        </p:attrNameLst>
                                      </p:cBhvr>
                                      <p:to>
                                        <p:strVal val="visible"/>
                                      </p:to>
                                    </p:set>
                                    <p:anim calcmode="lin" valueType="num">
                                      <p:cBhvr>
                                        <p:cTn id="57" dur="500" fill="hold"/>
                                        <p:tgtEl>
                                          <p:spTgt spid="25608"/>
                                        </p:tgtEl>
                                        <p:attrNameLst>
                                          <p:attrName>ppt_w</p:attrName>
                                        </p:attrNameLst>
                                      </p:cBhvr>
                                      <p:tavLst>
                                        <p:tav tm="0">
                                          <p:val>
                                            <p:fltVal val="0"/>
                                          </p:val>
                                        </p:tav>
                                        <p:tav tm="100000">
                                          <p:val>
                                            <p:strVal val="#ppt_w"/>
                                          </p:val>
                                        </p:tav>
                                      </p:tavLst>
                                    </p:anim>
                                    <p:anim calcmode="lin" valueType="num">
                                      <p:cBhvr>
                                        <p:cTn id="58" dur="500" fill="hold"/>
                                        <p:tgtEl>
                                          <p:spTgt spid="25608"/>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2459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25609"/>
                                        </p:tgtEl>
                                        <p:attrNameLst>
                                          <p:attrName>style.visibility</p:attrName>
                                        </p:attrNameLst>
                                      </p:cBhvr>
                                      <p:to>
                                        <p:strVal val="visible"/>
                                      </p:to>
                                    </p:set>
                                    <p:anim calcmode="lin" valueType="num">
                                      <p:cBhvr>
                                        <p:cTn id="67" dur="500" fill="hold"/>
                                        <p:tgtEl>
                                          <p:spTgt spid="25609"/>
                                        </p:tgtEl>
                                        <p:attrNameLst>
                                          <p:attrName>ppt_w</p:attrName>
                                        </p:attrNameLst>
                                      </p:cBhvr>
                                      <p:tavLst>
                                        <p:tav tm="0">
                                          <p:val>
                                            <p:fltVal val="0"/>
                                          </p:val>
                                        </p:tav>
                                        <p:tav tm="100000">
                                          <p:val>
                                            <p:strVal val="#ppt_w"/>
                                          </p:val>
                                        </p:tav>
                                      </p:tavLst>
                                    </p:anim>
                                    <p:anim calcmode="lin" valueType="num">
                                      <p:cBhvr>
                                        <p:cTn id="68" dur="500" fill="hold"/>
                                        <p:tgtEl>
                                          <p:spTgt spid="25609"/>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499"/>
                                          </p:stCondLst>
                                        </p:cTn>
                                        <p:tgtEl>
                                          <p:spTgt spid="2459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7" presetClass="entr" presetSubtype="10" fill="hold" grpId="0" nodeType="clickEffect">
                                  <p:stCondLst>
                                    <p:cond delay="0"/>
                                  </p:stCondLst>
                                  <p:childTnLst>
                                    <p:set>
                                      <p:cBhvr>
                                        <p:cTn id="76" dur="1" fill="hold">
                                          <p:stCondLst>
                                            <p:cond delay="0"/>
                                          </p:stCondLst>
                                        </p:cTn>
                                        <p:tgtEl>
                                          <p:spTgt spid="25610"/>
                                        </p:tgtEl>
                                        <p:attrNameLst>
                                          <p:attrName>style.visibility</p:attrName>
                                        </p:attrNameLst>
                                      </p:cBhvr>
                                      <p:to>
                                        <p:strVal val="visible"/>
                                      </p:to>
                                    </p:set>
                                    <p:anim calcmode="lin" valueType="num">
                                      <p:cBhvr>
                                        <p:cTn id="77" dur="500" fill="hold"/>
                                        <p:tgtEl>
                                          <p:spTgt spid="25610"/>
                                        </p:tgtEl>
                                        <p:attrNameLst>
                                          <p:attrName>ppt_w</p:attrName>
                                        </p:attrNameLst>
                                      </p:cBhvr>
                                      <p:tavLst>
                                        <p:tav tm="0">
                                          <p:val>
                                            <p:fltVal val="0"/>
                                          </p:val>
                                        </p:tav>
                                        <p:tav tm="100000">
                                          <p:val>
                                            <p:strVal val="#ppt_w"/>
                                          </p:val>
                                        </p:tav>
                                      </p:tavLst>
                                    </p:anim>
                                    <p:anim calcmode="lin" valueType="num">
                                      <p:cBhvr>
                                        <p:cTn id="78" dur="500" fill="hold"/>
                                        <p:tgtEl>
                                          <p:spTgt spid="256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animBg="1"/>
      <p:bldP spid="25605" grpId="0" animBg="1"/>
      <p:bldP spid="25606" grpId="0" animBg="1"/>
      <p:bldP spid="25607" grpId="0" animBg="1"/>
      <p:bldP spid="25608" grpId="0" animBg="1"/>
      <p:bldP spid="25609" grpId="0" animBg="1"/>
      <p:bldP spid="256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06450" y="1801813"/>
            <a:ext cx="7551738" cy="1944688"/>
          </a:xfrm>
        </p:spPr>
        <p:txBody>
          <a:bodyPr vert="horz" wrap="square" lIns="91440" tIns="45720" rIns="91440" bIns="45720" numCol="1" rtlCol="0" anchor="t" anchorCtr="0" compatLnSpc="1">
            <a:noAutofit/>
          </a:bodyPr>
          <a:lstStyle/>
          <a:p>
            <a:pPr marL="0" marR="0" lvl="0" indent="0" algn="l" defTabSz="914400" rtl="0" eaLnBrk="1" fontAlgn="base" latinLnBrk="0" hangingPunct="1">
              <a:lnSpc>
                <a:spcPts val="5100"/>
              </a:lnSpc>
              <a:spcBef>
                <a:spcPts val="1800"/>
              </a:spcBef>
              <a:spcAft>
                <a:spcPct val="0"/>
              </a:spcAft>
              <a:buClr>
                <a:schemeClr val="accent1"/>
              </a:buClr>
              <a:buSzPct val="80000"/>
              <a:buFont typeface="Wingdings" panose="05000000000000000000" pitchFamily="2" charset="2"/>
              <a:buNone/>
              <a:defRPr/>
            </a:pPr>
            <a:r>
              <a:rPr kumimoji="0" lang="en-US" altLang="zh-CN" sz="32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    </a:t>
            </a:r>
            <a:r>
              <a:rPr kumimoji="0" lang="zh-CN" altLang="zh-CN" sz="32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好一个</a:t>
            </a:r>
            <a:r>
              <a:rPr kumimoji="0" lang="zh-CN" altLang="zh-CN" sz="32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神机妙算的诸葛亮！当鲁肃告诉了周瑜诸葛亮借箭的经过时，周瑜</a:t>
            </a:r>
            <a:r>
              <a:rPr kumimoji="0" lang="zh-CN" altLang="zh-CN" sz="32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长叹一声</a:t>
            </a:r>
            <a:r>
              <a:rPr kumimoji="0" lang="zh-CN" altLang="en-US" sz="32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a:t>
            </a:r>
            <a:endParaRPr kumimoji="0" lang="zh-CN" altLang="en-US" sz="32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endParaRP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学习课文</a:t>
            </a:r>
          </a:p>
        </p:txBody>
      </p:sp>
      <p:sp>
        <p:nvSpPr>
          <p:cNvPr id="5" name="PA_文本框 1"/>
          <p:cNvSpPr txBox="1">
            <a:spLocks noChangeArrowheads="1"/>
          </p:cNvSpPr>
          <p:nvPr>
            <p:custDataLst>
              <p:tags r:id="rId1"/>
            </p:custDataLst>
          </p:nvPr>
        </p:nvSpPr>
        <p:spPr bwMode="auto">
          <a:xfrm>
            <a:off x="196132" y="66294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34821"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7" name="PA_文本框 1"/>
          <p:cNvSpPr txBox="1">
            <a:spLocks noChangeArrowheads="1"/>
          </p:cNvSpPr>
          <p:nvPr>
            <p:custDataLst>
              <p:tags r:id="rId3"/>
            </p:custDataLst>
          </p:nvPr>
        </p:nvSpPr>
        <p:spPr bwMode="auto">
          <a:xfrm>
            <a:off x="348532" y="67818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pic>
        <p:nvPicPr>
          <p:cNvPr id="34823" name="图片 1"/>
          <p:cNvPicPr>
            <a:picLocks noChangeAspect="1"/>
          </p:cNvPicPr>
          <p:nvPr/>
        </p:nvPicPr>
        <p:blipFill>
          <a:blip r:embed="rId7">
            <a:clrChange>
              <a:clrFrom>
                <a:srgbClr val="FFFFFF"/>
              </a:clrFrom>
              <a:clrTo>
                <a:srgbClr val="FFFFFF">
                  <a:alpha val="0"/>
                </a:srgbClr>
              </a:clrTo>
            </a:clrChange>
          </a:blip>
          <a:srcRect t="21805" r="3879"/>
          <a:stretch>
            <a:fillRect/>
          </a:stretch>
        </p:blipFill>
        <p:spPr>
          <a:xfrm>
            <a:off x="5172075" y="4600575"/>
            <a:ext cx="3186113" cy="1787525"/>
          </a:xfrm>
          <a:prstGeom prst="rect">
            <a:avLst/>
          </a:prstGeom>
          <a:noFill/>
          <a:ln w="9525">
            <a:noFill/>
          </a:ln>
        </p:spPr>
      </p:pic>
      <p:sp>
        <p:nvSpPr>
          <p:cNvPr id="2" name="矩形 1"/>
          <p:cNvSpPr/>
          <p:nvPr/>
        </p:nvSpPr>
        <p:spPr>
          <a:xfrm>
            <a:off x="1400175" y="4173538"/>
            <a:ext cx="6364288" cy="650875"/>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80000"/>
              <a:buFont typeface="Wingdings" panose="05000000000000000000" pitchFamily="2" charset="2"/>
              <a:buChar char=""/>
              <a:defRPr sz="2000" kern="1200">
                <a:solidFill>
                  <a:srgbClr val="53231B"/>
                </a:solidFill>
                <a:latin typeface="+mn-lt"/>
                <a:ea typeface="+mn-ea"/>
                <a:cs typeface="+mn-cs"/>
              </a:defRPr>
            </a:lvl1pPr>
            <a:lvl2pPr marL="357505" indent="-357505" algn="l" rtl="0" eaLnBrk="0" fontAlgn="base" hangingPunct="0">
              <a:lnSpc>
                <a:spcPct val="120000"/>
              </a:lnSpc>
              <a:spcBef>
                <a:spcPts val="500"/>
              </a:spcBef>
              <a:spcAft>
                <a:spcPct val="0"/>
              </a:spcAft>
              <a:buFont typeface="Calibri" panose="020F0502020204030204" pitchFamily="34" charset="0"/>
              <a:buChar char=" "/>
              <a:defRPr sz="1600" kern="1200">
                <a:solidFill>
                  <a:srgbClr val="7F7F7F"/>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ts val="5100"/>
              </a:lnSpc>
              <a:spcBef>
                <a:spcPct val="0"/>
              </a:spcBef>
              <a:buClrTx/>
              <a:buSzPct val="100000"/>
              <a:buNone/>
            </a:pPr>
            <a:r>
              <a:rPr lang="zh-CN" altLang="zh-CN" sz="3200" b="1" dirty="0">
                <a:solidFill>
                  <a:srgbClr val="FF0000"/>
                </a:solidFill>
                <a:latin typeface="楷体" panose="02010609060101010101" pitchFamily="49" charset="-122"/>
                <a:ea typeface="楷体" panose="02010609060101010101" pitchFamily="49" charset="-122"/>
              </a:rPr>
              <a:t>诸葛亮神机妙算，我真比不上他！</a:t>
            </a:r>
            <a:endParaRPr lang="zh-CN" altLang="en-US" sz="32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p:nvPr/>
        </p:nvSpPr>
        <p:spPr>
          <a:xfrm>
            <a:off x="827088" y="1436688"/>
            <a:ext cx="7704137" cy="4435475"/>
          </a:xfrm>
          <a:prstGeom prst="rect">
            <a:avLst/>
          </a:prstGeom>
          <a:noFill/>
          <a:ln w="9525">
            <a:noFill/>
          </a:ln>
        </p:spPr>
        <p:txBody>
          <a:bodyPr anchor="ctr">
            <a:spAutoFit/>
          </a:bodyPr>
          <a:lstStyle/>
          <a:p>
            <a:pPr eaLnBrk="1" hangingPunct="1">
              <a:lnSpc>
                <a:spcPts val="4300"/>
              </a:lnSpc>
            </a:pPr>
            <a:r>
              <a:rPr lang="zh-CN" altLang="en-US" sz="3200" b="1" dirty="0">
                <a:latin typeface="楷体" panose="02010609060101010101" pitchFamily="49" charset="-122"/>
                <a:ea typeface="楷体" panose="02010609060101010101" pitchFamily="49" charset="-122"/>
              </a:rPr>
              <a:t>    本课是根据我国著名长篇历史小说</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三国演义</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第四十六回的相关内容改编的。</a:t>
            </a:r>
            <a:endParaRPr lang="en-US" altLang="zh-CN" sz="3200" b="1" dirty="0">
              <a:latin typeface="楷体" panose="02010609060101010101" pitchFamily="49" charset="-122"/>
              <a:ea typeface="楷体" panose="02010609060101010101" pitchFamily="49" charset="-122"/>
            </a:endParaRPr>
          </a:p>
          <a:p>
            <a:pPr eaLnBrk="1" hangingPunct="1">
              <a:lnSpc>
                <a:spcPts val="4300"/>
              </a:lnSpc>
            </a:pPr>
            <a:r>
              <a:rPr lang="en-US" altLang="zh-CN" sz="3200" b="1"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三国演义</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是我国四大名著之一，作者是罗贯中。这部小说写的是三国时期魏、蜀、吴的故事，书中塑造的曹操、孙权、刘备、诸葛亮、张飞、关羽等人物形象，家喻户晓。</a:t>
            </a:r>
            <a:endParaRPr lang="en-US" altLang="zh-CN" sz="3200" b="1" dirty="0">
              <a:latin typeface="楷体" panose="02010609060101010101" pitchFamily="49" charset="-122"/>
              <a:ea typeface="楷体" panose="02010609060101010101" pitchFamily="49" charset="-122"/>
            </a:endParaRPr>
          </a:p>
        </p:txBody>
      </p:sp>
      <p:sp>
        <p:nvSpPr>
          <p:cNvPr id="4101" name="五边形 16"/>
          <p:cNvSpPr/>
          <p:nvPr/>
        </p:nvSpPr>
        <p:spPr>
          <a:xfrm>
            <a:off x="3175" y="188913"/>
            <a:ext cx="1957388" cy="503237"/>
          </a:xfrm>
          <a:prstGeom prst="homePlate">
            <a:avLst>
              <a:gd name="adj" fmla="val 50006"/>
            </a:avLst>
          </a:prstGeom>
          <a:solidFill>
            <a:srgbClr val="FFC000"/>
          </a:solidFill>
          <a:ln w="12700">
            <a:noFill/>
          </a:ln>
        </p:spPr>
        <p:txBody>
          <a:bodyPr anchor="ctr"/>
          <a:lstStyle/>
          <a:p>
            <a:pPr algn="ctr"/>
            <a:r>
              <a:rPr lang="zh-CN" altLang="en-US" sz="2800" b="1" dirty="0">
                <a:latin typeface="楷体" panose="02010609060101010101" pitchFamily="49" charset="-122"/>
                <a:ea typeface="楷体" panose="02010609060101010101" pitchFamily="49" charset="-122"/>
              </a:rPr>
              <a:t>草船借箭</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6" name="AutoShape 12"/>
          <p:cNvSpPr/>
          <p:nvPr/>
        </p:nvSpPr>
        <p:spPr>
          <a:xfrm>
            <a:off x="0" y="2514600"/>
            <a:ext cx="5029200" cy="1676400"/>
          </a:xfrm>
          <a:prstGeom prst="notchedRightArrow">
            <a:avLst>
              <a:gd name="adj1" fmla="val 50000"/>
              <a:gd name="adj2" fmla="val 61361"/>
            </a:avLst>
          </a:prstGeom>
          <a:solidFill>
            <a:srgbClr val="E9B5DF"/>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zh-CN" altLang="en-US" b="1" dirty="0"/>
              <a:t>草船借箭成功的因素：</a:t>
            </a:r>
          </a:p>
        </p:txBody>
      </p:sp>
      <p:sp>
        <p:nvSpPr>
          <p:cNvPr id="11281" name="AutoShape 17"/>
          <p:cNvSpPr/>
          <p:nvPr/>
        </p:nvSpPr>
        <p:spPr>
          <a:xfrm>
            <a:off x="4267200" y="1676400"/>
            <a:ext cx="4724400" cy="838200"/>
          </a:xfrm>
          <a:prstGeom prst="star24">
            <a:avLst>
              <a:gd name="adj" fmla="val 37500"/>
            </a:avLst>
          </a:prstGeom>
          <a:solidFill>
            <a:srgbClr val="FFFF99"/>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zh-CN" altLang="en-US" b="1" dirty="0">
                <a:solidFill>
                  <a:srgbClr val="0000FF"/>
                </a:solidFill>
                <a:latin typeface="黑体" panose="02010600030101010101" pitchFamily="49" charset="-122"/>
                <a:ea typeface="黑体" panose="02010600030101010101" pitchFamily="49" charset="-122"/>
              </a:rPr>
              <a:t>船身相连容易受箭</a:t>
            </a:r>
          </a:p>
        </p:txBody>
      </p:sp>
      <p:sp>
        <p:nvSpPr>
          <p:cNvPr id="11287" name="AutoShape 23"/>
          <p:cNvSpPr/>
          <p:nvPr/>
        </p:nvSpPr>
        <p:spPr>
          <a:xfrm>
            <a:off x="4267200" y="2895600"/>
            <a:ext cx="4724400" cy="838200"/>
          </a:xfrm>
          <a:prstGeom prst="star24">
            <a:avLst>
              <a:gd name="adj" fmla="val 37500"/>
            </a:avLst>
          </a:prstGeom>
          <a:solidFill>
            <a:srgbClr val="FFFF99"/>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zh-CN" altLang="en-US" b="1" dirty="0">
                <a:solidFill>
                  <a:srgbClr val="0000FF"/>
                </a:solidFill>
                <a:latin typeface="黑体" panose="02010600030101010101" pitchFamily="49" charset="-122"/>
                <a:ea typeface="黑体" panose="02010600030101010101" pitchFamily="49" charset="-122"/>
              </a:rPr>
              <a:t>曹操多疑不敢出兵</a:t>
            </a:r>
          </a:p>
        </p:txBody>
      </p:sp>
      <p:sp>
        <p:nvSpPr>
          <p:cNvPr id="11288" name="AutoShape 24"/>
          <p:cNvSpPr/>
          <p:nvPr/>
        </p:nvSpPr>
        <p:spPr>
          <a:xfrm>
            <a:off x="3276600" y="4343400"/>
            <a:ext cx="5867400" cy="838200"/>
          </a:xfrm>
          <a:prstGeom prst="star24">
            <a:avLst>
              <a:gd name="adj" fmla="val 37500"/>
            </a:avLst>
          </a:prstGeom>
          <a:solidFill>
            <a:srgbClr val="FFFF99"/>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zh-CN" altLang="en-US" b="1" dirty="0">
                <a:solidFill>
                  <a:srgbClr val="0000FF"/>
                </a:solidFill>
                <a:latin typeface="黑体" panose="02010600030101010101" pitchFamily="49" charset="-122"/>
                <a:ea typeface="黑体" panose="02010600030101010101" pitchFamily="49" charset="-122"/>
              </a:rPr>
              <a:t>士兵擂鼓虚张声势，引敌射箭</a:t>
            </a:r>
          </a:p>
        </p:txBody>
      </p:sp>
      <p:sp>
        <p:nvSpPr>
          <p:cNvPr id="11289" name="AutoShape 25"/>
          <p:cNvSpPr/>
          <p:nvPr/>
        </p:nvSpPr>
        <p:spPr>
          <a:xfrm>
            <a:off x="3352800" y="5715000"/>
            <a:ext cx="5791200" cy="838200"/>
          </a:xfrm>
          <a:prstGeom prst="star24">
            <a:avLst>
              <a:gd name="adj" fmla="val 37500"/>
            </a:avLst>
          </a:prstGeom>
          <a:solidFill>
            <a:srgbClr val="FFFF99"/>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zh-CN" altLang="en-US" b="1" dirty="0">
                <a:solidFill>
                  <a:srgbClr val="0000FF"/>
                </a:solidFill>
                <a:latin typeface="黑体" panose="02010600030101010101" pitchFamily="49" charset="-122"/>
                <a:ea typeface="黑体" panose="02010600030101010101" pitchFamily="49" charset="-122"/>
              </a:rPr>
              <a:t>刮西北风，使船回去顺风顺水</a:t>
            </a:r>
          </a:p>
        </p:txBody>
      </p:sp>
      <p:sp>
        <p:nvSpPr>
          <p:cNvPr id="11290" name="AutoShape 26"/>
          <p:cNvSpPr/>
          <p:nvPr/>
        </p:nvSpPr>
        <p:spPr>
          <a:xfrm>
            <a:off x="4191000" y="228600"/>
            <a:ext cx="4724400" cy="838200"/>
          </a:xfrm>
          <a:prstGeom prst="star24">
            <a:avLst>
              <a:gd name="adj" fmla="val 37500"/>
            </a:avLst>
          </a:prstGeom>
          <a:solidFill>
            <a:srgbClr val="FFFF99"/>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zh-CN" altLang="en-US" b="1" dirty="0">
                <a:solidFill>
                  <a:srgbClr val="0000FF"/>
                </a:solidFill>
                <a:latin typeface="黑体" panose="02010600030101010101" pitchFamily="49" charset="-122"/>
                <a:ea typeface="黑体" panose="02010600030101010101" pitchFamily="49" charset="-122"/>
              </a:rPr>
              <a:t>三天后江上有大雾</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 calcmode="lin" valueType="num">
                                      <p:cBhvr additive="base">
                                        <p:cTn id="7" dur="500" fill="hold"/>
                                        <p:tgtEl>
                                          <p:spTgt spid="11276"/>
                                        </p:tgtEl>
                                        <p:attrNameLst>
                                          <p:attrName>ppt_x</p:attrName>
                                        </p:attrNameLst>
                                      </p:cBhvr>
                                      <p:tavLst>
                                        <p:tav tm="0">
                                          <p:val>
                                            <p:strVal val="0-#ppt_w/2"/>
                                          </p:val>
                                        </p:tav>
                                        <p:tav tm="100000">
                                          <p:val>
                                            <p:strVal val="#ppt_x"/>
                                          </p:val>
                                        </p:tav>
                                      </p:tavLst>
                                    </p:anim>
                                    <p:anim calcmode="lin" valueType="num">
                                      <p:cBhvr additive="base">
                                        <p:cTn id="8" dur="500" fill="hold"/>
                                        <p:tgtEl>
                                          <p:spTgt spid="112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90"/>
                                        </p:tgtEl>
                                        <p:attrNameLst>
                                          <p:attrName>style.visibility</p:attrName>
                                        </p:attrNameLst>
                                      </p:cBhvr>
                                      <p:to>
                                        <p:strVal val="visible"/>
                                      </p:to>
                                    </p:set>
                                    <p:anim calcmode="lin" valueType="num">
                                      <p:cBhvr additive="base">
                                        <p:cTn id="13" dur="500" fill="hold"/>
                                        <p:tgtEl>
                                          <p:spTgt spid="11290"/>
                                        </p:tgtEl>
                                        <p:attrNameLst>
                                          <p:attrName>ppt_x</p:attrName>
                                        </p:attrNameLst>
                                      </p:cBhvr>
                                      <p:tavLst>
                                        <p:tav tm="0">
                                          <p:val>
                                            <p:strVal val="#ppt_x"/>
                                          </p:val>
                                        </p:tav>
                                        <p:tav tm="100000">
                                          <p:val>
                                            <p:strVal val="#ppt_x"/>
                                          </p:val>
                                        </p:tav>
                                      </p:tavLst>
                                    </p:anim>
                                    <p:anim calcmode="lin" valueType="num">
                                      <p:cBhvr additive="base">
                                        <p:cTn id="14" dur="500" fill="hold"/>
                                        <p:tgtEl>
                                          <p:spTgt spid="112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81"/>
                                        </p:tgtEl>
                                        <p:attrNameLst>
                                          <p:attrName>style.visibility</p:attrName>
                                        </p:attrNameLst>
                                      </p:cBhvr>
                                      <p:to>
                                        <p:strVal val="visible"/>
                                      </p:to>
                                    </p:set>
                                    <p:anim calcmode="lin" valueType="num">
                                      <p:cBhvr additive="base">
                                        <p:cTn id="19" dur="500" fill="hold"/>
                                        <p:tgtEl>
                                          <p:spTgt spid="11281"/>
                                        </p:tgtEl>
                                        <p:attrNameLst>
                                          <p:attrName>ppt_x</p:attrName>
                                        </p:attrNameLst>
                                      </p:cBhvr>
                                      <p:tavLst>
                                        <p:tav tm="0">
                                          <p:val>
                                            <p:strVal val="#ppt_x"/>
                                          </p:val>
                                        </p:tav>
                                        <p:tav tm="100000">
                                          <p:val>
                                            <p:strVal val="#ppt_x"/>
                                          </p:val>
                                        </p:tav>
                                      </p:tavLst>
                                    </p:anim>
                                    <p:anim calcmode="lin" valueType="num">
                                      <p:cBhvr additive="base">
                                        <p:cTn id="20" dur="500" fill="hold"/>
                                        <p:tgtEl>
                                          <p:spTgt spid="1128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87"/>
                                        </p:tgtEl>
                                        <p:attrNameLst>
                                          <p:attrName>style.visibility</p:attrName>
                                        </p:attrNameLst>
                                      </p:cBhvr>
                                      <p:to>
                                        <p:strVal val="visible"/>
                                      </p:to>
                                    </p:set>
                                    <p:anim calcmode="lin" valueType="num">
                                      <p:cBhvr additive="base">
                                        <p:cTn id="25" dur="500" fill="hold"/>
                                        <p:tgtEl>
                                          <p:spTgt spid="11287"/>
                                        </p:tgtEl>
                                        <p:attrNameLst>
                                          <p:attrName>ppt_x</p:attrName>
                                        </p:attrNameLst>
                                      </p:cBhvr>
                                      <p:tavLst>
                                        <p:tav tm="0">
                                          <p:val>
                                            <p:strVal val="#ppt_x"/>
                                          </p:val>
                                        </p:tav>
                                        <p:tav tm="100000">
                                          <p:val>
                                            <p:strVal val="#ppt_x"/>
                                          </p:val>
                                        </p:tav>
                                      </p:tavLst>
                                    </p:anim>
                                    <p:anim calcmode="lin" valueType="num">
                                      <p:cBhvr additive="base">
                                        <p:cTn id="26" dur="500" fill="hold"/>
                                        <p:tgtEl>
                                          <p:spTgt spid="1128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88"/>
                                        </p:tgtEl>
                                        <p:attrNameLst>
                                          <p:attrName>style.visibility</p:attrName>
                                        </p:attrNameLst>
                                      </p:cBhvr>
                                      <p:to>
                                        <p:strVal val="visible"/>
                                      </p:to>
                                    </p:set>
                                    <p:anim calcmode="lin" valueType="num">
                                      <p:cBhvr additive="base">
                                        <p:cTn id="31" dur="500" fill="hold"/>
                                        <p:tgtEl>
                                          <p:spTgt spid="11288"/>
                                        </p:tgtEl>
                                        <p:attrNameLst>
                                          <p:attrName>ppt_x</p:attrName>
                                        </p:attrNameLst>
                                      </p:cBhvr>
                                      <p:tavLst>
                                        <p:tav tm="0">
                                          <p:val>
                                            <p:strVal val="#ppt_x"/>
                                          </p:val>
                                        </p:tav>
                                        <p:tav tm="100000">
                                          <p:val>
                                            <p:strVal val="#ppt_x"/>
                                          </p:val>
                                        </p:tav>
                                      </p:tavLst>
                                    </p:anim>
                                    <p:anim calcmode="lin" valueType="num">
                                      <p:cBhvr additive="base">
                                        <p:cTn id="32" dur="500" fill="hold"/>
                                        <p:tgtEl>
                                          <p:spTgt spid="1128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89"/>
                                        </p:tgtEl>
                                        <p:attrNameLst>
                                          <p:attrName>style.visibility</p:attrName>
                                        </p:attrNameLst>
                                      </p:cBhvr>
                                      <p:to>
                                        <p:strVal val="visible"/>
                                      </p:to>
                                    </p:set>
                                    <p:anim calcmode="lin" valueType="num">
                                      <p:cBhvr additive="base">
                                        <p:cTn id="37" dur="500" fill="hold"/>
                                        <p:tgtEl>
                                          <p:spTgt spid="11289"/>
                                        </p:tgtEl>
                                        <p:attrNameLst>
                                          <p:attrName>ppt_x</p:attrName>
                                        </p:attrNameLst>
                                      </p:cBhvr>
                                      <p:tavLst>
                                        <p:tav tm="0">
                                          <p:val>
                                            <p:strVal val="#ppt_x"/>
                                          </p:val>
                                        </p:tav>
                                        <p:tav tm="100000">
                                          <p:val>
                                            <p:strVal val="#ppt_x"/>
                                          </p:val>
                                        </p:tav>
                                      </p:tavLst>
                                    </p:anim>
                                    <p:anim calcmode="lin" valueType="num">
                                      <p:cBhvr additive="base">
                                        <p:cTn id="38" dur="500" fill="hold"/>
                                        <p:tgtEl>
                                          <p:spTgt spid="11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P spid="11281" grpId="0" animBg="1"/>
      <p:bldP spid="11287" grpId="0" animBg="1"/>
      <p:bldP spid="11288" grpId="0" animBg="1"/>
      <p:bldP spid="11289" grpId="0" animBg="1"/>
      <p:bldP spid="1129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内容占位符 2"/>
          <p:cNvSpPr>
            <a:spLocks noGrp="1"/>
          </p:cNvSpPr>
          <p:nvPr>
            <p:ph idx="1"/>
          </p:nvPr>
        </p:nvSpPr>
        <p:spPr>
          <a:xfrm>
            <a:off x="806450" y="1600200"/>
            <a:ext cx="7794625" cy="3644900"/>
          </a:xfrm>
        </p:spPr>
        <p:txBody>
          <a:bodyPr vert="horz" wrap="square" lIns="91440" tIns="45720" rIns="91440" bIns="45720" anchor="t"/>
          <a:lstStyle/>
          <a:p>
            <a:pPr marL="0" indent="0" eaLnBrk="1" hangingPunct="1">
              <a:lnSpc>
                <a:spcPct val="150000"/>
              </a:lnSpc>
              <a:buNone/>
            </a:pPr>
            <a:r>
              <a:rPr lang="en-US" altLang="zh-CN" sz="3200" b="1" dirty="0">
                <a:solidFill>
                  <a:srgbClr val="FF0000"/>
                </a:solidFill>
                <a:latin typeface="楷体" panose="02010609060101010101" pitchFamily="49" charset="-122"/>
                <a:ea typeface="楷体" panose="02010609060101010101" pitchFamily="49" charset="-122"/>
              </a:rPr>
              <a:t>    </a:t>
            </a:r>
            <a:r>
              <a:rPr lang="zh-CN" altLang="zh-CN" sz="3200" b="1" dirty="0">
                <a:solidFill>
                  <a:srgbClr val="FF0000"/>
                </a:solidFill>
                <a:latin typeface="楷体" panose="02010609060101010101" pitchFamily="49" charset="-122"/>
                <a:ea typeface="楷体" panose="02010609060101010101" pitchFamily="49" charset="-122"/>
              </a:rPr>
              <a:t>通过对借箭经过的学习，我们体会到了诸葛亮的神机妙算表现在他知天文，借了</a:t>
            </a:r>
            <a:r>
              <a:rPr lang="zh-CN" altLang="zh-CN" sz="3200" b="1" dirty="0">
                <a:solidFill>
                  <a:srgbClr val="0000FF"/>
                </a:solidFill>
                <a:latin typeface="楷体" panose="02010609060101010101" pitchFamily="49" charset="-122"/>
                <a:ea typeface="楷体" panose="02010609060101010101" pitchFamily="49" charset="-122"/>
              </a:rPr>
              <a:t>长江的雾</a:t>
            </a:r>
            <a:r>
              <a:rPr lang="zh-CN" altLang="zh-CN" sz="3200" b="1" dirty="0">
                <a:solidFill>
                  <a:srgbClr val="FF0000"/>
                </a:solidFill>
                <a:latin typeface="楷体" panose="02010609060101010101" pitchFamily="49" charset="-122"/>
                <a:ea typeface="楷体" panose="02010609060101010101" pitchFamily="49" charset="-122"/>
              </a:rPr>
              <a:t>；懂地理，借了长江的</a:t>
            </a:r>
            <a:r>
              <a:rPr lang="zh-CN" altLang="zh-CN" sz="3200" b="1" dirty="0">
                <a:solidFill>
                  <a:srgbClr val="0000FF"/>
                </a:solidFill>
                <a:latin typeface="楷体" panose="02010609060101010101" pitchFamily="49" charset="-122"/>
                <a:ea typeface="楷体" panose="02010609060101010101" pitchFamily="49" charset="-122"/>
              </a:rPr>
              <a:t>风和水</a:t>
            </a:r>
            <a:r>
              <a:rPr lang="zh-CN" altLang="zh-CN" sz="3200" b="1" dirty="0">
                <a:solidFill>
                  <a:srgbClr val="FF0000"/>
                </a:solidFill>
                <a:latin typeface="楷体" panose="02010609060101010101" pitchFamily="49" charset="-122"/>
                <a:ea typeface="楷体" panose="02010609060101010101" pitchFamily="49" charset="-122"/>
              </a:rPr>
              <a:t>；识人心，借了鲁肃的兵和船，又算准</a:t>
            </a:r>
            <a:r>
              <a:rPr lang="zh-CN" altLang="zh-CN" sz="3200" b="1" dirty="0">
                <a:solidFill>
                  <a:srgbClr val="FF0000"/>
                </a:solidFill>
                <a:latin typeface="楷体" panose="02010609060101010101" pitchFamily="49" charset="-122"/>
                <a:ea typeface="楷体" panose="02010609060101010101" pitchFamily="49" charset="-122"/>
                <a:sym typeface="+mn-ea"/>
              </a:rPr>
              <a:t>曹操的</a:t>
            </a:r>
            <a:r>
              <a:rPr lang="zh-CN" altLang="zh-CN" sz="3200" b="1" dirty="0">
                <a:solidFill>
                  <a:srgbClr val="0000FF"/>
                </a:solidFill>
                <a:latin typeface="楷体" panose="02010609060101010101" pitchFamily="49" charset="-122"/>
                <a:ea typeface="楷体" panose="02010609060101010101" pitchFamily="49" charset="-122"/>
                <a:sym typeface="+mn-ea"/>
              </a:rPr>
              <a:t>生性多疑</a:t>
            </a:r>
            <a:r>
              <a:rPr lang="zh-CN" altLang="zh-CN" sz="3200" b="1" dirty="0">
                <a:solidFill>
                  <a:srgbClr val="FF0000"/>
                </a:solidFill>
                <a:latin typeface="楷体" panose="02010609060101010101" pitchFamily="49" charset="-122"/>
                <a:ea typeface="楷体" panose="02010609060101010101" pitchFamily="49" charset="-122"/>
              </a:rPr>
              <a:t>；加上他又有计谋胆识从而借到了曹操的箭。</a:t>
            </a: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课堂总结</a:t>
            </a:r>
          </a:p>
        </p:txBody>
      </p:sp>
      <p:sp>
        <p:nvSpPr>
          <p:cNvPr id="5" name="PA_文本框 1"/>
          <p:cNvSpPr txBox="1">
            <a:spLocks noChangeArrowheads="1"/>
          </p:cNvSpPr>
          <p:nvPr>
            <p:custDataLst>
              <p:tags r:id="rId1"/>
            </p:custDataLst>
          </p:nvPr>
        </p:nvSpPr>
        <p:spPr bwMode="auto">
          <a:xfrm>
            <a:off x="196132" y="66294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36869"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6" name="PA_文本框 1"/>
          <p:cNvSpPr txBox="1">
            <a:spLocks noChangeArrowheads="1"/>
          </p:cNvSpPr>
          <p:nvPr>
            <p:custDataLst>
              <p:tags r:id="rId3"/>
            </p:custDataLst>
          </p:nvPr>
        </p:nvSpPr>
        <p:spPr bwMode="auto">
          <a:xfrm>
            <a:off x="348532" y="67818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pic>
        <p:nvPicPr>
          <p:cNvPr id="36871" name="图片 1"/>
          <p:cNvPicPr>
            <a:picLocks noChangeAspect="1"/>
          </p:cNvPicPr>
          <p:nvPr/>
        </p:nvPicPr>
        <p:blipFill>
          <a:blip r:embed="rId7">
            <a:clrChange>
              <a:clrFrom>
                <a:srgbClr val="FFFFFF"/>
              </a:clrFrom>
              <a:clrTo>
                <a:srgbClr val="FFFFFF">
                  <a:alpha val="0"/>
                </a:srgbClr>
              </a:clrTo>
            </a:clrChange>
          </a:blip>
          <a:srcRect l="32246" t="30046" r="10265" b="12193"/>
          <a:stretch>
            <a:fillRect/>
          </a:stretch>
        </p:blipFill>
        <p:spPr>
          <a:xfrm>
            <a:off x="6600825" y="5284788"/>
            <a:ext cx="2000250" cy="128587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2150" y="1193800"/>
            <a:ext cx="7896225" cy="1460500"/>
          </a:xfrm>
        </p:spPr>
        <p:txBody>
          <a:bodyPr vert="horz" wrap="square" lIns="91440" tIns="45720" rIns="91440" bIns="45720" numCol="1" rtlCol="0" anchor="t" anchorCtr="0" compatLnSpc="1">
            <a:noAutofit/>
          </a:bodyPr>
          <a:lstStyle/>
          <a:p>
            <a:pPr marL="0" marR="0" lvl="0" indent="0" algn="l" defTabSz="914400" rtl="0" eaLnBrk="1" fontAlgn="auto" latinLnBrk="0" hangingPunct="1">
              <a:lnSpc>
                <a:spcPct val="150000"/>
              </a:lnSpc>
              <a:spcBef>
                <a:spcPts val="1800"/>
              </a:spcBef>
              <a:spcAft>
                <a:spcPts val="0"/>
              </a:spcAft>
              <a:buClr>
                <a:schemeClr val="accent1"/>
              </a:buClr>
              <a:buSzPct val="80000"/>
              <a:buFont typeface="Wingdings" panose="05000000000000000000" pitchFamily="2" charset="2"/>
              <a:buNone/>
              <a:defRPr/>
            </a:pPr>
            <a:r>
              <a:rPr kumimoji="0" lang="zh-CN" altLang="en-US" sz="3200" b="1" i="0" u="none" strike="noStrike" kern="1200" cap="none" spc="0" normalizeH="0" baseline="0" noProof="0" dirty="0" smtClean="0">
                <a:ln>
                  <a:noFill/>
                </a:ln>
                <a:solidFill>
                  <a:schemeClr val="tx1">
                    <a:lumMod val="50000"/>
                  </a:schemeClr>
                </a:solidFill>
                <a:effectLst/>
                <a:uLnTx/>
                <a:uFillTx/>
                <a:latin typeface="+mn-lt"/>
                <a:ea typeface="楷体" panose="02010609060101010101" pitchFamily="49" charset="-122"/>
                <a:cs typeface="+mn-cs"/>
              </a:rPr>
              <a:t>        再次</a:t>
            </a:r>
            <a:r>
              <a:rPr kumimoji="0" lang="zh-CN" altLang="en-US" sz="3200" b="1" i="0" u="none" strike="noStrike" kern="1200" cap="none" spc="0" normalizeH="0" baseline="0" noProof="0" dirty="0">
                <a:ln>
                  <a:noFill/>
                </a:ln>
                <a:solidFill>
                  <a:schemeClr val="tx1">
                    <a:lumMod val="50000"/>
                  </a:schemeClr>
                </a:solidFill>
                <a:effectLst/>
                <a:uLnTx/>
                <a:uFillTx/>
                <a:latin typeface="+mn-lt"/>
                <a:ea typeface="楷体" panose="02010609060101010101" pitchFamily="49" charset="-122"/>
                <a:cs typeface="+mn-cs"/>
              </a:rPr>
              <a:t>轻声读课文，边读边想：这几个主要人物各有什么特点？</a:t>
            </a: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整体感知</a:t>
            </a:r>
          </a:p>
        </p:txBody>
      </p:sp>
      <p:sp>
        <p:nvSpPr>
          <p:cNvPr id="5" name="PA_文本框 1"/>
          <p:cNvSpPr txBox="1">
            <a:spLocks noChangeArrowheads="1"/>
          </p:cNvSpPr>
          <p:nvPr>
            <p:custDataLst>
              <p:tags r:id="rId1"/>
            </p:custDataLst>
          </p:nvPr>
        </p:nvSpPr>
        <p:spPr bwMode="auto">
          <a:xfrm>
            <a:off x="196132" y="6629400"/>
            <a:ext cx="1219200"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 b="1" i="0" u="none" strike="noStrike" kern="1200" cap="none" spc="0" normalizeH="0" baseline="0" noProof="0" dirty="0" smtClean="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00" b="1" i="0" u="none" strike="noStrike" kern="1200" cap="none" spc="0" normalizeH="0" baseline="0" noProof="0" dirty="0" smtClean="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20485"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7" name="PA_文本框 1"/>
          <p:cNvSpPr txBox="1">
            <a:spLocks noChangeArrowheads="1"/>
          </p:cNvSpPr>
          <p:nvPr>
            <p:custDataLst>
              <p:tags r:id="rId3"/>
            </p:custDataLst>
          </p:nvPr>
        </p:nvSpPr>
        <p:spPr bwMode="auto">
          <a:xfrm>
            <a:off x="348532" y="6781800"/>
            <a:ext cx="1219200"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 b="0" i="0" u="none" strike="noStrike" kern="1200" cap="none" spc="0" normalizeH="0" baseline="0" noProof="0" dirty="0" smtClean="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00" b="0" i="0" u="none" strike="noStrike" kern="1200" cap="none" spc="0" normalizeH="0" baseline="0" noProof="0" dirty="0" smtClean="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sp>
        <p:nvSpPr>
          <p:cNvPr id="16" name="流程图: 终止 15"/>
          <p:cNvSpPr/>
          <p:nvPr/>
        </p:nvSpPr>
        <p:spPr>
          <a:xfrm>
            <a:off x="2357438" y="2965450"/>
            <a:ext cx="3943350" cy="774700"/>
          </a:xfrm>
          <a:prstGeom prst="flowChartTerminator">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200" cap="none" spc="0" normalizeH="0" baseline="0" noProof="0">
                <a:ln>
                  <a:noFill/>
                </a:ln>
                <a:solidFill>
                  <a:schemeClr val="lt1"/>
                </a:solidFill>
                <a:effectLst/>
                <a:uLnTx/>
                <a:uFillTx/>
                <a:latin typeface="楷体" panose="02010609060101010101" pitchFamily="49" charset="-122"/>
                <a:ea typeface="楷体" panose="02010609060101010101" pitchFamily="49" charset="-122"/>
                <a:cs typeface="+mn-cs"/>
              </a:rPr>
              <a:t>诸葛亮：神机妙算</a:t>
            </a:r>
            <a:endParaRPr kumimoji="0" lang="zh-CN" altLang="en-US" sz="3200" b="1" i="0" u="none" strike="noStrike" kern="1200" cap="none" spc="0" normalizeH="0" baseline="0" noProof="0">
              <a:ln>
                <a:noFill/>
              </a:ln>
              <a:solidFill>
                <a:schemeClr val="lt1"/>
              </a:solidFill>
              <a:effectLst/>
              <a:uLnTx/>
              <a:uFillTx/>
              <a:latin typeface="楷体" panose="02010609060101010101" pitchFamily="49" charset="-122"/>
              <a:ea typeface="楷体" panose="02010609060101010101" pitchFamily="49" charset="-122"/>
              <a:cs typeface="+mn-cs"/>
            </a:endParaRPr>
          </a:p>
        </p:txBody>
      </p:sp>
      <p:sp>
        <p:nvSpPr>
          <p:cNvPr id="19" name="流程图: 终止 18"/>
          <p:cNvSpPr/>
          <p:nvPr/>
        </p:nvSpPr>
        <p:spPr>
          <a:xfrm>
            <a:off x="2357438" y="4051300"/>
            <a:ext cx="3943350" cy="774700"/>
          </a:xfrm>
          <a:prstGeom prst="flowChartTerminator">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200" cap="none" spc="0" normalizeH="0" baseline="0" noProof="0">
                <a:ln>
                  <a:noFill/>
                </a:ln>
                <a:solidFill>
                  <a:schemeClr val="lt1"/>
                </a:solidFill>
                <a:effectLst/>
                <a:uLnTx/>
                <a:uFillTx/>
                <a:latin typeface="楷体" panose="02010609060101010101" pitchFamily="49" charset="-122"/>
                <a:ea typeface="楷体" panose="02010609060101010101" pitchFamily="49" charset="-122"/>
                <a:cs typeface="+mn-cs"/>
              </a:rPr>
              <a:t>周瑜：嫉才妒能</a:t>
            </a:r>
            <a:endParaRPr kumimoji="0" lang="zh-CN" altLang="en-US" sz="3200" b="1" i="0" u="none" strike="noStrike" kern="1200" cap="none" spc="0" normalizeH="0" baseline="0" noProof="0">
              <a:ln>
                <a:noFill/>
              </a:ln>
              <a:solidFill>
                <a:schemeClr val="lt1"/>
              </a:solidFill>
              <a:effectLst/>
              <a:uLnTx/>
              <a:uFillTx/>
              <a:latin typeface="楷体" panose="02010609060101010101" pitchFamily="49" charset="-122"/>
              <a:ea typeface="楷体" panose="02010609060101010101" pitchFamily="49" charset="-122"/>
              <a:cs typeface="+mn-cs"/>
            </a:endParaRPr>
          </a:p>
        </p:txBody>
      </p:sp>
      <p:sp>
        <p:nvSpPr>
          <p:cNvPr id="20" name="流程图: 终止 19"/>
          <p:cNvSpPr/>
          <p:nvPr/>
        </p:nvSpPr>
        <p:spPr>
          <a:xfrm>
            <a:off x="2357438" y="5294313"/>
            <a:ext cx="3943350" cy="774700"/>
          </a:xfrm>
          <a:prstGeom prst="flowChartTerminator">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200" cap="none" spc="0" normalizeH="0" baseline="0" noProof="0" dirty="0">
                <a:ln>
                  <a:noFill/>
                </a:ln>
                <a:solidFill>
                  <a:schemeClr val="lt1"/>
                </a:solidFill>
                <a:effectLst/>
                <a:uLnTx/>
                <a:uFillTx/>
                <a:latin typeface="楷体" panose="02010609060101010101" pitchFamily="49" charset="-122"/>
                <a:ea typeface="楷体" panose="02010609060101010101" pitchFamily="49" charset="-122"/>
                <a:cs typeface="+mn-cs"/>
              </a:rPr>
              <a:t>鲁肃：忠厚守信</a:t>
            </a:r>
            <a:endParaRPr kumimoji="0" lang="zh-CN" altLang="en-US" sz="3200" b="1" i="0" u="none" strike="noStrike" kern="1200" cap="none" spc="0" normalizeH="0" baseline="0" noProof="0" dirty="0">
              <a:ln>
                <a:noFill/>
              </a:ln>
              <a:solidFill>
                <a:schemeClr val="lt1"/>
              </a:solidFill>
              <a:effectLst/>
              <a:uLnTx/>
              <a:uFillTx/>
              <a:latin typeface="楷体" panose="02010609060101010101" pitchFamily="49" charset="-122"/>
              <a:ea typeface="楷体" panose="02010609060101010101" pitchFamily="49" charset="-122"/>
              <a:cs typeface="+mn-cs"/>
            </a:endParaRPr>
          </a:p>
        </p:txBody>
      </p:sp>
      <p:pic>
        <p:nvPicPr>
          <p:cNvPr id="20490" name="图片 16"/>
          <p:cNvPicPr>
            <a:picLocks noChangeAspect="1"/>
          </p:cNvPicPr>
          <p:nvPr/>
        </p:nvPicPr>
        <p:blipFill>
          <a:blip r:embed="rId7">
            <a:clrChange>
              <a:clrFrom>
                <a:srgbClr val="FFFFFF"/>
              </a:clrFrom>
              <a:clrTo>
                <a:srgbClr val="FFFFFF">
                  <a:alpha val="0"/>
                </a:srgbClr>
              </a:clrTo>
            </a:clrChange>
          </a:blip>
          <a:stretch>
            <a:fillRect/>
          </a:stretch>
        </p:blipFill>
        <p:spPr>
          <a:xfrm>
            <a:off x="6315075" y="4751388"/>
            <a:ext cx="2414588" cy="17494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9" grpId="0" bldLvl="0" animBg="1"/>
      <p:bldP spid="20"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内容占位符 2"/>
          <p:cNvSpPr>
            <a:spLocks noGrp="1"/>
          </p:cNvSpPr>
          <p:nvPr>
            <p:ph idx="1"/>
          </p:nvPr>
        </p:nvSpPr>
        <p:spPr>
          <a:xfrm>
            <a:off x="620713" y="1333500"/>
            <a:ext cx="7880350" cy="1411288"/>
          </a:xfrm>
        </p:spPr>
        <p:txBody>
          <a:bodyPr vert="horz" wrap="square" lIns="91440" tIns="45720" rIns="91440" bIns="45720" numCol="1" anchor="t" anchorCtr="0" compatLnSpc="1"/>
          <a:lstStyle/>
          <a:p>
            <a:pPr marL="0" marR="0" lvl="0" indent="0" algn="l" defTabSz="914400" rtl="0" eaLnBrk="1" fontAlgn="base" latinLnBrk="0" hangingPunct="1">
              <a:lnSpc>
                <a:spcPct val="150000"/>
              </a:lnSpc>
              <a:spcBef>
                <a:spcPts val="1800"/>
              </a:spcBef>
              <a:spcAft>
                <a:spcPct val="0"/>
              </a:spcAft>
              <a:buClr>
                <a:schemeClr val="accent1"/>
              </a:buClr>
              <a:buSzPct val="80000"/>
              <a:buFont typeface="Wingdings" panose="05000000000000000000" pitchFamily="2" charset="2"/>
              <a:buNone/>
              <a:defRPr/>
            </a:pPr>
            <a:r>
              <a:rPr kumimoji="0" lang="en-US" altLang="zh-CN" sz="32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    </a:t>
            </a:r>
            <a:r>
              <a:rPr kumimoji="0" lang="zh-CN" altLang="zh-CN" sz="32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作者</a:t>
            </a:r>
            <a:r>
              <a:rPr kumimoji="0" lang="zh-CN" altLang="zh-CN" sz="32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在几个人物的性格刻画上既鲜明又形象，这是为什么</a:t>
            </a:r>
            <a:r>
              <a:rPr kumimoji="0" lang="zh-CN" altLang="zh-CN" sz="32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a:t>
            </a:r>
            <a:endParaRPr kumimoji="0" lang="en-US" altLang="zh-CN" sz="32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endParaRPr>
          </a:p>
          <a:p>
            <a:pPr marL="357505" marR="0" lvl="0" indent="-357505" algn="l" defTabSz="914400" rtl="0" eaLnBrk="1" fontAlgn="base" latinLnBrk="0" hangingPunct="1">
              <a:lnSpc>
                <a:spcPct val="150000"/>
              </a:lnSpc>
              <a:spcBef>
                <a:spcPts val="1800"/>
              </a:spcBef>
              <a:spcAft>
                <a:spcPct val="0"/>
              </a:spcAft>
              <a:buClr>
                <a:schemeClr val="accent1"/>
              </a:buClr>
              <a:buSzPct val="80000"/>
              <a:buFont typeface="Wingdings" panose="05000000000000000000" pitchFamily="2" charset="2"/>
              <a:buChar char=""/>
              <a:defRPr/>
            </a:pPr>
            <a:endParaRPr kumimoji="0" lang="zh-CN" altLang="zh-CN" sz="32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endParaRP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写法点拨</a:t>
            </a:r>
          </a:p>
        </p:txBody>
      </p:sp>
      <p:sp>
        <p:nvSpPr>
          <p:cNvPr id="5" name="PA_文本框 1"/>
          <p:cNvSpPr txBox="1">
            <a:spLocks noChangeArrowheads="1"/>
          </p:cNvSpPr>
          <p:nvPr>
            <p:custDataLst>
              <p:tags r:id="rId1"/>
            </p:custDataLst>
          </p:nvPr>
        </p:nvSpPr>
        <p:spPr bwMode="auto">
          <a:xfrm>
            <a:off x="196132" y="66294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43013"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6" name="PA_文本框 1"/>
          <p:cNvSpPr txBox="1">
            <a:spLocks noChangeArrowheads="1"/>
          </p:cNvSpPr>
          <p:nvPr>
            <p:custDataLst>
              <p:tags r:id="rId3"/>
            </p:custDataLst>
          </p:nvPr>
        </p:nvSpPr>
        <p:spPr bwMode="auto">
          <a:xfrm>
            <a:off x="348532" y="67818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sp>
        <p:nvSpPr>
          <p:cNvPr id="7" name="内容占位符 2"/>
          <p:cNvSpPr txBox="1"/>
          <p:nvPr/>
        </p:nvSpPr>
        <p:spPr>
          <a:xfrm>
            <a:off x="806450" y="3073400"/>
            <a:ext cx="8180388" cy="2584450"/>
          </a:xfrm>
          <a:prstGeom prst="rect">
            <a:avLst/>
          </a:prstGeom>
          <a:noFill/>
          <a:ln w="9525">
            <a:noFill/>
          </a:ln>
        </p:spPr>
        <p:txBody>
          <a:bodyPr/>
          <a:lstStyle>
            <a:lvl1pPr marL="357505" indent="-357505" algn="l" rtl="0" eaLnBrk="0" fontAlgn="base" hangingPunct="0">
              <a:lnSpc>
                <a:spcPct val="110000"/>
              </a:lnSpc>
              <a:spcBef>
                <a:spcPts val="1800"/>
              </a:spcBef>
              <a:spcAft>
                <a:spcPct val="0"/>
              </a:spcAft>
              <a:buClr>
                <a:schemeClr val="accent1"/>
              </a:buClr>
              <a:buSzPct val="80000"/>
              <a:buFont typeface="Wingdings" panose="05000000000000000000" pitchFamily="2" charset="2"/>
              <a:buChar char=""/>
              <a:defRPr sz="2000" kern="1200">
                <a:solidFill>
                  <a:srgbClr val="53231B"/>
                </a:solidFill>
                <a:latin typeface="+mn-lt"/>
                <a:ea typeface="+mn-ea"/>
                <a:cs typeface="+mn-cs"/>
              </a:defRPr>
            </a:lvl1pPr>
            <a:lvl2pPr marL="357505" indent="-357505" algn="l" rtl="0" eaLnBrk="0" fontAlgn="base" hangingPunct="0">
              <a:lnSpc>
                <a:spcPct val="120000"/>
              </a:lnSpc>
              <a:spcBef>
                <a:spcPts val="500"/>
              </a:spcBef>
              <a:spcAft>
                <a:spcPct val="0"/>
              </a:spcAft>
              <a:buFont typeface="Calibri" panose="020F0502020204030204" pitchFamily="34" charset="0"/>
              <a:buChar char=" "/>
              <a:defRPr sz="1600" kern="1200">
                <a:solidFill>
                  <a:srgbClr val="7F7F7F"/>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ct val="0"/>
              </a:spcBef>
            </a:pPr>
            <a:r>
              <a:rPr lang="zh-CN" altLang="zh-CN" sz="2800" b="1" dirty="0">
                <a:solidFill>
                  <a:srgbClr val="0000FF"/>
                </a:solidFill>
                <a:latin typeface="楷体" panose="02010609060101010101" pitchFamily="49" charset="-122"/>
                <a:ea typeface="楷体" panose="02010609060101010101" pitchFamily="49" charset="-122"/>
              </a:rPr>
              <a:t>作者通过对诸葛亮的</a:t>
            </a:r>
            <a:r>
              <a:rPr lang="zh-CN" altLang="zh-CN" sz="2800" b="1" dirty="0">
                <a:solidFill>
                  <a:srgbClr val="FF0000"/>
                </a:solidFill>
                <a:latin typeface="楷体" panose="02010609060101010101" pitchFamily="49" charset="-122"/>
                <a:ea typeface="楷体" panose="02010609060101010101" pitchFamily="49" charset="-122"/>
              </a:rPr>
              <a:t>语言、动作、神态</a:t>
            </a:r>
            <a:r>
              <a:rPr lang="zh-CN" altLang="zh-CN" sz="2800" b="1" dirty="0">
                <a:solidFill>
                  <a:srgbClr val="0000FF"/>
                </a:solidFill>
                <a:latin typeface="楷体" panose="02010609060101010101" pitchFamily="49" charset="-122"/>
                <a:ea typeface="楷体" panose="02010609060101010101" pitchFamily="49" charset="-122"/>
              </a:rPr>
              <a:t>的描写，从而刻画出他的性格特点。</a:t>
            </a:r>
          </a:p>
          <a:p>
            <a:pPr marL="0" lvl="0" indent="0" eaLnBrk="1" hangingPunct="1">
              <a:lnSpc>
                <a:spcPct val="150000"/>
              </a:lnSpc>
              <a:spcBef>
                <a:spcPct val="0"/>
              </a:spcBef>
            </a:pPr>
            <a:r>
              <a:rPr lang="zh-CN" altLang="zh-CN" sz="2800" b="1" dirty="0">
                <a:solidFill>
                  <a:srgbClr val="0000FF"/>
                </a:solidFill>
                <a:latin typeface="楷体" panose="02010609060101010101" pitchFamily="49" charset="-122"/>
                <a:ea typeface="楷体" panose="02010609060101010101" pitchFamily="49" charset="-122"/>
              </a:rPr>
              <a:t>因为作者抓住了几个人物不同的特点，他们的语言、动作不同体现出人物性格各异。</a:t>
            </a:r>
            <a:endParaRPr lang="zh-CN" altLang="en-US" sz="28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内容占位符 2"/>
          <p:cNvSpPr>
            <a:spLocks noGrp="1"/>
          </p:cNvSpPr>
          <p:nvPr>
            <p:ph idx="1"/>
          </p:nvPr>
        </p:nvSpPr>
        <p:spPr>
          <a:xfrm>
            <a:off x="463550" y="1031875"/>
            <a:ext cx="8008938" cy="5710238"/>
          </a:xfrm>
        </p:spPr>
        <p:txBody>
          <a:bodyPr vert="horz" wrap="square" lIns="91440" tIns="45720" rIns="91440" bIns="45720" numCol="1" anchor="t" anchorCtr="0" compatLnSpc="1"/>
          <a:lstStyle/>
          <a:p>
            <a:pPr marL="0" marR="0" lvl="0" indent="0" algn="l" defTabSz="914400" rtl="0" eaLnBrk="1" fontAlgn="base" latinLnBrk="0" hangingPunct="1">
              <a:lnSpc>
                <a:spcPct val="110000"/>
              </a:lnSpc>
              <a:spcBef>
                <a:spcPts val="1800"/>
              </a:spcBef>
              <a:spcAft>
                <a:spcPct val="0"/>
              </a:spcAft>
              <a:buClr>
                <a:schemeClr val="accent1"/>
              </a:buClr>
              <a:buSzPct val="80000"/>
              <a:buFont typeface="Wingdings" panose="05000000000000000000" pitchFamily="2" charset="2"/>
              <a:buNone/>
              <a:defRPr/>
            </a:pPr>
            <a:r>
              <a:rPr kumimoji="0" lang="zh-CN"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根据句意，选词填空</a:t>
            </a:r>
            <a:r>
              <a:rPr kumimoji="0" lang="zh-CN" altLang="zh-CN" sz="28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a:t>
            </a:r>
            <a:endParaRPr kumimoji="0" lang="en-US" altLang="zh-CN" sz="28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1" fontAlgn="base" latinLnBrk="0" hangingPunct="1">
              <a:lnSpc>
                <a:spcPct val="110000"/>
              </a:lnSpc>
              <a:spcBef>
                <a:spcPts val="1800"/>
              </a:spcBef>
              <a:spcAft>
                <a:spcPct val="0"/>
              </a:spcAft>
              <a:buClr>
                <a:schemeClr val="accent1"/>
              </a:buClr>
              <a:buSzPct val="80000"/>
              <a:buFont typeface="Wingdings" panose="05000000000000000000" pitchFamily="2" charset="2"/>
              <a:buNone/>
              <a:defRPr/>
            </a:pPr>
            <a:r>
              <a:rPr kumimoji="0" lang="zh-CN" altLang="zh-CN" sz="28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果然</a:t>
            </a:r>
            <a:r>
              <a:rPr kumimoji="0" lang="en-US" altLang="zh-CN" sz="28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  </a:t>
            </a:r>
            <a:r>
              <a:rPr kumimoji="0" lang="zh-CN"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不然</a:t>
            </a:r>
            <a:r>
              <a:rPr kumimoji="0" lang="en-US"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  </a:t>
            </a:r>
            <a:r>
              <a:rPr kumimoji="0" lang="zh-CN"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当然</a:t>
            </a:r>
            <a:r>
              <a:rPr kumimoji="0" lang="en-US"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  </a:t>
            </a:r>
            <a:r>
              <a:rPr kumimoji="0" lang="zh-CN"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必然</a:t>
            </a:r>
            <a:r>
              <a:rPr kumimoji="0" lang="en-US"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  </a:t>
            </a:r>
            <a:r>
              <a:rPr kumimoji="0" lang="zh-CN"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显然</a:t>
            </a:r>
          </a:p>
          <a:p>
            <a:pPr marL="0" marR="0" lvl="0" indent="0" algn="l" defTabSz="914400" rtl="0" eaLnBrk="1" fontAlgn="base" latinLnBrk="0" hangingPunct="1">
              <a:lnSpc>
                <a:spcPct val="130000"/>
              </a:lnSpc>
              <a:spcBef>
                <a:spcPts val="0"/>
              </a:spcBef>
              <a:spcAft>
                <a:spcPct val="0"/>
              </a:spcAft>
              <a:buClr>
                <a:schemeClr val="accent1"/>
              </a:buClr>
              <a:buSzPct val="80000"/>
              <a:buFont typeface="Wingdings" panose="05000000000000000000" pitchFamily="2" charset="2"/>
              <a:buNone/>
              <a:defRPr/>
            </a:pPr>
            <a:r>
              <a:rPr kumimoji="0" lang="en-US" altLang="zh-CN" sz="28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    </a:t>
            </a:r>
            <a:r>
              <a:rPr kumimoji="0" lang="zh-CN" altLang="zh-CN" sz="2800" b="1" i="0" u="none" strike="noStrike" kern="1200" cap="none" spc="0" normalizeH="0" baseline="0" noProof="0" dirty="0" smtClean="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谁</a:t>
            </a:r>
            <a:r>
              <a:rPr kumimoji="0" lang="zh-CN"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能在三天内造十万支箭呢？（</a:t>
            </a:r>
            <a:r>
              <a:rPr kumimoji="0" lang="en-US"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    </a:t>
            </a:r>
            <a:r>
              <a:rPr kumimoji="0" lang="zh-CN"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）这是周瑜在刁难诸葛亮。如果三天内交不出箭，诸葛亮（</a:t>
            </a:r>
            <a:r>
              <a:rPr kumimoji="0" lang="en-US"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    </a:t>
            </a:r>
            <a:r>
              <a:rPr kumimoji="0" lang="zh-CN"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）要有杀身之祸。</a:t>
            </a:r>
            <a:r>
              <a:rPr lang="zh-CN" altLang="zh-CN" sz="2800" b="1" noProof="0" dirty="0">
                <a:ln>
                  <a:noFill/>
                </a:ln>
                <a:solidFill>
                  <a:schemeClr val="tx1">
                    <a:lumMod val="50000"/>
                  </a:schemeClr>
                </a:solidFill>
                <a:effectLst/>
                <a:uLnTx/>
                <a:uFillTx/>
                <a:latin typeface="楷体" panose="02010609060101010101" pitchFamily="49" charset="-122"/>
                <a:ea typeface="楷体" panose="02010609060101010101" pitchFamily="49" charset="-122"/>
                <a:sym typeface="+mn-ea"/>
              </a:rPr>
              <a:t>诸葛亮</a:t>
            </a:r>
            <a:r>
              <a:rPr kumimoji="0" lang="zh-CN"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a:t>
            </a:r>
            <a:r>
              <a:rPr kumimoji="0" lang="en-US"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    </a:t>
            </a:r>
            <a:r>
              <a:rPr kumimoji="0" lang="zh-CN"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）很清楚周瑜的阴谋，为什么还要答应呢？原因有两个：一是诸葛亮这时只能团结周瑜，（</a:t>
            </a:r>
            <a:r>
              <a:rPr kumimoji="0" lang="en-US"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    </a:t>
            </a:r>
            <a:r>
              <a:rPr kumimoji="0" lang="zh-CN"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）就会影响联吴抗曹的大计；二是诸葛亮才智过人，一定会用计谋战胜周瑜。后来诸葛亮（</a:t>
            </a:r>
            <a:r>
              <a:rPr kumimoji="0" lang="en-US"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    </a:t>
            </a:r>
            <a:r>
              <a:rPr kumimoji="0" lang="zh-CN" altLang="zh-CN" sz="2800" b="1" i="0" u="none" strike="noStrike" kern="1200" cap="none" spc="0" normalizeH="0" baseline="0" noProof="0" dirty="0">
                <a:ln>
                  <a:noFill/>
                </a:ln>
                <a:solidFill>
                  <a:schemeClr val="tx1">
                    <a:lumMod val="50000"/>
                  </a:schemeClr>
                </a:solidFill>
                <a:effectLst/>
                <a:uLnTx/>
                <a:uFillTx/>
                <a:latin typeface="楷体" panose="02010609060101010101" pitchFamily="49" charset="-122"/>
                <a:ea typeface="楷体" panose="02010609060101010101" pitchFamily="49" charset="-122"/>
                <a:cs typeface="+mn-cs"/>
              </a:rPr>
              <a:t>）借箭成功，挫败了周瑜的诡计。</a:t>
            </a: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拓展延伸</a:t>
            </a:r>
          </a:p>
        </p:txBody>
      </p:sp>
      <p:sp>
        <p:nvSpPr>
          <p:cNvPr id="5" name="PA_文本框 1"/>
          <p:cNvSpPr txBox="1">
            <a:spLocks noChangeArrowheads="1"/>
          </p:cNvSpPr>
          <p:nvPr>
            <p:custDataLst>
              <p:tags r:id="rId1"/>
            </p:custDataLst>
          </p:nvPr>
        </p:nvSpPr>
        <p:spPr bwMode="auto">
          <a:xfrm>
            <a:off x="196132" y="66294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40965"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6" name="PA_文本框 1"/>
          <p:cNvSpPr txBox="1">
            <a:spLocks noChangeArrowheads="1"/>
          </p:cNvSpPr>
          <p:nvPr>
            <p:custDataLst>
              <p:tags r:id="rId3"/>
            </p:custDataLst>
          </p:nvPr>
        </p:nvSpPr>
        <p:spPr bwMode="auto">
          <a:xfrm>
            <a:off x="348532" y="67818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420370" y="80645"/>
            <a:ext cx="9761220" cy="646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defRPr>
                <a:solidFill>
                  <a:schemeClr val="tx1"/>
                </a:solidFill>
                <a:latin typeface="Arial" panose="020B0604020202020204" pitchFamily="34" charset="0"/>
                <a:ea typeface="Dotum" panose="020B0600000101010101" pitchFamily="34" charset="-127"/>
              </a:defRPr>
            </a:lvl1pPr>
            <a:lvl2pPr marL="742950" indent="-285750" eaLnBrk="0" fontAlgn="base" hangingPunct="0">
              <a:defRPr>
                <a:solidFill>
                  <a:schemeClr val="tx1"/>
                </a:solidFill>
                <a:latin typeface="Arial" panose="020B0604020202020204" pitchFamily="34" charset="0"/>
                <a:ea typeface="Dotum" panose="020B0600000101010101" pitchFamily="34" charset="-127"/>
              </a:defRPr>
            </a:lvl2pPr>
            <a:lvl3pPr marL="1143000" indent="-228600" eaLnBrk="0" fontAlgn="base" hangingPunct="0">
              <a:defRPr>
                <a:solidFill>
                  <a:schemeClr val="tx1"/>
                </a:solidFill>
                <a:latin typeface="Arial" panose="020B0604020202020204" pitchFamily="34" charset="0"/>
                <a:ea typeface="Dotum" panose="020B0600000101010101" pitchFamily="34" charset="-127"/>
              </a:defRPr>
            </a:lvl3pPr>
            <a:lvl4pPr marL="1600200" indent="-228600" eaLnBrk="0" fontAlgn="base" hangingPunct="0">
              <a:defRPr>
                <a:solidFill>
                  <a:schemeClr val="tx1"/>
                </a:solidFill>
                <a:latin typeface="Arial" panose="020B0604020202020204" pitchFamily="34" charset="0"/>
                <a:ea typeface="Dotum" panose="020B0600000101010101" pitchFamily="34" charset="-127"/>
              </a:defRPr>
            </a:lvl4pPr>
            <a:lvl5pPr marL="2057400" indent="-228600" eaLnBrk="0" fontAlgn="base" hangingPunct="0">
              <a:defRPr>
                <a:solidFill>
                  <a:schemeClr val="tx1"/>
                </a:solidFill>
                <a:latin typeface="Arial" panose="020B0604020202020204" pitchFamily="34" charset="0"/>
                <a:ea typeface="Dotum" panose="020B0600000101010101" pitchFamily="34"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Dotum" panose="020B0600000101010101" pitchFamily="34"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Dotum" panose="020B0600000101010101" pitchFamily="34"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Dotum" panose="020B0600000101010101" pitchFamily="34"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Dotum" panose="020B0600000101010101" pitchFamily="34" charset="-127"/>
              </a:defRPr>
            </a:lvl9pPr>
          </a:lstStyle>
          <a:p>
            <a:pPr algn="ctr" eaLnBrk="1" hangingPunct="1">
              <a:spcBef>
                <a:spcPct val="50000"/>
              </a:spcBef>
              <a:buFontTx/>
              <a:buNone/>
            </a:pPr>
            <a:r>
              <a:rPr lang="zh-CN" altLang="en-US" sz="3600">
                <a:solidFill>
                  <a:srgbClr val="FF0000"/>
                </a:solidFill>
                <a:ea typeface="隶书" pitchFamily="49" charset="-122"/>
              </a:rPr>
              <a:t>歇后语</a:t>
            </a:r>
            <a:endParaRPr lang="en-US" altLang="zh-CN" sz="3600">
              <a:solidFill>
                <a:srgbClr val="FF0000"/>
              </a:solidFill>
              <a:ea typeface="隶书" pitchFamily="49" charset="-122"/>
            </a:endParaRPr>
          </a:p>
          <a:p>
            <a:pPr eaLnBrk="1" hangingPunct="1">
              <a:spcBef>
                <a:spcPct val="50000"/>
              </a:spcBef>
              <a:buFontTx/>
              <a:buNone/>
            </a:pPr>
            <a:r>
              <a:rPr lang="zh-CN" altLang="en-US" sz="3600">
                <a:solidFill>
                  <a:srgbClr val="0066FF"/>
                </a:solidFill>
                <a:latin typeface="隶书" pitchFamily="49" charset="-122"/>
                <a:ea typeface="隶书" pitchFamily="49" charset="-122"/>
              </a:rPr>
              <a:t>草船借箭</a:t>
            </a:r>
            <a:r>
              <a:rPr lang="en-US" altLang="zh-CN" sz="3600">
                <a:solidFill>
                  <a:srgbClr val="0066FF"/>
                </a:solidFill>
                <a:ea typeface="隶书" pitchFamily="49" charset="-122"/>
              </a:rPr>
              <a:t>——</a:t>
            </a:r>
            <a:r>
              <a:rPr lang="zh-CN" altLang="en-US" sz="3600">
                <a:solidFill>
                  <a:srgbClr val="0066FF"/>
                </a:solidFill>
                <a:latin typeface="隶书" pitchFamily="49" charset="-122"/>
                <a:ea typeface="隶书" pitchFamily="49" charset="-122"/>
              </a:rPr>
              <a:t>坐享其成</a:t>
            </a:r>
            <a:br>
              <a:rPr lang="zh-CN" altLang="en-US" sz="3600">
                <a:solidFill>
                  <a:srgbClr val="0066FF"/>
                </a:solidFill>
                <a:latin typeface="隶书" pitchFamily="49" charset="-122"/>
                <a:ea typeface="隶书" pitchFamily="49" charset="-122"/>
              </a:rPr>
            </a:br>
            <a:r>
              <a:rPr lang="zh-CN" altLang="en-US" sz="3600">
                <a:solidFill>
                  <a:srgbClr val="0066FF"/>
                </a:solidFill>
                <a:latin typeface="隶书" pitchFamily="49" charset="-122"/>
                <a:ea typeface="隶书" pitchFamily="49" charset="-122"/>
              </a:rPr>
              <a:t>草船借箭</a:t>
            </a:r>
            <a:r>
              <a:rPr lang="en-US" altLang="zh-CN" sz="3600">
                <a:solidFill>
                  <a:srgbClr val="0066FF"/>
                </a:solidFill>
                <a:ea typeface="隶书" pitchFamily="49" charset="-122"/>
              </a:rPr>
              <a:t>——</a:t>
            </a:r>
            <a:r>
              <a:rPr lang="zh-CN" altLang="en-US" sz="3600">
                <a:solidFill>
                  <a:srgbClr val="0066FF"/>
                </a:solidFill>
                <a:latin typeface="隶书" pitchFamily="49" charset="-122"/>
                <a:ea typeface="隶书" pitchFamily="49" charset="-122"/>
              </a:rPr>
              <a:t>满载而归</a:t>
            </a:r>
            <a:br>
              <a:rPr lang="zh-CN" altLang="en-US" sz="3600">
                <a:solidFill>
                  <a:srgbClr val="0066FF"/>
                </a:solidFill>
                <a:latin typeface="隶书" pitchFamily="49" charset="-122"/>
                <a:ea typeface="隶书" pitchFamily="49" charset="-122"/>
              </a:rPr>
            </a:br>
            <a:r>
              <a:rPr lang="zh-CN" altLang="en-US" sz="3600">
                <a:solidFill>
                  <a:srgbClr val="0066FF"/>
                </a:solidFill>
                <a:latin typeface="隶书" pitchFamily="49" charset="-122"/>
                <a:ea typeface="隶书" pitchFamily="49" charset="-122"/>
              </a:rPr>
              <a:t>草船借箭</a:t>
            </a:r>
            <a:r>
              <a:rPr lang="en-US" altLang="zh-CN" sz="3600">
                <a:solidFill>
                  <a:srgbClr val="0066FF"/>
                </a:solidFill>
                <a:ea typeface="隶书" pitchFamily="49" charset="-122"/>
              </a:rPr>
              <a:t>——</a:t>
            </a:r>
            <a:r>
              <a:rPr lang="zh-CN" altLang="en-US" sz="3600">
                <a:solidFill>
                  <a:srgbClr val="0066FF"/>
                </a:solidFill>
                <a:latin typeface="隶书" pitchFamily="49" charset="-122"/>
                <a:ea typeface="隶书" pitchFamily="49" charset="-122"/>
              </a:rPr>
              <a:t>有借无还</a:t>
            </a:r>
            <a:br>
              <a:rPr lang="zh-CN" altLang="en-US" sz="3600">
                <a:solidFill>
                  <a:srgbClr val="0066FF"/>
                </a:solidFill>
                <a:latin typeface="隶书" pitchFamily="49" charset="-122"/>
                <a:ea typeface="隶书" pitchFamily="49" charset="-122"/>
              </a:rPr>
            </a:br>
            <a:r>
              <a:rPr lang="zh-CN" altLang="en-US" sz="3600">
                <a:solidFill>
                  <a:srgbClr val="0066FF"/>
                </a:solidFill>
                <a:latin typeface="隶书" pitchFamily="49" charset="-122"/>
                <a:ea typeface="隶书" pitchFamily="49" charset="-122"/>
              </a:rPr>
              <a:t>草船借箭</a:t>
            </a:r>
            <a:r>
              <a:rPr lang="en-US" altLang="zh-CN" sz="3600">
                <a:solidFill>
                  <a:srgbClr val="0066FF"/>
                </a:solidFill>
                <a:ea typeface="隶书" pitchFamily="49" charset="-122"/>
              </a:rPr>
              <a:t>——</a:t>
            </a:r>
            <a:r>
              <a:rPr lang="zh-CN" altLang="en-US" sz="3600">
                <a:solidFill>
                  <a:srgbClr val="0066FF"/>
                </a:solidFill>
                <a:latin typeface="隶书" pitchFamily="49" charset="-122"/>
                <a:ea typeface="隶书" pitchFamily="49" charset="-122"/>
              </a:rPr>
              <a:t>有误（雾）</a:t>
            </a:r>
            <a:r>
              <a:rPr lang="en-US" altLang="zh-CN" sz="3600">
                <a:solidFill>
                  <a:srgbClr val="0066FF"/>
                </a:solidFill>
                <a:latin typeface="隶书" pitchFamily="49" charset="-122"/>
                <a:ea typeface="隶书" pitchFamily="49" charset="-122"/>
              </a:rPr>
              <a:t>              </a:t>
            </a:r>
          </a:p>
          <a:p>
            <a:pPr eaLnBrk="1" hangingPunct="1">
              <a:spcBef>
                <a:spcPct val="50000"/>
              </a:spcBef>
              <a:buFontTx/>
              <a:buNone/>
            </a:pPr>
            <a:r>
              <a:rPr kumimoji="1" lang="zh-CN" altLang="en-US" sz="3600">
                <a:solidFill>
                  <a:srgbClr val="0066FF"/>
                </a:solidFill>
                <a:latin typeface="Times New Roman" panose="02020603050405020304" pitchFamily="18" charset="0"/>
                <a:ea typeface="隶书" pitchFamily="49" charset="-122"/>
              </a:rPr>
              <a:t>诸葛亮开口</a:t>
            </a:r>
            <a:r>
              <a:rPr lang="en-US" altLang="zh-CN" sz="3600">
                <a:solidFill>
                  <a:srgbClr val="0066FF"/>
                </a:solidFill>
                <a:ea typeface="隶书" pitchFamily="49" charset="-122"/>
              </a:rPr>
              <a:t>——</a:t>
            </a:r>
            <a:r>
              <a:rPr kumimoji="1" lang="zh-CN" altLang="en-US" sz="3600">
                <a:solidFill>
                  <a:srgbClr val="0066FF"/>
                </a:solidFill>
                <a:latin typeface="Times New Roman" panose="02020603050405020304" pitchFamily="18" charset="0"/>
                <a:ea typeface="隶书" pitchFamily="49" charset="-122"/>
              </a:rPr>
              <a:t>尽是计谋</a:t>
            </a:r>
            <a:r>
              <a:rPr lang="en-US" altLang="zh-CN" sz="3600">
                <a:solidFill>
                  <a:srgbClr val="0066FF"/>
                </a:solidFill>
                <a:ea typeface="隶书" pitchFamily="49" charset="-122"/>
              </a:rPr>
              <a:t> </a:t>
            </a:r>
            <a:r>
              <a:rPr lang="zh-CN" altLang="en-US" sz="3600">
                <a:solidFill>
                  <a:srgbClr val="0066FF"/>
                </a:solidFill>
                <a:latin typeface="隶书" pitchFamily="49" charset="-122"/>
                <a:ea typeface="隶书" pitchFamily="49" charset="-122"/>
              </a:rPr>
              <a:t/>
            </a:r>
            <a:br>
              <a:rPr lang="zh-CN" altLang="en-US" sz="3600">
                <a:solidFill>
                  <a:srgbClr val="0066FF"/>
                </a:solidFill>
                <a:latin typeface="隶书" pitchFamily="49" charset="-122"/>
                <a:ea typeface="隶书" pitchFamily="49" charset="-122"/>
              </a:rPr>
            </a:br>
            <a:r>
              <a:rPr lang="zh-CN" altLang="en-US" sz="3600">
                <a:solidFill>
                  <a:srgbClr val="0066FF"/>
                </a:solidFill>
                <a:latin typeface="隶书" pitchFamily="49" charset="-122"/>
                <a:ea typeface="隶书" pitchFamily="49" charset="-122"/>
              </a:rPr>
              <a:t>诸葛亮草船借箭</a:t>
            </a:r>
            <a:r>
              <a:rPr lang="en-US" altLang="zh-CN" sz="3600">
                <a:solidFill>
                  <a:srgbClr val="0066FF"/>
                </a:solidFill>
                <a:ea typeface="隶书" pitchFamily="49" charset="-122"/>
              </a:rPr>
              <a:t>——</a:t>
            </a:r>
            <a:r>
              <a:rPr lang="zh-CN" altLang="en-US" sz="3600">
                <a:solidFill>
                  <a:srgbClr val="0066FF"/>
                </a:solidFill>
                <a:latin typeface="隶书" pitchFamily="49" charset="-122"/>
                <a:ea typeface="隶书" pitchFamily="49" charset="-122"/>
              </a:rPr>
              <a:t>用的是疑兵计</a:t>
            </a:r>
            <a:r>
              <a:rPr lang="zh-CN" altLang="en-US" sz="3600">
                <a:solidFill>
                  <a:srgbClr val="0066FF"/>
                </a:solidFill>
                <a:ea typeface="隶书" pitchFamily="49" charset="-122"/>
              </a:rPr>
              <a:t>  </a:t>
            </a:r>
            <a:r>
              <a:rPr lang="zh-CN" altLang="en-US" sz="3600">
                <a:solidFill>
                  <a:srgbClr val="0066FF"/>
                </a:solidFill>
                <a:latin typeface="隶书" pitchFamily="49" charset="-122"/>
                <a:ea typeface="隶书" pitchFamily="49" charset="-122"/>
              </a:rPr>
              <a:t/>
            </a:r>
            <a:br>
              <a:rPr lang="zh-CN" altLang="en-US" sz="3600">
                <a:solidFill>
                  <a:srgbClr val="0066FF"/>
                </a:solidFill>
                <a:latin typeface="隶书" pitchFamily="49" charset="-122"/>
                <a:ea typeface="隶书" pitchFamily="49" charset="-122"/>
              </a:rPr>
            </a:br>
            <a:r>
              <a:rPr lang="zh-CN" altLang="en-US" sz="3600">
                <a:solidFill>
                  <a:srgbClr val="0066FF"/>
                </a:solidFill>
                <a:latin typeface="隶书" pitchFamily="49" charset="-122"/>
                <a:ea typeface="隶书" pitchFamily="49" charset="-122"/>
              </a:rPr>
              <a:t>诸葛亮草船借箭</a:t>
            </a:r>
            <a:r>
              <a:rPr lang="en-US" altLang="zh-CN" sz="3600">
                <a:solidFill>
                  <a:srgbClr val="0066FF"/>
                </a:solidFill>
                <a:ea typeface="隶书" pitchFamily="49" charset="-122"/>
              </a:rPr>
              <a:t>——</a:t>
            </a:r>
            <a:r>
              <a:rPr lang="zh-CN" altLang="en-US" sz="3600">
                <a:solidFill>
                  <a:srgbClr val="0066FF"/>
                </a:solidFill>
                <a:latin typeface="隶书" pitchFamily="49" charset="-122"/>
                <a:ea typeface="隶书" pitchFamily="49" charset="-122"/>
              </a:rPr>
              <a:t>神机妙算</a:t>
            </a:r>
            <a:br>
              <a:rPr lang="zh-CN" altLang="en-US" sz="3600">
                <a:solidFill>
                  <a:srgbClr val="0066FF"/>
                </a:solidFill>
                <a:latin typeface="隶书" pitchFamily="49" charset="-122"/>
                <a:ea typeface="隶书" pitchFamily="49" charset="-122"/>
              </a:rPr>
            </a:br>
            <a:r>
              <a:rPr lang="zh-CN" altLang="en-US" sz="3600">
                <a:solidFill>
                  <a:srgbClr val="0066FF"/>
                </a:solidFill>
                <a:latin typeface="隶书" pitchFamily="49" charset="-122"/>
                <a:ea typeface="隶书" pitchFamily="49" charset="-122"/>
              </a:rPr>
              <a:t>鲁肃上了孔明的船</a:t>
            </a:r>
            <a:r>
              <a:rPr lang="en-US" altLang="zh-CN" sz="3600">
                <a:solidFill>
                  <a:srgbClr val="0066FF"/>
                </a:solidFill>
                <a:ea typeface="隶书" pitchFamily="49" charset="-122"/>
              </a:rPr>
              <a:t>——</a:t>
            </a:r>
            <a:r>
              <a:rPr lang="zh-CN" altLang="en-US" sz="3600">
                <a:solidFill>
                  <a:srgbClr val="0066FF"/>
                </a:solidFill>
                <a:latin typeface="隶书" pitchFamily="49" charset="-122"/>
                <a:ea typeface="隶书" pitchFamily="49" charset="-122"/>
              </a:rPr>
              <a:t>糊里糊涂         </a:t>
            </a:r>
          </a:p>
          <a:p>
            <a:pPr eaLnBrk="1" hangingPunct="1">
              <a:spcBef>
                <a:spcPct val="50000"/>
              </a:spcBef>
              <a:buFontTx/>
              <a:buNone/>
            </a:pPr>
            <a:r>
              <a:rPr lang="zh-CN" altLang="en-US" sz="3600">
                <a:solidFill>
                  <a:srgbClr val="0066FF"/>
                </a:solidFill>
                <a:latin typeface="隶书" pitchFamily="49" charset="-122"/>
                <a:ea typeface="隶书" pitchFamily="49" charset="-122"/>
              </a:rPr>
              <a:t> 诸葛亮立军令状</a:t>
            </a:r>
            <a:r>
              <a:rPr lang="en-US" altLang="zh-CN" sz="3600">
                <a:solidFill>
                  <a:srgbClr val="0066FF"/>
                </a:solidFill>
                <a:ea typeface="隶书" pitchFamily="49" charset="-122"/>
              </a:rPr>
              <a:t>——</a:t>
            </a:r>
            <a:r>
              <a:rPr kumimoji="1" lang="zh-CN" altLang="en-US" sz="3600">
                <a:solidFill>
                  <a:srgbClr val="0066FF"/>
                </a:solidFill>
                <a:latin typeface="Times New Roman" panose="02020603050405020304" pitchFamily="18" charset="0"/>
                <a:ea typeface="隶书" pitchFamily="49" charset="-122"/>
              </a:rPr>
              <a:t>面不改色心不跳</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作业布置</a:t>
            </a:r>
          </a:p>
        </p:txBody>
      </p:sp>
      <p:sp>
        <p:nvSpPr>
          <p:cNvPr id="5" name="PA_文本框 1"/>
          <p:cNvSpPr txBox="1">
            <a:spLocks noChangeArrowheads="1"/>
          </p:cNvSpPr>
          <p:nvPr>
            <p:custDataLst>
              <p:tags r:id="rId1"/>
            </p:custDataLst>
          </p:nvPr>
        </p:nvSpPr>
        <p:spPr bwMode="auto">
          <a:xfrm>
            <a:off x="196132" y="66294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35" b="1"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47108"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6" name="PA_文本框 1"/>
          <p:cNvSpPr txBox="1">
            <a:spLocks noChangeArrowheads="1"/>
          </p:cNvSpPr>
          <p:nvPr>
            <p:custDataLst>
              <p:tags r:id="rId3"/>
            </p:custDataLst>
          </p:nvPr>
        </p:nvSpPr>
        <p:spPr bwMode="auto">
          <a:xfrm>
            <a:off x="348532" y="6781800"/>
            <a:ext cx="1219200" cy="1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35" b="0" i="0" u="none" strike="noStrike" kern="1200" cap="none" spc="0" normalizeH="0" baseline="0" noProof="0" dirty="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sp>
        <p:nvSpPr>
          <p:cNvPr id="7" name="内容占位符 2"/>
          <p:cNvSpPr txBox="1"/>
          <p:nvPr/>
        </p:nvSpPr>
        <p:spPr>
          <a:xfrm>
            <a:off x="563563" y="1225550"/>
            <a:ext cx="8094662" cy="5327650"/>
          </a:xfrm>
          <a:prstGeom prst="rect">
            <a:avLst/>
          </a:prstGeom>
          <a:noFill/>
          <a:ln w="9525">
            <a:noFill/>
          </a:ln>
        </p:spPr>
        <p:txBody>
          <a:bodyPr/>
          <a:lstStyle>
            <a:lvl1pPr marL="357505" indent="-357505" algn="l" rtl="0" eaLnBrk="0" fontAlgn="base" hangingPunct="0">
              <a:lnSpc>
                <a:spcPct val="110000"/>
              </a:lnSpc>
              <a:spcBef>
                <a:spcPts val="1800"/>
              </a:spcBef>
              <a:spcAft>
                <a:spcPct val="0"/>
              </a:spcAft>
              <a:buClr>
                <a:schemeClr val="accent1"/>
              </a:buClr>
              <a:buSzPct val="80000"/>
              <a:buFont typeface="Wingdings" panose="05000000000000000000" pitchFamily="2" charset="2"/>
              <a:buChar char=""/>
              <a:defRPr sz="2000" kern="1200">
                <a:solidFill>
                  <a:srgbClr val="53231B"/>
                </a:solidFill>
                <a:latin typeface="+mn-lt"/>
                <a:ea typeface="+mn-ea"/>
                <a:cs typeface="+mn-cs"/>
              </a:defRPr>
            </a:lvl1pPr>
            <a:lvl2pPr marL="357505" indent="-357505" algn="l" rtl="0" eaLnBrk="0" fontAlgn="base" hangingPunct="0">
              <a:lnSpc>
                <a:spcPct val="120000"/>
              </a:lnSpc>
              <a:spcBef>
                <a:spcPts val="500"/>
              </a:spcBef>
              <a:spcAft>
                <a:spcPct val="0"/>
              </a:spcAft>
              <a:buFont typeface="Calibri" panose="020F0502020204030204" pitchFamily="34" charset="0"/>
              <a:buChar char=" "/>
              <a:defRPr sz="1600" kern="1200">
                <a:solidFill>
                  <a:srgbClr val="7F7F7F"/>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ct val="0"/>
              </a:spcBef>
            </a:pPr>
            <a:r>
              <a:rPr lang="zh-CN" altLang="zh-CN" sz="2800" b="1" dirty="0">
                <a:solidFill>
                  <a:srgbClr val="0000FF"/>
                </a:solidFill>
                <a:latin typeface="楷体" panose="02010609060101010101" pitchFamily="49" charset="-122"/>
                <a:ea typeface="楷体" panose="02010609060101010101" pitchFamily="49" charset="-122"/>
              </a:rPr>
              <a:t>这个故事深受大家的喜爱，回到家把它讲给爸爸妈妈听听。</a:t>
            </a:r>
            <a:endParaRPr lang="en-US" altLang="zh-CN" sz="2800" b="1" dirty="0">
              <a:solidFill>
                <a:srgbClr val="0000FF"/>
              </a:solidFill>
              <a:latin typeface="楷体" panose="02010609060101010101" pitchFamily="49" charset="-122"/>
              <a:ea typeface="楷体" panose="02010609060101010101" pitchFamily="49" charset="-122"/>
            </a:endParaRPr>
          </a:p>
          <a:p>
            <a:pPr marL="0" lvl="0" indent="0" eaLnBrk="1" hangingPunct="1">
              <a:lnSpc>
                <a:spcPct val="150000"/>
              </a:lnSpc>
              <a:spcBef>
                <a:spcPct val="0"/>
              </a:spcBef>
            </a:pPr>
            <a:r>
              <a:rPr lang="zh-CN" altLang="zh-CN" sz="2800" b="1" dirty="0">
                <a:solidFill>
                  <a:srgbClr val="0000FF"/>
                </a:solidFill>
                <a:latin typeface="楷体" panose="02010609060101010101" pitchFamily="49" charset="-122"/>
                <a:ea typeface="楷体" panose="02010609060101010101" pitchFamily="49" charset="-122"/>
              </a:rPr>
              <a:t>周瑜的气度、为人、才智都不如诸葛亮，难怪鲁肃了解了整个借箭过程之后，对诸葛亮说了这么一句话，他说：“先生真神人也。”然后就向诸葛亮讨教这神机妙算是怎么来的，诸葛亮就对鲁肃说了。同学们，你们想知道吗？课后请同学们去看《三国演义》的第四十六回，答案就在里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4438" y="1000125"/>
            <a:ext cx="879475" cy="646113"/>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yú</a:t>
            </a:r>
          </a:p>
        </p:txBody>
      </p:sp>
      <p:sp>
        <p:nvSpPr>
          <p:cNvPr id="7171" name="TextBox 6"/>
          <p:cNvSpPr txBox="1"/>
          <p:nvPr/>
        </p:nvSpPr>
        <p:spPr>
          <a:xfrm>
            <a:off x="928688" y="1928813"/>
            <a:ext cx="1357312" cy="646112"/>
          </a:xfrm>
          <a:prstGeom prst="rect">
            <a:avLst/>
          </a:prstGeom>
          <a:noFill/>
          <a:ln w="9525">
            <a:noFill/>
          </a:ln>
        </p:spPr>
        <p:txBody>
          <a:bodyPr>
            <a:spAutoFit/>
          </a:bodyPr>
          <a:lstStyle/>
          <a:p>
            <a:pPr eaLnBrk="1" hangingPunct="1"/>
            <a:r>
              <a:rPr lang="zh-CN" altLang="en-US" sz="3600" b="1" dirty="0">
                <a:solidFill>
                  <a:srgbClr val="0000FF"/>
                </a:solidFill>
                <a:latin typeface="楷体" panose="02010609060101010101" pitchFamily="49" charset="-122"/>
                <a:ea typeface="楷体" panose="02010609060101010101" pitchFamily="49" charset="-122"/>
              </a:rPr>
              <a:t>周</a:t>
            </a:r>
            <a:r>
              <a:rPr lang="zh-CN" altLang="en-US" sz="3600" b="1" dirty="0">
                <a:solidFill>
                  <a:srgbClr val="FF0000"/>
                </a:solidFill>
                <a:latin typeface="楷体" panose="02010609060101010101" pitchFamily="49" charset="-122"/>
                <a:ea typeface="楷体" panose="02010609060101010101" pitchFamily="49" charset="-122"/>
              </a:rPr>
              <a:t>瑜</a:t>
            </a:r>
            <a:endParaRPr lang="en-US" altLang="zh-CN" sz="3600" b="1" dirty="0">
              <a:solidFill>
                <a:srgbClr val="FF0000"/>
              </a:solidFill>
              <a:latin typeface="楷体" panose="02010609060101010101" pitchFamily="49" charset="-122"/>
              <a:ea typeface="楷体" panose="02010609060101010101" pitchFamily="49" charset="-122"/>
            </a:endParaRPr>
          </a:p>
        </p:txBody>
      </p:sp>
      <p:sp>
        <p:nvSpPr>
          <p:cNvPr id="9" name="TextBox 8"/>
          <p:cNvSpPr txBox="1"/>
          <p:nvPr/>
        </p:nvSpPr>
        <p:spPr>
          <a:xfrm>
            <a:off x="4286250" y="1000125"/>
            <a:ext cx="1071563" cy="646113"/>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cáo</a:t>
            </a:r>
          </a:p>
        </p:txBody>
      </p:sp>
      <p:sp>
        <p:nvSpPr>
          <p:cNvPr id="7173" name="TextBox 9"/>
          <p:cNvSpPr txBox="1"/>
          <p:nvPr/>
        </p:nvSpPr>
        <p:spPr>
          <a:xfrm>
            <a:off x="4500563" y="1928813"/>
            <a:ext cx="1393825" cy="646112"/>
          </a:xfrm>
          <a:prstGeom prst="rect">
            <a:avLst/>
          </a:prstGeom>
          <a:noFill/>
          <a:ln w="9525">
            <a:noFill/>
          </a:ln>
        </p:spPr>
        <p:txBody>
          <a:bodyPr>
            <a:spAutoFit/>
          </a:bodyPr>
          <a:lstStyle/>
          <a:p>
            <a:pPr eaLnBrk="1" hangingPunct="1"/>
            <a:r>
              <a:rPr lang="zh-CN" altLang="en-US" sz="3600" b="1" dirty="0">
                <a:solidFill>
                  <a:srgbClr val="FF0000"/>
                </a:solidFill>
                <a:latin typeface="楷体" panose="02010609060101010101" pitchFamily="49" charset="-122"/>
                <a:ea typeface="楷体" panose="02010609060101010101" pitchFamily="49" charset="-122"/>
              </a:rPr>
              <a:t>曹</a:t>
            </a:r>
            <a:r>
              <a:rPr lang="zh-CN" altLang="en-US" sz="3600" b="1" dirty="0">
                <a:solidFill>
                  <a:srgbClr val="0000FF"/>
                </a:solidFill>
                <a:latin typeface="楷体" panose="02010609060101010101" pitchFamily="49" charset="-122"/>
                <a:ea typeface="楷体" panose="02010609060101010101" pitchFamily="49" charset="-122"/>
              </a:rPr>
              <a:t>操</a:t>
            </a:r>
            <a:endParaRPr lang="en-US" altLang="zh-CN" sz="3600" b="1" dirty="0">
              <a:solidFill>
                <a:srgbClr val="0000FF"/>
              </a:solidFill>
              <a:latin typeface="楷体" panose="02010609060101010101" pitchFamily="49" charset="-122"/>
              <a:ea typeface="楷体" panose="02010609060101010101" pitchFamily="49" charset="-122"/>
            </a:endParaRPr>
          </a:p>
        </p:txBody>
      </p:sp>
      <p:sp>
        <p:nvSpPr>
          <p:cNvPr id="12" name="TextBox 11"/>
          <p:cNvSpPr txBox="1"/>
          <p:nvPr/>
        </p:nvSpPr>
        <p:spPr>
          <a:xfrm>
            <a:off x="1428750" y="2643505"/>
            <a:ext cx="1373505" cy="645160"/>
          </a:xfrm>
          <a:prstGeom prst="rect">
            <a:avLst/>
          </a:prstGeom>
          <a:noFill/>
          <a:ln w="9525">
            <a:noFill/>
          </a:ln>
        </p:spPr>
        <p:txBody>
          <a:bodyPr wrap="square">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màn</a:t>
            </a:r>
          </a:p>
        </p:txBody>
      </p:sp>
      <p:sp>
        <p:nvSpPr>
          <p:cNvPr id="7175" name="TextBox 12"/>
          <p:cNvSpPr txBox="1"/>
          <p:nvPr/>
        </p:nvSpPr>
        <p:spPr>
          <a:xfrm>
            <a:off x="1571625" y="3500438"/>
            <a:ext cx="1428750" cy="646112"/>
          </a:xfrm>
          <a:prstGeom prst="rect">
            <a:avLst/>
          </a:prstGeom>
          <a:noFill/>
          <a:ln w="9525">
            <a:noFill/>
          </a:ln>
        </p:spPr>
        <p:txBody>
          <a:bodyPr>
            <a:spAutoFit/>
          </a:bodyPr>
          <a:lstStyle/>
          <a:p>
            <a:pPr eaLnBrk="1" hangingPunct="1"/>
            <a:r>
              <a:rPr lang="zh-CN" altLang="en-US" sz="3600" b="1" dirty="0">
                <a:solidFill>
                  <a:srgbClr val="FF0000"/>
                </a:solidFill>
                <a:latin typeface="楷体" panose="02010609060101010101" pitchFamily="49" charset="-122"/>
                <a:ea typeface="楷体" panose="02010609060101010101" pitchFamily="49" charset="-122"/>
              </a:rPr>
              <a:t>幔</a:t>
            </a:r>
            <a:r>
              <a:rPr lang="zh-CN" altLang="en-US" sz="3600" b="1" dirty="0">
                <a:solidFill>
                  <a:srgbClr val="0000FF"/>
                </a:solidFill>
                <a:latin typeface="楷体" panose="02010609060101010101" pitchFamily="49" charset="-122"/>
                <a:ea typeface="楷体" panose="02010609060101010101" pitchFamily="49" charset="-122"/>
              </a:rPr>
              <a:t>子</a:t>
            </a:r>
            <a:endParaRPr lang="en-US" altLang="zh-CN" sz="3600" b="1" dirty="0">
              <a:solidFill>
                <a:srgbClr val="0000FF"/>
              </a:solidFill>
              <a:latin typeface="楷体" panose="02010609060101010101" pitchFamily="49" charset="-122"/>
              <a:ea typeface="楷体" panose="02010609060101010101" pitchFamily="49" charset="-122"/>
            </a:endParaRPr>
          </a:p>
        </p:txBody>
      </p:sp>
      <p:sp>
        <p:nvSpPr>
          <p:cNvPr id="15" name="TextBox 14"/>
          <p:cNvSpPr txBox="1"/>
          <p:nvPr/>
        </p:nvSpPr>
        <p:spPr>
          <a:xfrm>
            <a:off x="6286500" y="2643188"/>
            <a:ext cx="1214438" cy="646112"/>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zhài</a:t>
            </a:r>
          </a:p>
        </p:txBody>
      </p:sp>
      <p:sp>
        <p:nvSpPr>
          <p:cNvPr id="7177" name="TextBox 15"/>
          <p:cNvSpPr txBox="1"/>
          <p:nvPr/>
        </p:nvSpPr>
        <p:spPr>
          <a:xfrm>
            <a:off x="6000750" y="3500438"/>
            <a:ext cx="1428750" cy="646112"/>
          </a:xfrm>
          <a:prstGeom prst="rect">
            <a:avLst/>
          </a:prstGeom>
          <a:noFill/>
          <a:ln w="9525">
            <a:noFill/>
          </a:ln>
        </p:spPr>
        <p:txBody>
          <a:bodyPr>
            <a:spAutoFit/>
          </a:bodyPr>
          <a:lstStyle/>
          <a:p>
            <a:pPr eaLnBrk="1" hangingPunct="1"/>
            <a:r>
              <a:rPr lang="zh-CN" altLang="en-US" sz="3600" b="1" dirty="0">
                <a:solidFill>
                  <a:srgbClr val="0000FF"/>
                </a:solidFill>
                <a:latin typeface="楷体" panose="02010609060101010101" pitchFamily="49" charset="-122"/>
                <a:ea typeface="楷体" panose="02010609060101010101" pitchFamily="49" charset="-122"/>
              </a:rPr>
              <a:t>山</a:t>
            </a:r>
            <a:r>
              <a:rPr lang="zh-CN" altLang="en-US" sz="3600" b="1" dirty="0">
                <a:solidFill>
                  <a:srgbClr val="FF0000"/>
                </a:solidFill>
                <a:latin typeface="楷体" panose="02010609060101010101" pitchFamily="49" charset="-122"/>
                <a:ea typeface="楷体" panose="02010609060101010101" pitchFamily="49" charset="-122"/>
              </a:rPr>
              <a:t>寨</a:t>
            </a:r>
            <a:endParaRPr lang="en-US" altLang="zh-CN" sz="3600" b="1" dirty="0">
              <a:solidFill>
                <a:srgbClr val="FF0000"/>
              </a:solidFill>
              <a:latin typeface="楷体" panose="02010609060101010101" pitchFamily="49" charset="-122"/>
              <a:ea typeface="楷体" panose="02010609060101010101" pitchFamily="49" charset="-122"/>
            </a:endParaRPr>
          </a:p>
        </p:txBody>
      </p:sp>
      <p:sp>
        <p:nvSpPr>
          <p:cNvPr id="30" name="TextBox 29"/>
          <p:cNvSpPr txBox="1"/>
          <p:nvPr/>
        </p:nvSpPr>
        <p:spPr>
          <a:xfrm>
            <a:off x="3143250" y="1000125"/>
            <a:ext cx="928688" cy="646113"/>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jì</a:t>
            </a:r>
          </a:p>
        </p:txBody>
      </p:sp>
      <p:sp>
        <p:nvSpPr>
          <p:cNvPr id="7179" name="TextBox 30"/>
          <p:cNvSpPr txBox="1"/>
          <p:nvPr/>
        </p:nvSpPr>
        <p:spPr>
          <a:xfrm>
            <a:off x="2643188" y="1928813"/>
            <a:ext cx="1428750" cy="646112"/>
          </a:xfrm>
          <a:prstGeom prst="rect">
            <a:avLst/>
          </a:prstGeom>
          <a:noFill/>
          <a:ln w="9525">
            <a:noFill/>
          </a:ln>
        </p:spPr>
        <p:txBody>
          <a:bodyPr>
            <a:spAutoFit/>
          </a:bodyPr>
          <a:lstStyle/>
          <a:p>
            <a:pPr eaLnBrk="1" hangingPunct="1"/>
            <a:r>
              <a:rPr lang="zh-CN" altLang="en-US" sz="3600" b="1" dirty="0">
                <a:solidFill>
                  <a:srgbClr val="0000FF"/>
                </a:solidFill>
                <a:latin typeface="楷体" panose="02010609060101010101" pitchFamily="49" charset="-122"/>
                <a:ea typeface="楷体" panose="02010609060101010101" pitchFamily="49" charset="-122"/>
              </a:rPr>
              <a:t>妒</a:t>
            </a:r>
            <a:r>
              <a:rPr lang="zh-CN" altLang="en-US" sz="3600" b="1" dirty="0">
                <a:solidFill>
                  <a:srgbClr val="FF0000"/>
                </a:solidFill>
                <a:latin typeface="楷体" panose="02010609060101010101" pitchFamily="49" charset="-122"/>
                <a:ea typeface="楷体" panose="02010609060101010101" pitchFamily="49" charset="-122"/>
              </a:rPr>
              <a:t>忌</a:t>
            </a:r>
            <a:endParaRPr lang="en-US" altLang="zh-CN" sz="3600" b="1" dirty="0">
              <a:solidFill>
                <a:srgbClr val="0000FF"/>
              </a:solidFill>
              <a:latin typeface="楷体" panose="02010609060101010101" pitchFamily="49" charset="-122"/>
              <a:ea typeface="楷体" panose="02010609060101010101" pitchFamily="49" charset="-122"/>
            </a:endParaRPr>
          </a:p>
        </p:txBody>
      </p:sp>
      <p:sp>
        <p:nvSpPr>
          <p:cNvPr id="33" name="TextBox 32"/>
          <p:cNvSpPr txBox="1"/>
          <p:nvPr/>
        </p:nvSpPr>
        <p:spPr>
          <a:xfrm>
            <a:off x="6644005" y="1000125"/>
            <a:ext cx="1000760" cy="645160"/>
          </a:xfrm>
          <a:prstGeom prst="rect">
            <a:avLst/>
          </a:prstGeom>
          <a:noFill/>
          <a:ln w="9525">
            <a:noFill/>
          </a:ln>
        </p:spPr>
        <p:txBody>
          <a:bodyPr wrap="square">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dū</a:t>
            </a:r>
          </a:p>
        </p:txBody>
      </p:sp>
      <p:sp>
        <p:nvSpPr>
          <p:cNvPr id="7181" name="TextBox 33"/>
          <p:cNvSpPr txBox="1"/>
          <p:nvPr/>
        </p:nvSpPr>
        <p:spPr>
          <a:xfrm>
            <a:off x="6215063" y="1928813"/>
            <a:ext cx="1428750" cy="646112"/>
          </a:xfrm>
          <a:prstGeom prst="rect">
            <a:avLst/>
          </a:prstGeom>
          <a:noFill/>
          <a:ln w="9525">
            <a:noFill/>
          </a:ln>
        </p:spPr>
        <p:txBody>
          <a:bodyPr>
            <a:spAutoFit/>
          </a:bodyPr>
          <a:lstStyle/>
          <a:p>
            <a:pPr eaLnBrk="1" hangingPunct="1"/>
            <a:r>
              <a:rPr lang="zh-CN" altLang="en-US" sz="3600" b="1" dirty="0">
                <a:solidFill>
                  <a:srgbClr val="0000FF"/>
                </a:solidFill>
                <a:latin typeface="楷体" panose="02010609060101010101" pitchFamily="49" charset="-122"/>
                <a:ea typeface="楷体" panose="02010609060101010101" pitchFamily="49" charset="-122"/>
              </a:rPr>
              <a:t>都</a:t>
            </a:r>
            <a:r>
              <a:rPr lang="zh-CN" altLang="en-US" sz="3600" b="1" dirty="0">
                <a:solidFill>
                  <a:srgbClr val="FF0000"/>
                </a:solidFill>
                <a:latin typeface="楷体" panose="02010609060101010101" pitchFamily="49" charset="-122"/>
                <a:ea typeface="楷体" panose="02010609060101010101" pitchFamily="49" charset="-122"/>
              </a:rPr>
              <a:t>督</a:t>
            </a:r>
            <a:endParaRPr lang="en-US" altLang="zh-CN" sz="3600" b="1" dirty="0">
              <a:solidFill>
                <a:srgbClr val="FF0000"/>
              </a:solidFill>
              <a:latin typeface="楷体" panose="02010609060101010101" pitchFamily="49" charset="-122"/>
              <a:ea typeface="楷体" panose="02010609060101010101" pitchFamily="49" charset="-122"/>
            </a:endParaRPr>
          </a:p>
        </p:txBody>
      </p:sp>
      <p:sp>
        <p:nvSpPr>
          <p:cNvPr id="36" name="TextBox 35"/>
          <p:cNvSpPr txBox="1"/>
          <p:nvPr/>
        </p:nvSpPr>
        <p:spPr>
          <a:xfrm>
            <a:off x="3786188" y="2643188"/>
            <a:ext cx="714375" cy="646112"/>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sī</a:t>
            </a:r>
          </a:p>
        </p:txBody>
      </p:sp>
      <p:sp>
        <p:nvSpPr>
          <p:cNvPr id="7183" name="TextBox 36"/>
          <p:cNvSpPr txBox="1"/>
          <p:nvPr/>
        </p:nvSpPr>
        <p:spPr>
          <a:xfrm>
            <a:off x="3857625" y="3500438"/>
            <a:ext cx="1428750" cy="646112"/>
          </a:xfrm>
          <a:prstGeom prst="rect">
            <a:avLst/>
          </a:prstGeom>
          <a:noFill/>
          <a:ln w="9525">
            <a:noFill/>
          </a:ln>
        </p:spPr>
        <p:txBody>
          <a:bodyPr>
            <a:spAutoFit/>
          </a:bodyPr>
          <a:lstStyle/>
          <a:p>
            <a:pPr eaLnBrk="1" hangingPunct="1"/>
            <a:r>
              <a:rPr lang="zh-CN" altLang="en-US" sz="3600" b="1" dirty="0">
                <a:solidFill>
                  <a:srgbClr val="FF0000"/>
                </a:solidFill>
                <a:latin typeface="楷体" panose="02010609060101010101" pitchFamily="49" charset="-122"/>
                <a:ea typeface="楷体" panose="02010609060101010101" pitchFamily="49" charset="-122"/>
              </a:rPr>
              <a:t>私</a:t>
            </a:r>
            <a:r>
              <a:rPr lang="zh-CN" altLang="en-US" sz="3600" b="1" dirty="0">
                <a:solidFill>
                  <a:srgbClr val="0000FF"/>
                </a:solidFill>
                <a:latin typeface="楷体" panose="02010609060101010101" pitchFamily="49" charset="-122"/>
                <a:ea typeface="楷体" panose="02010609060101010101" pitchFamily="49" charset="-122"/>
              </a:rPr>
              <a:t>自</a:t>
            </a:r>
            <a:endParaRPr lang="en-US" altLang="zh-CN" sz="3600" b="1" dirty="0">
              <a:solidFill>
                <a:srgbClr val="0000FF"/>
              </a:solidFill>
              <a:latin typeface="楷体" panose="02010609060101010101" pitchFamily="49" charset="-122"/>
              <a:ea typeface="楷体" panose="02010609060101010101" pitchFamily="49" charset="-122"/>
            </a:endParaRPr>
          </a:p>
        </p:txBody>
      </p:sp>
      <p:sp>
        <p:nvSpPr>
          <p:cNvPr id="7186" name="五边形 16"/>
          <p:cNvSpPr/>
          <p:nvPr/>
        </p:nvSpPr>
        <p:spPr>
          <a:xfrm>
            <a:off x="3175" y="188913"/>
            <a:ext cx="1957388" cy="503237"/>
          </a:xfrm>
          <a:prstGeom prst="homePlate">
            <a:avLst>
              <a:gd name="adj" fmla="val 50006"/>
            </a:avLst>
          </a:prstGeom>
          <a:solidFill>
            <a:srgbClr val="FFC000"/>
          </a:solidFill>
          <a:ln w="12700">
            <a:noFill/>
          </a:ln>
        </p:spPr>
        <p:txBody>
          <a:bodyPr anchor="ctr"/>
          <a:lstStyle/>
          <a:p>
            <a:pPr algn="ctr"/>
            <a:r>
              <a:rPr lang="zh-CN" altLang="en-US" sz="2800" b="1" dirty="0">
                <a:latin typeface="楷体" panose="02010609060101010101" pitchFamily="49" charset="-122"/>
                <a:ea typeface="楷体" panose="02010609060101010101" pitchFamily="49" charset="-122"/>
              </a:rPr>
              <a:t>草船借箭</a:t>
            </a:r>
          </a:p>
        </p:txBody>
      </p:sp>
      <p:sp>
        <p:nvSpPr>
          <p:cNvPr id="42" name="TextBox 41"/>
          <p:cNvSpPr txBox="1"/>
          <p:nvPr/>
        </p:nvSpPr>
        <p:spPr>
          <a:xfrm>
            <a:off x="2071688" y="4357688"/>
            <a:ext cx="857250" cy="646112"/>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nǔ</a:t>
            </a:r>
          </a:p>
        </p:txBody>
      </p:sp>
      <p:sp>
        <p:nvSpPr>
          <p:cNvPr id="7188" name="TextBox 42"/>
          <p:cNvSpPr txBox="1"/>
          <p:nvPr/>
        </p:nvSpPr>
        <p:spPr>
          <a:xfrm>
            <a:off x="3786188" y="5286375"/>
            <a:ext cx="1428750" cy="646113"/>
          </a:xfrm>
          <a:prstGeom prst="rect">
            <a:avLst/>
          </a:prstGeom>
          <a:noFill/>
          <a:ln w="9525">
            <a:noFill/>
          </a:ln>
        </p:spPr>
        <p:txBody>
          <a:bodyPr>
            <a:spAutoFit/>
          </a:bodyPr>
          <a:lstStyle/>
          <a:p>
            <a:pPr eaLnBrk="1" hangingPunct="1"/>
            <a:r>
              <a:rPr lang="zh-CN" altLang="en-US" sz="3600" b="1" dirty="0">
                <a:solidFill>
                  <a:srgbClr val="FF0000"/>
                </a:solidFill>
                <a:latin typeface="楷体" panose="02010609060101010101" pitchFamily="49" charset="-122"/>
                <a:ea typeface="楷体" panose="02010609060101010101" pitchFamily="49" charset="-122"/>
              </a:rPr>
              <a:t>擂</a:t>
            </a:r>
            <a:r>
              <a:rPr lang="zh-CN" altLang="en-US" sz="3600" b="1" dirty="0">
                <a:solidFill>
                  <a:srgbClr val="0000FF"/>
                </a:solidFill>
                <a:latin typeface="楷体" panose="02010609060101010101" pitchFamily="49" charset="-122"/>
                <a:ea typeface="楷体" panose="02010609060101010101" pitchFamily="49" charset="-122"/>
              </a:rPr>
              <a:t>鼓</a:t>
            </a:r>
            <a:endParaRPr lang="en-US" altLang="zh-CN" sz="3600" b="1" dirty="0">
              <a:solidFill>
                <a:srgbClr val="0000FF"/>
              </a:solidFill>
              <a:latin typeface="楷体" panose="02010609060101010101" pitchFamily="49" charset="-122"/>
              <a:ea typeface="楷体" panose="02010609060101010101" pitchFamily="49" charset="-122"/>
            </a:endParaRPr>
          </a:p>
        </p:txBody>
      </p:sp>
      <p:sp>
        <p:nvSpPr>
          <p:cNvPr id="45" name="TextBox 44"/>
          <p:cNvSpPr txBox="1"/>
          <p:nvPr/>
        </p:nvSpPr>
        <p:spPr>
          <a:xfrm>
            <a:off x="3571875" y="4357688"/>
            <a:ext cx="1357313" cy="646112"/>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léi</a:t>
            </a:r>
          </a:p>
        </p:txBody>
      </p:sp>
      <p:sp>
        <p:nvSpPr>
          <p:cNvPr id="7190" name="TextBox 45"/>
          <p:cNvSpPr txBox="1"/>
          <p:nvPr/>
        </p:nvSpPr>
        <p:spPr>
          <a:xfrm>
            <a:off x="1571625" y="5286375"/>
            <a:ext cx="1428750" cy="646113"/>
          </a:xfrm>
          <a:prstGeom prst="rect">
            <a:avLst/>
          </a:prstGeom>
          <a:noFill/>
          <a:ln w="9525">
            <a:noFill/>
          </a:ln>
        </p:spPr>
        <p:txBody>
          <a:bodyPr>
            <a:spAutoFit/>
          </a:bodyPr>
          <a:lstStyle/>
          <a:p>
            <a:pPr eaLnBrk="1" hangingPunct="1"/>
            <a:r>
              <a:rPr lang="zh-CN" altLang="en-US" sz="3600" b="1" dirty="0">
                <a:solidFill>
                  <a:srgbClr val="0000FF"/>
                </a:solidFill>
                <a:latin typeface="楷体" panose="02010609060101010101" pitchFamily="49" charset="-122"/>
                <a:ea typeface="楷体" panose="02010609060101010101" pitchFamily="49" charset="-122"/>
              </a:rPr>
              <a:t>弓</a:t>
            </a:r>
            <a:r>
              <a:rPr lang="zh-CN" altLang="en-US" sz="3600" b="1" dirty="0">
                <a:solidFill>
                  <a:srgbClr val="FF0000"/>
                </a:solidFill>
                <a:latin typeface="楷体" panose="02010609060101010101" pitchFamily="49" charset="-122"/>
                <a:ea typeface="楷体" panose="02010609060101010101" pitchFamily="49" charset="-122"/>
              </a:rPr>
              <a:t>弩</a:t>
            </a:r>
            <a:endParaRPr lang="en-US" altLang="zh-CN" sz="3600" b="1" dirty="0">
              <a:solidFill>
                <a:srgbClr val="FF0000"/>
              </a:solidFill>
              <a:latin typeface="楷体" panose="02010609060101010101" pitchFamily="49" charset="-122"/>
              <a:ea typeface="楷体" panose="02010609060101010101" pitchFamily="49" charset="-122"/>
            </a:endParaRPr>
          </a:p>
        </p:txBody>
      </p:sp>
      <p:sp>
        <p:nvSpPr>
          <p:cNvPr id="49" name="TextBox 48"/>
          <p:cNvSpPr txBox="1"/>
          <p:nvPr/>
        </p:nvSpPr>
        <p:spPr>
          <a:xfrm>
            <a:off x="5429250" y="4358005"/>
            <a:ext cx="1913890" cy="645160"/>
          </a:xfrm>
          <a:prstGeom prst="rect">
            <a:avLst/>
          </a:prstGeom>
          <a:noFill/>
          <a:ln w="9525">
            <a:noFill/>
          </a:ln>
        </p:spPr>
        <p:txBody>
          <a:bodyPr wrap="square">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chéng</a:t>
            </a:r>
          </a:p>
        </p:txBody>
      </p:sp>
      <p:sp>
        <p:nvSpPr>
          <p:cNvPr id="7192" name="TextBox 49"/>
          <p:cNvSpPr txBox="1"/>
          <p:nvPr/>
        </p:nvSpPr>
        <p:spPr>
          <a:xfrm>
            <a:off x="5715000" y="5286375"/>
            <a:ext cx="1428750" cy="646113"/>
          </a:xfrm>
          <a:prstGeom prst="rect">
            <a:avLst/>
          </a:prstGeom>
          <a:noFill/>
          <a:ln w="9525">
            <a:noFill/>
          </a:ln>
        </p:spPr>
        <p:txBody>
          <a:bodyPr>
            <a:spAutoFit/>
          </a:bodyPr>
          <a:lstStyle/>
          <a:p>
            <a:pPr eaLnBrk="1" hangingPunct="1"/>
            <a:r>
              <a:rPr lang="zh-CN" altLang="en-US" sz="3600" b="1" dirty="0">
                <a:solidFill>
                  <a:srgbClr val="FF0000"/>
                </a:solidFill>
                <a:latin typeface="楷体" panose="02010609060101010101" pitchFamily="49" charset="-122"/>
                <a:ea typeface="楷体" panose="02010609060101010101" pitchFamily="49" charset="-122"/>
              </a:rPr>
              <a:t>丞</a:t>
            </a:r>
            <a:r>
              <a:rPr lang="zh-CN" altLang="en-US" sz="3600" b="1" dirty="0">
                <a:solidFill>
                  <a:srgbClr val="0000FF"/>
                </a:solidFill>
                <a:latin typeface="楷体" panose="02010609060101010101" pitchFamily="49" charset="-122"/>
                <a:ea typeface="楷体" panose="02010609060101010101" pitchFamily="49" charset="-122"/>
              </a:rPr>
              <a:t>相</a:t>
            </a:r>
            <a:endParaRPr lang="en-US" altLang="zh-CN" sz="36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5" grpId="0"/>
      <p:bldP spid="30" grpId="0"/>
      <p:bldP spid="33" grpId="0"/>
      <p:bldP spid="36" grpId="0"/>
      <p:bldP spid="42" grpId="0"/>
      <p:bldP spid="45"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813" y="1000125"/>
            <a:ext cx="879475" cy="646113"/>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dù</a:t>
            </a:r>
          </a:p>
        </p:txBody>
      </p:sp>
      <p:sp>
        <p:nvSpPr>
          <p:cNvPr id="8195" name="TextBox 6"/>
          <p:cNvSpPr txBox="1"/>
          <p:nvPr/>
        </p:nvSpPr>
        <p:spPr>
          <a:xfrm>
            <a:off x="785813" y="1928813"/>
            <a:ext cx="1357312" cy="646112"/>
          </a:xfrm>
          <a:prstGeom prst="rect">
            <a:avLst/>
          </a:prstGeom>
          <a:noFill/>
          <a:ln w="9525">
            <a:noFill/>
          </a:ln>
        </p:spPr>
        <p:txBody>
          <a:bodyPr>
            <a:spAutoFit/>
          </a:bodyPr>
          <a:lstStyle/>
          <a:p>
            <a:pPr eaLnBrk="1" hangingPunct="1"/>
            <a:r>
              <a:rPr lang="zh-CN" altLang="en-US" sz="3600" b="1" dirty="0">
                <a:solidFill>
                  <a:srgbClr val="FF0000"/>
                </a:solidFill>
                <a:latin typeface="楷体" panose="02010609060101010101" pitchFamily="49" charset="-122"/>
                <a:ea typeface="楷体" panose="02010609060101010101" pitchFamily="49" charset="-122"/>
              </a:rPr>
              <a:t>妒 忌</a:t>
            </a:r>
            <a:endParaRPr lang="en-US" altLang="zh-CN" sz="3600" b="1" dirty="0">
              <a:solidFill>
                <a:srgbClr val="FF0000"/>
              </a:solidFill>
              <a:latin typeface="楷体" panose="02010609060101010101" pitchFamily="49" charset="-122"/>
              <a:ea typeface="楷体" panose="02010609060101010101" pitchFamily="49" charset="-122"/>
            </a:endParaRPr>
          </a:p>
        </p:txBody>
      </p:sp>
      <p:sp>
        <p:nvSpPr>
          <p:cNvPr id="9" name="TextBox 8"/>
          <p:cNvSpPr txBox="1"/>
          <p:nvPr/>
        </p:nvSpPr>
        <p:spPr>
          <a:xfrm>
            <a:off x="2786063" y="1000125"/>
            <a:ext cx="1071562" cy="646113"/>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cáo</a:t>
            </a:r>
          </a:p>
        </p:txBody>
      </p:sp>
      <p:sp>
        <p:nvSpPr>
          <p:cNvPr id="8197" name="TextBox 9"/>
          <p:cNvSpPr txBox="1"/>
          <p:nvPr/>
        </p:nvSpPr>
        <p:spPr>
          <a:xfrm>
            <a:off x="3000375" y="1928813"/>
            <a:ext cx="1393825" cy="646112"/>
          </a:xfrm>
          <a:prstGeom prst="rect">
            <a:avLst/>
          </a:prstGeom>
          <a:noFill/>
          <a:ln w="9525">
            <a:noFill/>
          </a:ln>
        </p:spPr>
        <p:txBody>
          <a:bodyPr>
            <a:spAutoFit/>
          </a:bodyPr>
          <a:lstStyle/>
          <a:p>
            <a:pPr eaLnBrk="1" hangingPunct="1"/>
            <a:r>
              <a:rPr lang="zh-CN" altLang="en-US" sz="3600" b="1" dirty="0">
                <a:solidFill>
                  <a:srgbClr val="FF0000"/>
                </a:solidFill>
                <a:latin typeface="楷体" panose="02010609060101010101" pitchFamily="49" charset="-122"/>
                <a:ea typeface="楷体" panose="02010609060101010101" pitchFamily="49" charset="-122"/>
              </a:rPr>
              <a:t>曹</a:t>
            </a:r>
            <a:r>
              <a:rPr lang="zh-CN" altLang="en-US" sz="3600" b="1" dirty="0">
                <a:solidFill>
                  <a:srgbClr val="0000FF"/>
                </a:solidFill>
                <a:latin typeface="楷体" panose="02010609060101010101" pitchFamily="49" charset="-122"/>
                <a:ea typeface="楷体" panose="02010609060101010101" pitchFamily="49" charset="-122"/>
              </a:rPr>
              <a:t>操</a:t>
            </a:r>
            <a:endParaRPr lang="en-US" altLang="zh-CN" sz="3600" b="1" dirty="0">
              <a:solidFill>
                <a:srgbClr val="0000FF"/>
              </a:solidFill>
              <a:latin typeface="楷体" panose="02010609060101010101" pitchFamily="49" charset="-122"/>
              <a:ea typeface="楷体" panose="02010609060101010101" pitchFamily="49" charset="-122"/>
            </a:endParaRPr>
          </a:p>
        </p:txBody>
      </p:sp>
      <p:sp>
        <p:nvSpPr>
          <p:cNvPr id="12" name="TextBox 11"/>
          <p:cNvSpPr txBox="1"/>
          <p:nvPr/>
        </p:nvSpPr>
        <p:spPr>
          <a:xfrm>
            <a:off x="857250" y="2643188"/>
            <a:ext cx="785813" cy="646112"/>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lǔ</a:t>
            </a:r>
          </a:p>
        </p:txBody>
      </p:sp>
      <p:sp>
        <p:nvSpPr>
          <p:cNvPr id="8199" name="TextBox 12"/>
          <p:cNvSpPr txBox="1"/>
          <p:nvPr/>
        </p:nvSpPr>
        <p:spPr>
          <a:xfrm>
            <a:off x="857250" y="3500438"/>
            <a:ext cx="1285875" cy="646112"/>
          </a:xfrm>
          <a:prstGeom prst="rect">
            <a:avLst/>
          </a:prstGeom>
          <a:noFill/>
          <a:ln w="9525">
            <a:noFill/>
          </a:ln>
        </p:spPr>
        <p:txBody>
          <a:bodyPr>
            <a:spAutoFit/>
          </a:bodyPr>
          <a:lstStyle/>
          <a:p>
            <a:pPr eaLnBrk="1" hangingPunct="1"/>
            <a:r>
              <a:rPr lang="zh-CN" altLang="en-US" sz="3600" b="1" dirty="0">
                <a:solidFill>
                  <a:srgbClr val="FF0000"/>
                </a:solidFill>
                <a:latin typeface="楷体" panose="02010609060101010101" pitchFamily="49" charset="-122"/>
                <a:ea typeface="楷体" panose="02010609060101010101" pitchFamily="49" charset="-122"/>
              </a:rPr>
              <a:t>鲁</a:t>
            </a:r>
            <a:r>
              <a:rPr lang="zh-CN" altLang="en-US" sz="3600" b="1" dirty="0">
                <a:solidFill>
                  <a:srgbClr val="0000FF"/>
                </a:solidFill>
                <a:latin typeface="楷体" panose="02010609060101010101" pitchFamily="49" charset="-122"/>
                <a:ea typeface="楷体" panose="02010609060101010101" pitchFamily="49" charset="-122"/>
              </a:rPr>
              <a:t>肃</a:t>
            </a:r>
            <a:endParaRPr lang="en-US" altLang="zh-CN" sz="3600" b="1" dirty="0">
              <a:solidFill>
                <a:srgbClr val="0000FF"/>
              </a:solidFill>
              <a:latin typeface="楷体" panose="02010609060101010101" pitchFamily="49" charset="-122"/>
              <a:ea typeface="楷体" panose="02010609060101010101" pitchFamily="49" charset="-122"/>
            </a:endParaRPr>
          </a:p>
        </p:txBody>
      </p:sp>
      <p:sp>
        <p:nvSpPr>
          <p:cNvPr id="15" name="TextBox 14"/>
          <p:cNvSpPr txBox="1"/>
          <p:nvPr/>
        </p:nvSpPr>
        <p:spPr>
          <a:xfrm>
            <a:off x="7358063" y="2643188"/>
            <a:ext cx="1214437" cy="646112"/>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zhài</a:t>
            </a:r>
          </a:p>
        </p:txBody>
      </p:sp>
      <p:sp>
        <p:nvSpPr>
          <p:cNvPr id="8201" name="TextBox 15"/>
          <p:cNvSpPr txBox="1"/>
          <p:nvPr/>
        </p:nvSpPr>
        <p:spPr>
          <a:xfrm>
            <a:off x="5643563" y="3500438"/>
            <a:ext cx="1428750" cy="646112"/>
          </a:xfrm>
          <a:prstGeom prst="rect">
            <a:avLst/>
          </a:prstGeom>
          <a:noFill/>
          <a:ln w="9525">
            <a:noFill/>
          </a:ln>
        </p:spPr>
        <p:txBody>
          <a:bodyPr>
            <a:spAutoFit/>
          </a:bodyPr>
          <a:lstStyle/>
          <a:p>
            <a:pPr eaLnBrk="1" hangingPunct="1"/>
            <a:r>
              <a:rPr lang="zh-CN" altLang="en-US" sz="3600" b="1" dirty="0">
                <a:solidFill>
                  <a:srgbClr val="FF0000"/>
                </a:solidFill>
                <a:latin typeface="楷体" panose="02010609060101010101" pitchFamily="49" charset="-122"/>
                <a:ea typeface="楷体" panose="02010609060101010101" pitchFamily="49" charset="-122"/>
              </a:rPr>
              <a:t>幔</a:t>
            </a:r>
            <a:r>
              <a:rPr lang="zh-CN" altLang="en-US" sz="3600" b="1" dirty="0">
                <a:solidFill>
                  <a:srgbClr val="0000FF"/>
                </a:solidFill>
                <a:latin typeface="楷体" panose="02010609060101010101" pitchFamily="49" charset="-122"/>
                <a:ea typeface="楷体" panose="02010609060101010101" pitchFamily="49" charset="-122"/>
              </a:rPr>
              <a:t>子</a:t>
            </a:r>
            <a:endParaRPr lang="en-US" altLang="zh-CN" sz="3600" b="1" dirty="0">
              <a:solidFill>
                <a:srgbClr val="FF0000"/>
              </a:solidFill>
              <a:latin typeface="楷体" panose="02010609060101010101" pitchFamily="49" charset="-122"/>
              <a:ea typeface="楷体" panose="02010609060101010101" pitchFamily="49" charset="-122"/>
            </a:endParaRPr>
          </a:p>
        </p:txBody>
      </p:sp>
      <p:sp>
        <p:nvSpPr>
          <p:cNvPr id="30" name="TextBox 29"/>
          <p:cNvSpPr txBox="1"/>
          <p:nvPr/>
        </p:nvSpPr>
        <p:spPr>
          <a:xfrm>
            <a:off x="1571625" y="1000125"/>
            <a:ext cx="785813" cy="646113"/>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jì</a:t>
            </a:r>
          </a:p>
        </p:txBody>
      </p:sp>
      <p:sp>
        <p:nvSpPr>
          <p:cNvPr id="33" name="TextBox 32"/>
          <p:cNvSpPr txBox="1"/>
          <p:nvPr/>
        </p:nvSpPr>
        <p:spPr>
          <a:xfrm>
            <a:off x="5143500" y="1000125"/>
            <a:ext cx="1499870" cy="645160"/>
          </a:xfrm>
          <a:prstGeom prst="rect">
            <a:avLst/>
          </a:prstGeom>
          <a:noFill/>
          <a:ln w="9525">
            <a:noFill/>
          </a:ln>
        </p:spPr>
        <p:txBody>
          <a:bodyPr wrap="square">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dū</a:t>
            </a:r>
          </a:p>
        </p:txBody>
      </p:sp>
      <p:sp>
        <p:nvSpPr>
          <p:cNvPr id="8204" name="TextBox 33"/>
          <p:cNvSpPr txBox="1"/>
          <p:nvPr/>
        </p:nvSpPr>
        <p:spPr>
          <a:xfrm>
            <a:off x="4714875" y="1928813"/>
            <a:ext cx="1428750" cy="646112"/>
          </a:xfrm>
          <a:prstGeom prst="rect">
            <a:avLst/>
          </a:prstGeom>
          <a:noFill/>
          <a:ln w="9525">
            <a:noFill/>
          </a:ln>
        </p:spPr>
        <p:txBody>
          <a:bodyPr>
            <a:spAutoFit/>
          </a:bodyPr>
          <a:lstStyle/>
          <a:p>
            <a:pPr eaLnBrk="1" hangingPunct="1"/>
            <a:r>
              <a:rPr lang="zh-CN" altLang="en-US" sz="3600" b="1" dirty="0">
                <a:solidFill>
                  <a:srgbClr val="0000FF"/>
                </a:solidFill>
                <a:latin typeface="楷体" panose="02010609060101010101" pitchFamily="49" charset="-122"/>
                <a:ea typeface="楷体" panose="02010609060101010101" pitchFamily="49" charset="-122"/>
              </a:rPr>
              <a:t>都</a:t>
            </a:r>
            <a:r>
              <a:rPr lang="zh-CN" altLang="en-US" sz="3600" b="1" dirty="0">
                <a:solidFill>
                  <a:srgbClr val="FF0000"/>
                </a:solidFill>
                <a:latin typeface="楷体" panose="02010609060101010101" pitchFamily="49" charset="-122"/>
                <a:ea typeface="楷体" panose="02010609060101010101" pitchFamily="49" charset="-122"/>
              </a:rPr>
              <a:t>督</a:t>
            </a:r>
            <a:endParaRPr lang="en-US" altLang="zh-CN" sz="3600" b="1" dirty="0">
              <a:solidFill>
                <a:srgbClr val="FF0000"/>
              </a:solidFill>
              <a:latin typeface="楷体" panose="02010609060101010101" pitchFamily="49" charset="-122"/>
              <a:ea typeface="楷体" panose="02010609060101010101" pitchFamily="49" charset="-122"/>
            </a:endParaRPr>
          </a:p>
        </p:txBody>
      </p:sp>
      <p:sp>
        <p:nvSpPr>
          <p:cNvPr id="36" name="TextBox 35"/>
          <p:cNvSpPr txBox="1"/>
          <p:nvPr/>
        </p:nvSpPr>
        <p:spPr>
          <a:xfrm>
            <a:off x="2929255" y="2643505"/>
            <a:ext cx="1143000" cy="645160"/>
          </a:xfrm>
          <a:prstGeom prst="rect">
            <a:avLst/>
          </a:prstGeom>
          <a:noFill/>
          <a:ln w="9525">
            <a:noFill/>
          </a:ln>
        </p:spPr>
        <p:txBody>
          <a:bodyPr wrap="square">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yán</a:t>
            </a:r>
          </a:p>
        </p:txBody>
      </p:sp>
      <p:sp>
        <p:nvSpPr>
          <p:cNvPr id="8206" name="TextBox 36"/>
          <p:cNvSpPr txBox="1"/>
          <p:nvPr/>
        </p:nvSpPr>
        <p:spPr>
          <a:xfrm>
            <a:off x="2500313" y="3500438"/>
            <a:ext cx="1428750" cy="646112"/>
          </a:xfrm>
          <a:prstGeom prst="rect">
            <a:avLst/>
          </a:prstGeom>
          <a:noFill/>
          <a:ln w="9525">
            <a:noFill/>
          </a:ln>
        </p:spPr>
        <p:txBody>
          <a:bodyPr>
            <a:spAutoFit/>
          </a:bodyPr>
          <a:lstStyle/>
          <a:p>
            <a:pPr eaLnBrk="1" hangingPunct="1"/>
            <a:r>
              <a:rPr lang="zh-CN" altLang="en-US" sz="3600" b="1" dirty="0">
                <a:solidFill>
                  <a:srgbClr val="0000FF"/>
                </a:solidFill>
                <a:latin typeface="楷体" panose="02010609060101010101" pitchFamily="49" charset="-122"/>
                <a:ea typeface="楷体" panose="02010609060101010101" pitchFamily="49" charset="-122"/>
              </a:rPr>
              <a:t>迟</a:t>
            </a:r>
            <a:r>
              <a:rPr lang="zh-CN" altLang="en-US" sz="3600" b="1" dirty="0">
                <a:solidFill>
                  <a:srgbClr val="FF0000"/>
                </a:solidFill>
                <a:latin typeface="楷体" panose="02010609060101010101" pitchFamily="49" charset="-122"/>
                <a:ea typeface="楷体" panose="02010609060101010101" pitchFamily="49" charset="-122"/>
              </a:rPr>
              <a:t>延</a:t>
            </a:r>
            <a:endParaRPr lang="en-US" altLang="zh-CN" sz="3600" b="1" dirty="0">
              <a:solidFill>
                <a:srgbClr val="FF0000"/>
              </a:solidFill>
              <a:latin typeface="楷体" panose="02010609060101010101" pitchFamily="49" charset="-122"/>
              <a:ea typeface="楷体" panose="02010609060101010101" pitchFamily="49" charset="-122"/>
            </a:endParaRPr>
          </a:p>
        </p:txBody>
      </p:sp>
      <p:sp>
        <p:nvSpPr>
          <p:cNvPr id="8209" name="五边形 16"/>
          <p:cNvSpPr/>
          <p:nvPr/>
        </p:nvSpPr>
        <p:spPr>
          <a:xfrm>
            <a:off x="3175" y="188913"/>
            <a:ext cx="1957388" cy="503237"/>
          </a:xfrm>
          <a:prstGeom prst="homePlate">
            <a:avLst>
              <a:gd name="adj" fmla="val 50006"/>
            </a:avLst>
          </a:prstGeom>
          <a:solidFill>
            <a:srgbClr val="FFC000"/>
          </a:solidFill>
          <a:ln w="12700">
            <a:noFill/>
          </a:ln>
        </p:spPr>
        <p:txBody>
          <a:bodyPr anchor="ctr"/>
          <a:lstStyle/>
          <a:p>
            <a:pPr algn="ctr"/>
            <a:r>
              <a:rPr lang="zh-CN" altLang="en-US" sz="2800" b="1" dirty="0">
                <a:latin typeface="楷体" panose="02010609060101010101" pitchFamily="49" charset="-122"/>
                <a:ea typeface="楷体" panose="02010609060101010101" pitchFamily="49" charset="-122"/>
              </a:rPr>
              <a:t>草船借箭</a:t>
            </a:r>
          </a:p>
        </p:txBody>
      </p:sp>
      <p:sp>
        <p:nvSpPr>
          <p:cNvPr id="42" name="TextBox 41"/>
          <p:cNvSpPr txBox="1"/>
          <p:nvPr/>
        </p:nvSpPr>
        <p:spPr>
          <a:xfrm>
            <a:off x="4929505" y="4358005"/>
            <a:ext cx="1356995" cy="645160"/>
          </a:xfrm>
          <a:prstGeom prst="rect">
            <a:avLst/>
          </a:prstGeom>
          <a:noFill/>
          <a:ln w="9525">
            <a:noFill/>
          </a:ln>
        </p:spPr>
        <p:txBody>
          <a:bodyPr wrap="square">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yuán</a:t>
            </a:r>
          </a:p>
        </p:txBody>
      </p:sp>
      <p:sp>
        <p:nvSpPr>
          <p:cNvPr id="8211" name="TextBox 42"/>
          <p:cNvSpPr txBox="1"/>
          <p:nvPr/>
        </p:nvSpPr>
        <p:spPr>
          <a:xfrm>
            <a:off x="1500188" y="5286375"/>
            <a:ext cx="1428750" cy="646113"/>
          </a:xfrm>
          <a:prstGeom prst="rect">
            <a:avLst/>
          </a:prstGeom>
          <a:noFill/>
          <a:ln w="9525">
            <a:noFill/>
          </a:ln>
        </p:spPr>
        <p:txBody>
          <a:bodyPr>
            <a:spAutoFit/>
          </a:bodyPr>
          <a:lstStyle/>
          <a:p>
            <a:pPr eaLnBrk="1" hangingPunct="1"/>
            <a:r>
              <a:rPr lang="zh-CN" altLang="en-US" sz="3600" b="1" dirty="0">
                <a:solidFill>
                  <a:srgbClr val="FF0000"/>
                </a:solidFill>
                <a:latin typeface="楷体" panose="02010609060101010101" pitchFamily="49" charset="-122"/>
                <a:ea typeface="楷体" panose="02010609060101010101" pitchFamily="49" charset="-122"/>
              </a:rPr>
              <a:t>擂</a:t>
            </a:r>
            <a:r>
              <a:rPr lang="zh-CN" altLang="en-US" sz="3600" b="1" dirty="0">
                <a:solidFill>
                  <a:srgbClr val="0000FF"/>
                </a:solidFill>
                <a:latin typeface="楷体" panose="02010609060101010101" pitchFamily="49" charset="-122"/>
                <a:ea typeface="楷体" panose="02010609060101010101" pitchFamily="49" charset="-122"/>
              </a:rPr>
              <a:t>鼓</a:t>
            </a:r>
            <a:endParaRPr lang="en-US" altLang="zh-CN" sz="3600" b="1" dirty="0">
              <a:solidFill>
                <a:srgbClr val="0000FF"/>
              </a:solidFill>
              <a:latin typeface="楷体" panose="02010609060101010101" pitchFamily="49" charset="-122"/>
              <a:ea typeface="楷体" panose="02010609060101010101" pitchFamily="49" charset="-122"/>
            </a:endParaRPr>
          </a:p>
        </p:txBody>
      </p:sp>
      <p:sp>
        <p:nvSpPr>
          <p:cNvPr id="45" name="TextBox 44"/>
          <p:cNvSpPr txBox="1"/>
          <p:nvPr/>
        </p:nvSpPr>
        <p:spPr>
          <a:xfrm>
            <a:off x="1285875" y="4357688"/>
            <a:ext cx="1357313" cy="646112"/>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léi</a:t>
            </a:r>
          </a:p>
        </p:txBody>
      </p:sp>
      <p:sp>
        <p:nvSpPr>
          <p:cNvPr id="8213" name="TextBox 45"/>
          <p:cNvSpPr txBox="1"/>
          <p:nvPr/>
        </p:nvSpPr>
        <p:spPr>
          <a:xfrm>
            <a:off x="4429125" y="5286375"/>
            <a:ext cx="1428750" cy="646113"/>
          </a:xfrm>
          <a:prstGeom prst="rect">
            <a:avLst/>
          </a:prstGeom>
          <a:noFill/>
          <a:ln w="9525">
            <a:noFill/>
          </a:ln>
        </p:spPr>
        <p:txBody>
          <a:bodyPr>
            <a:spAutoFit/>
          </a:bodyPr>
          <a:lstStyle/>
          <a:p>
            <a:pPr eaLnBrk="1" hangingPunct="1"/>
            <a:r>
              <a:rPr lang="zh-CN" altLang="en-US" sz="3600" b="1" dirty="0">
                <a:solidFill>
                  <a:srgbClr val="0000FF"/>
                </a:solidFill>
                <a:latin typeface="楷体" panose="02010609060101010101" pitchFamily="49" charset="-122"/>
                <a:ea typeface="楷体" panose="02010609060101010101" pitchFamily="49" charset="-122"/>
              </a:rPr>
              <a:t>支</a:t>
            </a:r>
            <a:r>
              <a:rPr lang="zh-CN" altLang="en-US" sz="3600" b="1" dirty="0">
                <a:solidFill>
                  <a:srgbClr val="FF0000"/>
                </a:solidFill>
                <a:latin typeface="楷体" panose="02010609060101010101" pitchFamily="49" charset="-122"/>
                <a:ea typeface="楷体" panose="02010609060101010101" pitchFamily="49" charset="-122"/>
              </a:rPr>
              <a:t>援</a:t>
            </a:r>
            <a:endParaRPr lang="en-US" altLang="zh-CN" sz="3600" b="1" dirty="0">
              <a:solidFill>
                <a:srgbClr val="FF0000"/>
              </a:solidFill>
              <a:latin typeface="楷体" panose="02010609060101010101" pitchFamily="49" charset="-122"/>
              <a:ea typeface="楷体" panose="02010609060101010101" pitchFamily="49" charset="-122"/>
            </a:endParaRPr>
          </a:p>
        </p:txBody>
      </p:sp>
      <p:sp>
        <p:nvSpPr>
          <p:cNvPr id="49" name="TextBox 48"/>
          <p:cNvSpPr txBox="1"/>
          <p:nvPr/>
        </p:nvSpPr>
        <p:spPr>
          <a:xfrm>
            <a:off x="6572250" y="4358005"/>
            <a:ext cx="1786255" cy="645160"/>
          </a:xfrm>
          <a:prstGeom prst="rect">
            <a:avLst/>
          </a:prstGeom>
          <a:noFill/>
          <a:ln w="9525">
            <a:noFill/>
          </a:ln>
        </p:spPr>
        <p:txBody>
          <a:bodyPr wrap="square">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chéng</a:t>
            </a:r>
          </a:p>
        </p:txBody>
      </p:sp>
      <p:sp>
        <p:nvSpPr>
          <p:cNvPr id="8215" name="TextBox 49"/>
          <p:cNvSpPr txBox="1"/>
          <p:nvPr/>
        </p:nvSpPr>
        <p:spPr>
          <a:xfrm>
            <a:off x="6858000" y="5286375"/>
            <a:ext cx="1428750" cy="646113"/>
          </a:xfrm>
          <a:prstGeom prst="rect">
            <a:avLst/>
          </a:prstGeom>
          <a:noFill/>
          <a:ln w="9525">
            <a:noFill/>
          </a:ln>
        </p:spPr>
        <p:txBody>
          <a:bodyPr>
            <a:spAutoFit/>
          </a:bodyPr>
          <a:lstStyle/>
          <a:p>
            <a:pPr eaLnBrk="1" hangingPunct="1"/>
            <a:r>
              <a:rPr lang="zh-CN" altLang="en-US" sz="3600" b="1" dirty="0">
                <a:solidFill>
                  <a:srgbClr val="FF0000"/>
                </a:solidFill>
                <a:latin typeface="楷体" panose="02010609060101010101" pitchFamily="49" charset="-122"/>
                <a:ea typeface="楷体" panose="02010609060101010101" pitchFamily="49" charset="-122"/>
              </a:rPr>
              <a:t>丞</a:t>
            </a:r>
            <a:r>
              <a:rPr lang="zh-CN" altLang="en-US" sz="3600" b="1" dirty="0">
                <a:solidFill>
                  <a:srgbClr val="0000FF"/>
                </a:solidFill>
                <a:latin typeface="楷体" panose="02010609060101010101" pitchFamily="49" charset="-122"/>
                <a:ea typeface="楷体" panose="02010609060101010101" pitchFamily="49" charset="-122"/>
              </a:rPr>
              <a:t>相</a:t>
            </a:r>
            <a:endParaRPr lang="en-US" altLang="zh-CN" sz="3600" b="1" dirty="0">
              <a:solidFill>
                <a:srgbClr val="0000FF"/>
              </a:solidFill>
              <a:latin typeface="楷体" panose="02010609060101010101" pitchFamily="49" charset="-122"/>
              <a:ea typeface="楷体" panose="02010609060101010101" pitchFamily="49" charset="-122"/>
            </a:endParaRPr>
          </a:p>
        </p:txBody>
      </p:sp>
      <p:sp>
        <p:nvSpPr>
          <p:cNvPr id="25" name="TextBox 24"/>
          <p:cNvSpPr txBox="1"/>
          <p:nvPr/>
        </p:nvSpPr>
        <p:spPr>
          <a:xfrm>
            <a:off x="6715125" y="1000125"/>
            <a:ext cx="1294130" cy="645160"/>
          </a:xfrm>
          <a:prstGeom prst="rect">
            <a:avLst/>
          </a:prstGeom>
          <a:noFill/>
          <a:ln w="9525">
            <a:noFill/>
          </a:ln>
        </p:spPr>
        <p:txBody>
          <a:bodyPr wrap="square">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gān</a:t>
            </a:r>
          </a:p>
        </p:txBody>
      </p:sp>
      <p:sp>
        <p:nvSpPr>
          <p:cNvPr id="8217" name="TextBox 25"/>
          <p:cNvSpPr txBox="1"/>
          <p:nvPr/>
        </p:nvSpPr>
        <p:spPr>
          <a:xfrm>
            <a:off x="6644005" y="1929130"/>
            <a:ext cx="2159635" cy="645160"/>
          </a:xfrm>
          <a:prstGeom prst="rect">
            <a:avLst/>
          </a:prstGeom>
          <a:noFill/>
          <a:ln w="9525">
            <a:noFill/>
          </a:ln>
        </p:spPr>
        <p:txBody>
          <a:bodyPr wrap="square">
            <a:spAutoFit/>
          </a:bodyPr>
          <a:lstStyle/>
          <a:p>
            <a:pPr eaLnBrk="1" hangingPunct="1"/>
            <a:r>
              <a:rPr lang="zh-CN" altLang="en-US" sz="3600" b="1" dirty="0">
                <a:solidFill>
                  <a:srgbClr val="FF0000"/>
                </a:solidFill>
                <a:latin typeface="楷体" panose="02010609060101010101" pitchFamily="49" charset="-122"/>
                <a:ea typeface="楷体" panose="02010609060101010101" pitchFamily="49" charset="-122"/>
              </a:rPr>
              <a:t>甘</a:t>
            </a:r>
            <a:r>
              <a:rPr lang="zh-CN" altLang="en-US" sz="3600" b="1" dirty="0">
                <a:solidFill>
                  <a:srgbClr val="0000FF"/>
                </a:solidFill>
                <a:latin typeface="楷体" panose="02010609060101010101" pitchFamily="49" charset="-122"/>
                <a:ea typeface="楷体" panose="02010609060101010101" pitchFamily="49" charset="-122"/>
              </a:rPr>
              <a:t>受惩罚</a:t>
            </a:r>
          </a:p>
        </p:txBody>
      </p:sp>
      <p:sp>
        <p:nvSpPr>
          <p:cNvPr id="27" name="TextBox 26"/>
          <p:cNvSpPr txBox="1"/>
          <p:nvPr/>
        </p:nvSpPr>
        <p:spPr>
          <a:xfrm>
            <a:off x="4071938" y="2643188"/>
            <a:ext cx="1143000" cy="646112"/>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sī</a:t>
            </a:r>
          </a:p>
        </p:txBody>
      </p:sp>
      <p:sp>
        <p:nvSpPr>
          <p:cNvPr id="8219" name="TextBox 27"/>
          <p:cNvSpPr txBox="1"/>
          <p:nvPr/>
        </p:nvSpPr>
        <p:spPr>
          <a:xfrm>
            <a:off x="4071938" y="3500438"/>
            <a:ext cx="1428750" cy="646112"/>
          </a:xfrm>
          <a:prstGeom prst="rect">
            <a:avLst/>
          </a:prstGeom>
          <a:noFill/>
          <a:ln w="9525">
            <a:noFill/>
          </a:ln>
        </p:spPr>
        <p:txBody>
          <a:bodyPr>
            <a:spAutoFit/>
          </a:bodyPr>
          <a:lstStyle/>
          <a:p>
            <a:pPr eaLnBrk="1" hangingPunct="1"/>
            <a:r>
              <a:rPr lang="zh-CN" altLang="en-US" sz="3600" b="1" dirty="0">
                <a:solidFill>
                  <a:srgbClr val="FF0000"/>
                </a:solidFill>
                <a:latin typeface="楷体" panose="02010609060101010101" pitchFamily="49" charset="-122"/>
                <a:ea typeface="楷体" panose="02010609060101010101" pitchFamily="49" charset="-122"/>
              </a:rPr>
              <a:t>私</a:t>
            </a:r>
            <a:r>
              <a:rPr lang="zh-CN" altLang="en-US" sz="3600" b="1" dirty="0">
                <a:solidFill>
                  <a:srgbClr val="0000FF"/>
                </a:solidFill>
                <a:latin typeface="楷体" panose="02010609060101010101" pitchFamily="49" charset="-122"/>
                <a:ea typeface="楷体" panose="02010609060101010101" pitchFamily="49" charset="-122"/>
              </a:rPr>
              <a:t>自</a:t>
            </a:r>
            <a:endParaRPr lang="en-US" altLang="zh-CN" sz="3600" b="1" dirty="0">
              <a:solidFill>
                <a:srgbClr val="0000FF"/>
              </a:solidFill>
              <a:latin typeface="楷体" panose="02010609060101010101" pitchFamily="49" charset="-122"/>
              <a:ea typeface="楷体" panose="02010609060101010101" pitchFamily="49" charset="-122"/>
            </a:endParaRPr>
          </a:p>
        </p:txBody>
      </p:sp>
      <p:sp>
        <p:nvSpPr>
          <p:cNvPr id="8220" name="TextBox 31"/>
          <p:cNvSpPr txBox="1"/>
          <p:nvPr/>
        </p:nvSpPr>
        <p:spPr>
          <a:xfrm>
            <a:off x="6929438" y="3500438"/>
            <a:ext cx="1428750" cy="646112"/>
          </a:xfrm>
          <a:prstGeom prst="rect">
            <a:avLst/>
          </a:prstGeom>
          <a:noFill/>
          <a:ln w="9525">
            <a:noFill/>
          </a:ln>
        </p:spPr>
        <p:txBody>
          <a:bodyPr>
            <a:spAutoFit/>
          </a:bodyPr>
          <a:lstStyle/>
          <a:p>
            <a:pPr eaLnBrk="1" hangingPunct="1"/>
            <a:r>
              <a:rPr lang="zh-CN" altLang="en-US" sz="3600" b="1" dirty="0">
                <a:solidFill>
                  <a:srgbClr val="0000FF"/>
                </a:solidFill>
                <a:latin typeface="楷体" panose="02010609060101010101" pitchFamily="49" charset="-122"/>
                <a:ea typeface="楷体" panose="02010609060101010101" pitchFamily="49" charset="-122"/>
              </a:rPr>
              <a:t>山</a:t>
            </a:r>
            <a:r>
              <a:rPr lang="zh-CN" altLang="en-US" sz="3600" b="1" dirty="0">
                <a:solidFill>
                  <a:srgbClr val="FF0000"/>
                </a:solidFill>
                <a:latin typeface="楷体" panose="02010609060101010101" pitchFamily="49" charset="-122"/>
                <a:ea typeface="楷体" panose="02010609060101010101" pitchFamily="49" charset="-122"/>
              </a:rPr>
              <a:t>寨</a:t>
            </a:r>
            <a:endParaRPr lang="en-US" altLang="zh-CN" sz="3600" b="1" dirty="0">
              <a:solidFill>
                <a:srgbClr val="0000FF"/>
              </a:solidFill>
              <a:latin typeface="楷体" panose="02010609060101010101" pitchFamily="49" charset="-122"/>
              <a:ea typeface="楷体" panose="02010609060101010101" pitchFamily="49" charset="-122"/>
            </a:endParaRPr>
          </a:p>
        </p:txBody>
      </p:sp>
      <p:sp>
        <p:nvSpPr>
          <p:cNvPr id="35" name="矩形 34"/>
          <p:cNvSpPr/>
          <p:nvPr/>
        </p:nvSpPr>
        <p:spPr>
          <a:xfrm>
            <a:off x="5501005" y="2643505"/>
            <a:ext cx="1428750" cy="645160"/>
          </a:xfrm>
          <a:prstGeom prst="rect">
            <a:avLst/>
          </a:prstGeom>
          <a:noFill/>
          <a:ln w="9525">
            <a:noFill/>
          </a:ln>
        </p:spPr>
        <p:txBody>
          <a:bodyPr wrap="square">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màn</a:t>
            </a:r>
          </a:p>
        </p:txBody>
      </p:sp>
      <p:sp>
        <p:nvSpPr>
          <p:cNvPr id="38" name="TextBox 37"/>
          <p:cNvSpPr txBox="1"/>
          <p:nvPr/>
        </p:nvSpPr>
        <p:spPr>
          <a:xfrm>
            <a:off x="3000375" y="4357688"/>
            <a:ext cx="857250" cy="646112"/>
          </a:xfrm>
          <a:prstGeom prst="rect">
            <a:avLst/>
          </a:prstGeom>
          <a:noFill/>
          <a:ln w="9525">
            <a:noFill/>
          </a:ln>
        </p:spPr>
        <p:txBody>
          <a:bodyPr>
            <a:spAutoFit/>
          </a:bodyPr>
          <a:lstStyle/>
          <a:p>
            <a:pPr eaLnBrk="1" hangingPunct="1"/>
            <a:r>
              <a:rPr lang="en-US" altLang="zh-CN" sz="3600" b="1" dirty="0">
                <a:solidFill>
                  <a:srgbClr val="FF0000"/>
                </a:solidFill>
                <a:latin typeface="zypyyb" panose="02010600060101010101" pitchFamily="2" charset="-122"/>
                <a:ea typeface="zypyyb" panose="02010600060101010101" pitchFamily="2" charset="-122"/>
              </a:rPr>
              <a:t>nà</a:t>
            </a:r>
          </a:p>
        </p:txBody>
      </p:sp>
      <p:sp>
        <p:nvSpPr>
          <p:cNvPr id="8223" name="TextBox 38"/>
          <p:cNvSpPr txBox="1"/>
          <p:nvPr/>
        </p:nvSpPr>
        <p:spPr>
          <a:xfrm>
            <a:off x="3000375" y="5286375"/>
            <a:ext cx="1428750" cy="646113"/>
          </a:xfrm>
          <a:prstGeom prst="rect">
            <a:avLst/>
          </a:prstGeom>
          <a:noFill/>
          <a:ln w="9525">
            <a:noFill/>
          </a:ln>
        </p:spPr>
        <p:txBody>
          <a:bodyPr>
            <a:spAutoFit/>
          </a:bodyPr>
          <a:lstStyle/>
          <a:p>
            <a:pPr eaLnBrk="1" hangingPunct="1"/>
            <a:r>
              <a:rPr lang="zh-CN" altLang="en-US" sz="3600" b="1" dirty="0">
                <a:solidFill>
                  <a:srgbClr val="FF0000"/>
                </a:solidFill>
                <a:latin typeface="楷体" panose="02010609060101010101" pitchFamily="49" charset="-122"/>
                <a:ea typeface="楷体" panose="02010609060101010101" pitchFamily="49" charset="-122"/>
              </a:rPr>
              <a:t>呐</a:t>
            </a:r>
            <a:r>
              <a:rPr lang="zh-CN" altLang="en-US" sz="3600" b="1" dirty="0">
                <a:solidFill>
                  <a:srgbClr val="0000FF"/>
                </a:solidFill>
                <a:latin typeface="楷体" panose="02010609060101010101" pitchFamily="49" charset="-122"/>
                <a:ea typeface="楷体" panose="02010609060101010101" pitchFamily="49" charset="-122"/>
              </a:rPr>
              <a:t>喊</a:t>
            </a:r>
            <a:endParaRPr lang="en-US" altLang="zh-CN" sz="36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5" grpId="0"/>
      <p:bldP spid="30" grpId="0"/>
      <p:bldP spid="33" grpId="0"/>
      <p:bldP spid="36" grpId="0"/>
      <p:bldP spid="42" grpId="0"/>
      <p:bldP spid="45" grpId="0"/>
      <p:bldP spid="49" grpId="0"/>
      <p:bldP spid="25" grpId="0"/>
      <p:bldP spid="27" grpId="0"/>
      <p:bldP spid="35"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五边形 16"/>
          <p:cNvSpPr/>
          <p:nvPr/>
        </p:nvSpPr>
        <p:spPr>
          <a:xfrm>
            <a:off x="3175" y="188913"/>
            <a:ext cx="1957388" cy="503237"/>
          </a:xfrm>
          <a:prstGeom prst="homePlate">
            <a:avLst>
              <a:gd name="adj" fmla="val 50006"/>
            </a:avLst>
          </a:prstGeom>
          <a:solidFill>
            <a:srgbClr val="FFC000"/>
          </a:solidFill>
          <a:ln w="12700">
            <a:noFill/>
          </a:ln>
        </p:spPr>
        <p:txBody>
          <a:bodyPr anchor="ctr"/>
          <a:lstStyle/>
          <a:p>
            <a:pPr algn="ctr"/>
            <a:r>
              <a:rPr lang="zh-CN" altLang="en-US" sz="2800" b="1" dirty="0">
                <a:latin typeface="楷体" panose="02010609060101010101" pitchFamily="49" charset="-122"/>
                <a:ea typeface="楷体" panose="02010609060101010101" pitchFamily="49" charset="-122"/>
              </a:rPr>
              <a:t>草船借箭</a:t>
            </a:r>
          </a:p>
        </p:txBody>
      </p:sp>
      <p:grpSp>
        <p:nvGrpSpPr>
          <p:cNvPr id="9221" name="组合 84"/>
          <p:cNvGrpSpPr/>
          <p:nvPr/>
        </p:nvGrpSpPr>
        <p:grpSpPr>
          <a:xfrm>
            <a:off x="2063750" y="3871913"/>
            <a:ext cx="4857750" cy="1700212"/>
            <a:chOff x="1428728" y="3357562"/>
            <a:chExt cx="4857784" cy="1700213"/>
          </a:xfrm>
        </p:grpSpPr>
        <p:pic>
          <p:nvPicPr>
            <p:cNvPr id="9232" name="图片 4" descr="铅笔字格.png"/>
            <p:cNvPicPr>
              <a:picLocks noChangeAspect="1"/>
            </p:cNvPicPr>
            <p:nvPr/>
          </p:nvPicPr>
          <p:blipFill>
            <a:blip r:embed="rId2"/>
            <a:srcRect l="16347" r="50018" b="1006"/>
            <a:stretch>
              <a:fillRect/>
            </a:stretch>
          </p:blipFill>
          <p:spPr>
            <a:xfrm>
              <a:off x="3000364" y="3357562"/>
              <a:ext cx="3286148" cy="1643074"/>
            </a:xfrm>
            <a:prstGeom prst="rect">
              <a:avLst/>
            </a:prstGeom>
            <a:noFill/>
            <a:ln w="9525">
              <a:noFill/>
            </a:ln>
          </p:spPr>
        </p:pic>
        <p:pic>
          <p:nvPicPr>
            <p:cNvPr id="9233" name="图片 4" descr="铅笔字格.png"/>
            <p:cNvPicPr>
              <a:picLocks noChangeAspect="1"/>
            </p:cNvPicPr>
            <p:nvPr/>
          </p:nvPicPr>
          <p:blipFill>
            <a:blip r:embed="rId2"/>
            <a:srcRect l="49982" r="33282" b="-2438"/>
            <a:stretch>
              <a:fillRect/>
            </a:stretch>
          </p:blipFill>
          <p:spPr>
            <a:xfrm>
              <a:off x="1428728" y="3357562"/>
              <a:ext cx="1635102" cy="1700213"/>
            </a:xfrm>
            <a:prstGeom prst="rect">
              <a:avLst/>
            </a:prstGeom>
            <a:noFill/>
            <a:ln w="9525">
              <a:noFill/>
            </a:ln>
          </p:spPr>
        </p:pic>
      </p:grpSp>
      <p:sp>
        <p:nvSpPr>
          <p:cNvPr id="9222" name="TextBox 29"/>
          <p:cNvSpPr txBox="1"/>
          <p:nvPr/>
        </p:nvSpPr>
        <p:spPr>
          <a:xfrm>
            <a:off x="2278063" y="3925888"/>
            <a:ext cx="1365250" cy="1446212"/>
          </a:xfrm>
          <a:prstGeom prst="rect">
            <a:avLst/>
          </a:prstGeom>
          <a:noFill/>
          <a:ln w="9525">
            <a:noFill/>
          </a:ln>
        </p:spPr>
        <p:txBody>
          <a:bodyPr>
            <a:spAutoFit/>
          </a:bodyPr>
          <a:lstStyle/>
          <a:p>
            <a:pPr eaLnBrk="1" hangingPunct="1"/>
            <a:r>
              <a:rPr lang="zh-CN" altLang="en-US" sz="8800" dirty="0">
                <a:solidFill>
                  <a:srgbClr val="000000"/>
                </a:solidFill>
                <a:latin typeface="楷体" panose="02010609060101010101" pitchFamily="49" charset="-122"/>
                <a:ea typeface="楷体" panose="02010609060101010101" pitchFamily="49" charset="-122"/>
              </a:rPr>
              <a:t>甘</a:t>
            </a:r>
          </a:p>
        </p:txBody>
      </p:sp>
      <p:sp>
        <p:nvSpPr>
          <p:cNvPr id="9223" name="TextBox 29"/>
          <p:cNvSpPr txBox="1"/>
          <p:nvPr/>
        </p:nvSpPr>
        <p:spPr>
          <a:xfrm>
            <a:off x="3849688" y="3911600"/>
            <a:ext cx="1365250" cy="1446213"/>
          </a:xfrm>
          <a:prstGeom prst="rect">
            <a:avLst/>
          </a:prstGeom>
          <a:noFill/>
          <a:ln w="9525">
            <a:noFill/>
          </a:ln>
        </p:spPr>
        <p:txBody>
          <a:bodyPr>
            <a:spAutoFit/>
          </a:bodyPr>
          <a:lstStyle/>
          <a:p>
            <a:pPr eaLnBrk="1" hangingPunct="1"/>
            <a:r>
              <a:rPr lang="zh-CN" altLang="en-US" sz="8800" dirty="0">
                <a:solidFill>
                  <a:srgbClr val="000000"/>
                </a:solidFill>
                <a:latin typeface="楷体" panose="02010609060101010101" pitchFamily="49" charset="-122"/>
                <a:ea typeface="楷体" panose="02010609060101010101" pitchFamily="49" charset="-122"/>
              </a:rPr>
              <a:t>鲁</a:t>
            </a:r>
          </a:p>
        </p:txBody>
      </p:sp>
      <p:sp>
        <p:nvSpPr>
          <p:cNvPr id="9224" name="TextBox 29"/>
          <p:cNvSpPr txBox="1"/>
          <p:nvPr/>
        </p:nvSpPr>
        <p:spPr>
          <a:xfrm>
            <a:off x="5492750" y="3871913"/>
            <a:ext cx="1365250" cy="1446212"/>
          </a:xfrm>
          <a:prstGeom prst="rect">
            <a:avLst/>
          </a:prstGeom>
          <a:noFill/>
          <a:ln w="9525">
            <a:noFill/>
          </a:ln>
        </p:spPr>
        <p:txBody>
          <a:bodyPr>
            <a:spAutoFit/>
          </a:bodyPr>
          <a:lstStyle/>
          <a:p>
            <a:pPr eaLnBrk="1" hangingPunct="1"/>
            <a:r>
              <a:rPr lang="zh-CN" altLang="en-US" sz="8800" dirty="0">
                <a:solidFill>
                  <a:srgbClr val="000000"/>
                </a:solidFill>
                <a:latin typeface="楷体" panose="02010609060101010101" pitchFamily="49" charset="-122"/>
                <a:ea typeface="楷体" panose="02010609060101010101" pitchFamily="49" charset="-122"/>
              </a:rPr>
              <a:t>延</a:t>
            </a:r>
          </a:p>
        </p:txBody>
      </p:sp>
      <p:grpSp>
        <p:nvGrpSpPr>
          <p:cNvPr id="9225" name="组合 84"/>
          <p:cNvGrpSpPr/>
          <p:nvPr/>
        </p:nvGrpSpPr>
        <p:grpSpPr>
          <a:xfrm>
            <a:off x="1500188" y="1657350"/>
            <a:ext cx="6492875" cy="1700213"/>
            <a:chOff x="1428728" y="3357562"/>
            <a:chExt cx="6492886" cy="1700213"/>
          </a:xfrm>
        </p:grpSpPr>
        <p:pic>
          <p:nvPicPr>
            <p:cNvPr id="9230" name="图片 4" descr="铅笔字格.png"/>
            <p:cNvPicPr>
              <a:picLocks noChangeAspect="1"/>
            </p:cNvPicPr>
            <p:nvPr/>
          </p:nvPicPr>
          <p:blipFill>
            <a:blip r:embed="rId2"/>
            <a:srcRect l="16347" r="33282" b="-2438"/>
            <a:stretch>
              <a:fillRect/>
            </a:stretch>
          </p:blipFill>
          <p:spPr>
            <a:xfrm>
              <a:off x="3000364" y="3357562"/>
              <a:ext cx="4921250" cy="1700213"/>
            </a:xfrm>
            <a:prstGeom prst="rect">
              <a:avLst/>
            </a:prstGeom>
            <a:noFill/>
            <a:ln w="9525">
              <a:noFill/>
            </a:ln>
          </p:spPr>
        </p:pic>
        <p:pic>
          <p:nvPicPr>
            <p:cNvPr id="9231" name="图片 4" descr="铅笔字格.png"/>
            <p:cNvPicPr>
              <a:picLocks noChangeAspect="1"/>
            </p:cNvPicPr>
            <p:nvPr/>
          </p:nvPicPr>
          <p:blipFill>
            <a:blip r:embed="rId2"/>
            <a:srcRect l="49982" r="33282" b="-2438"/>
            <a:stretch>
              <a:fillRect/>
            </a:stretch>
          </p:blipFill>
          <p:spPr>
            <a:xfrm>
              <a:off x="1428728" y="3357562"/>
              <a:ext cx="1635102" cy="1700213"/>
            </a:xfrm>
            <a:prstGeom prst="rect">
              <a:avLst/>
            </a:prstGeom>
            <a:noFill/>
            <a:ln w="9525">
              <a:noFill/>
            </a:ln>
          </p:spPr>
        </p:pic>
      </p:grpSp>
      <p:sp>
        <p:nvSpPr>
          <p:cNvPr id="9226" name="TextBox 29"/>
          <p:cNvSpPr txBox="1"/>
          <p:nvPr/>
        </p:nvSpPr>
        <p:spPr>
          <a:xfrm>
            <a:off x="1706563" y="1697038"/>
            <a:ext cx="1365250" cy="1446212"/>
          </a:xfrm>
          <a:prstGeom prst="rect">
            <a:avLst/>
          </a:prstGeom>
          <a:noFill/>
          <a:ln w="9525">
            <a:noFill/>
          </a:ln>
        </p:spPr>
        <p:txBody>
          <a:bodyPr>
            <a:spAutoFit/>
          </a:bodyPr>
          <a:lstStyle/>
          <a:p>
            <a:r>
              <a:rPr lang="zh-CN" altLang="en-US" sz="8800" dirty="0">
                <a:latin typeface="楷体" panose="02010609060101010101" pitchFamily="49" charset="-122"/>
                <a:ea typeface="楷体" panose="02010609060101010101" pitchFamily="49" charset="-122"/>
              </a:rPr>
              <a:t>妒</a:t>
            </a:r>
          </a:p>
        </p:txBody>
      </p:sp>
      <p:sp>
        <p:nvSpPr>
          <p:cNvPr id="9227" name="TextBox 29"/>
          <p:cNvSpPr txBox="1"/>
          <p:nvPr/>
        </p:nvSpPr>
        <p:spPr>
          <a:xfrm>
            <a:off x="3286125" y="1674813"/>
            <a:ext cx="1365250" cy="1446212"/>
          </a:xfrm>
          <a:prstGeom prst="rect">
            <a:avLst/>
          </a:prstGeom>
          <a:noFill/>
          <a:ln w="9525">
            <a:noFill/>
          </a:ln>
        </p:spPr>
        <p:txBody>
          <a:bodyPr>
            <a:spAutoFit/>
          </a:bodyPr>
          <a:lstStyle/>
          <a:p>
            <a:r>
              <a:rPr lang="zh-CN" altLang="en-US" sz="8800" dirty="0">
                <a:latin typeface="楷体" panose="02010609060101010101" pitchFamily="49" charset="-122"/>
                <a:ea typeface="楷体" panose="02010609060101010101" pitchFamily="49" charset="-122"/>
              </a:rPr>
              <a:t>忌</a:t>
            </a:r>
          </a:p>
        </p:txBody>
      </p:sp>
      <p:sp>
        <p:nvSpPr>
          <p:cNvPr id="9228" name="TextBox 29"/>
          <p:cNvSpPr txBox="1"/>
          <p:nvPr/>
        </p:nvSpPr>
        <p:spPr>
          <a:xfrm>
            <a:off x="4857750" y="1697038"/>
            <a:ext cx="1365250" cy="1446212"/>
          </a:xfrm>
          <a:prstGeom prst="rect">
            <a:avLst/>
          </a:prstGeom>
          <a:noFill/>
          <a:ln w="9525">
            <a:noFill/>
          </a:ln>
        </p:spPr>
        <p:txBody>
          <a:bodyPr>
            <a:spAutoFit/>
          </a:bodyPr>
          <a:lstStyle/>
          <a:p>
            <a:r>
              <a:rPr lang="zh-CN" altLang="en-US" sz="8800" dirty="0">
                <a:latin typeface="楷体" panose="02010609060101010101" pitchFamily="49" charset="-122"/>
                <a:ea typeface="楷体" panose="02010609060101010101" pitchFamily="49" charset="-122"/>
              </a:rPr>
              <a:t>曹</a:t>
            </a:r>
          </a:p>
        </p:txBody>
      </p:sp>
      <p:sp>
        <p:nvSpPr>
          <p:cNvPr id="9229" name="TextBox 43"/>
          <p:cNvSpPr txBox="1"/>
          <p:nvPr/>
        </p:nvSpPr>
        <p:spPr>
          <a:xfrm>
            <a:off x="6500813" y="1697038"/>
            <a:ext cx="1365250" cy="1446212"/>
          </a:xfrm>
          <a:prstGeom prst="rect">
            <a:avLst/>
          </a:prstGeom>
          <a:noFill/>
          <a:ln w="9525">
            <a:noFill/>
          </a:ln>
        </p:spPr>
        <p:txBody>
          <a:bodyPr>
            <a:spAutoFit/>
          </a:bodyPr>
          <a:lstStyle/>
          <a:p>
            <a:r>
              <a:rPr lang="zh-CN" altLang="en-US" sz="8800" dirty="0">
                <a:latin typeface="楷体" panose="02010609060101010101" pitchFamily="49" charset="-122"/>
                <a:ea typeface="楷体" panose="02010609060101010101" pitchFamily="49" charset="-122"/>
              </a:rPr>
              <a:t>督</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五边形 16"/>
          <p:cNvSpPr/>
          <p:nvPr/>
        </p:nvSpPr>
        <p:spPr>
          <a:xfrm>
            <a:off x="3175" y="188913"/>
            <a:ext cx="1957388" cy="503237"/>
          </a:xfrm>
          <a:prstGeom prst="homePlate">
            <a:avLst>
              <a:gd name="adj" fmla="val 50006"/>
            </a:avLst>
          </a:prstGeom>
          <a:solidFill>
            <a:srgbClr val="FFC000"/>
          </a:solidFill>
          <a:ln w="12700">
            <a:noFill/>
          </a:ln>
        </p:spPr>
        <p:txBody>
          <a:bodyPr anchor="ctr"/>
          <a:lstStyle/>
          <a:p>
            <a:pPr algn="ctr"/>
            <a:r>
              <a:rPr lang="zh-CN" altLang="en-US" sz="2800" b="1" dirty="0">
                <a:latin typeface="楷体" panose="02010609060101010101" pitchFamily="49" charset="-122"/>
                <a:ea typeface="楷体" panose="02010609060101010101" pitchFamily="49" charset="-122"/>
              </a:rPr>
              <a:t>草船借箭</a:t>
            </a:r>
          </a:p>
        </p:txBody>
      </p:sp>
      <p:grpSp>
        <p:nvGrpSpPr>
          <p:cNvPr id="10245" name="组合 84"/>
          <p:cNvGrpSpPr/>
          <p:nvPr/>
        </p:nvGrpSpPr>
        <p:grpSpPr>
          <a:xfrm>
            <a:off x="2063750" y="3871913"/>
            <a:ext cx="4857750" cy="1700212"/>
            <a:chOff x="1428728" y="3357562"/>
            <a:chExt cx="4857784" cy="1700213"/>
          </a:xfrm>
        </p:grpSpPr>
        <p:pic>
          <p:nvPicPr>
            <p:cNvPr id="10256" name="图片 4" descr="铅笔字格.png"/>
            <p:cNvPicPr>
              <a:picLocks noChangeAspect="1"/>
            </p:cNvPicPr>
            <p:nvPr/>
          </p:nvPicPr>
          <p:blipFill>
            <a:blip r:embed="rId2"/>
            <a:srcRect l="16347" r="50018" b="1006"/>
            <a:stretch>
              <a:fillRect/>
            </a:stretch>
          </p:blipFill>
          <p:spPr>
            <a:xfrm>
              <a:off x="3000364" y="3357562"/>
              <a:ext cx="3286148" cy="1643074"/>
            </a:xfrm>
            <a:prstGeom prst="rect">
              <a:avLst/>
            </a:prstGeom>
            <a:noFill/>
            <a:ln w="9525">
              <a:noFill/>
            </a:ln>
          </p:spPr>
        </p:pic>
        <p:pic>
          <p:nvPicPr>
            <p:cNvPr id="10257" name="图片 4" descr="铅笔字格.png"/>
            <p:cNvPicPr>
              <a:picLocks noChangeAspect="1"/>
            </p:cNvPicPr>
            <p:nvPr/>
          </p:nvPicPr>
          <p:blipFill>
            <a:blip r:embed="rId2"/>
            <a:srcRect l="49982" r="33282" b="-2438"/>
            <a:stretch>
              <a:fillRect/>
            </a:stretch>
          </p:blipFill>
          <p:spPr>
            <a:xfrm>
              <a:off x="1428728" y="3357562"/>
              <a:ext cx="1635102" cy="1700213"/>
            </a:xfrm>
            <a:prstGeom prst="rect">
              <a:avLst/>
            </a:prstGeom>
            <a:noFill/>
            <a:ln w="9525">
              <a:noFill/>
            </a:ln>
          </p:spPr>
        </p:pic>
      </p:grpSp>
      <p:sp>
        <p:nvSpPr>
          <p:cNvPr id="10246" name="TextBox 29"/>
          <p:cNvSpPr txBox="1"/>
          <p:nvPr/>
        </p:nvSpPr>
        <p:spPr>
          <a:xfrm>
            <a:off x="2214563" y="3925888"/>
            <a:ext cx="1365250" cy="1446212"/>
          </a:xfrm>
          <a:prstGeom prst="rect">
            <a:avLst/>
          </a:prstGeom>
          <a:noFill/>
          <a:ln w="9525">
            <a:noFill/>
          </a:ln>
        </p:spPr>
        <p:txBody>
          <a:bodyPr>
            <a:spAutoFit/>
          </a:bodyPr>
          <a:lstStyle/>
          <a:p>
            <a:pPr eaLnBrk="1" hangingPunct="1"/>
            <a:r>
              <a:rPr lang="zh-CN" altLang="en-US" sz="8800" dirty="0">
                <a:solidFill>
                  <a:srgbClr val="000000"/>
                </a:solidFill>
                <a:latin typeface="楷体" panose="02010609060101010101" pitchFamily="49" charset="-122"/>
                <a:ea typeface="楷体" panose="02010609060101010101" pitchFamily="49" charset="-122"/>
              </a:rPr>
              <a:t>呐</a:t>
            </a:r>
          </a:p>
        </p:txBody>
      </p:sp>
      <p:sp>
        <p:nvSpPr>
          <p:cNvPr id="10247" name="TextBox 29"/>
          <p:cNvSpPr txBox="1"/>
          <p:nvPr/>
        </p:nvSpPr>
        <p:spPr>
          <a:xfrm>
            <a:off x="3849688" y="3911600"/>
            <a:ext cx="1365250" cy="1446213"/>
          </a:xfrm>
          <a:prstGeom prst="rect">
            <a:avLst/>
          </a:prstGeom>
          <a:noFill/>
          <a:ln w="9525">
            <a:noFill/>
          </a:ln>
        </p:spPr>
        <p:txBody>
          <a:bodyPr>
            <a:spAutoFit/>
          </a:bodyPr>
          <a:lstStyle/>
          <a:p>
            <a:pPr eaLnBrk="1" hangingPunct="1"/>
            <a:r>
              <a:rPr lang="zh-CN" altLang="en-US" sz="8800" dirty="0">
                <a:solidFill>
                  <a:srgbClr val="000000"/>
                </a:solidFill>
                <a:latin typeface="楷体" panose="02010609060101010101" pitchFamily="49" charset="-122"/>
                <a:ea typeface="楷体" panose="02010609060101010101" pitchFamily="49" charset="-122"/>
              </a:rPr>
              <a:t>援</a:t>
            </a:r>
          </a:p>
        </p:txBody>
      </p:sp>
      <p:sp>
        <p:nvSpPr>
          <p:cNvPr id="10248" name="TextBox 29"/>
          <p:cNvSpPr txBox="1"/>
          <p:nvPr/>
        </p:nvSpPr>
        <p:spPr>
          <a:xfrm>
            <a:off x="5492750" y="3911600"/>
            <a:ext cx="1365250" cy="1446213"/>
          </a:xfrm>
          <a:prstGeom prst="rect">
            <a:avLst/>
          </a:prstGeom>
          <a:noFill/>
          <a:ln w="9525">
            <a:noFill/>
          </a:ln>
        </p:spPr>
        <p:txBody>
          <a:bodyPr>
            <a:spAutoFit/>
          </a:bodyPr>
          <a:lstStyle/>
          <a:p>
            <a:pPr eaLnBrk="1" hangingPunct="1"/>
            <a:r>
              <a:rPr lang="zh-CN" altLang="en-US" sz="8800" dirty="0">
                <a:solidFill>
                  <a:srgbClr val="000000"/>
                </a:solidFill>
                <a:latin typeface="楷体" panose="02010609060101010101" pitchFamily="49" charset="-122"/>
                <a:ea typeface="楷体" panose="02010609060101010101" pitchFamily="49" charset="-122"/>
              </a:rPr>
              <a:t>丞</a:t>
            </a:r>
          </a:p>
        </p:txBody>
      </p:sp>
      <p:grpSp>
        <p:nvGrpSpPr>
          <p:cNvPr id="10249" name="组合 84"/>
          <p:cNvGrpSpPr/>
          <p:nvPr/>
        </p:nvGrpSpPr>
        <p:grpSpPr>
          <a:xfrm>
            <a:off x="1500188" y="1657350"/>
            <a:ext cx="6492875" cy="1700213"/>
            <a:chOff x="1428728" y="3357562"/>
            <a:chExt cx="6492886" cy="1700213"/>
          </a:xfrm>
        </p:grpSpPr>
        <p:pic>
          <p:nvPicPr>
            <p:cNvPr id="10254" name="图片 4" descr="铅笔字格.png"/>
            <p:cNvPicPr>
              <a:picLocks noChangeAspect="1"/>
            </p:cNvPicPr>
            <p:nvPr/>
          </p:nvPicPr>
          <p:blipFill>
            <a:blip r:embed="rId2"/>
            <a:srcRect l="16347" r="33282" b="-2438"/>
            <a:stretch>
              <a:fillRect/>
            </a:stretch>
          </p:blipFill>
          <p:spPr>
            <a:xfrm>
              <a:off x="3000364" y="3357562"/>
              <a:ext cx="4921250" cy="1700213"/>
            </a:xfrm>
            <a:prstGeom prst="rect">
              <a:avLst/>
            </a:prstGeom>
            <a:noFill/>
            <a:ln w="9525">
              <a:noFill/>
            </a:ln>
          </p:spPr>
        </p:pic>
        <p:pic>
          <p:nvPicPr>
            <p:cNvPr id="10255" name="图片 4" descr="铅笔字格.png"/>
            <p:cNvPicPr>
              <a:picLocks noChangeAspect="1"/>
            </p:cNvPicPr>
            <p:nvPr/>
          </p:nvPicPr>
          <p:blipFill>
            <a:blip r:embed="rId2"/>
            <a:srcRect l="49982" r="33282" b="-2438"/>
            <a:stretch>
              <a:fillRect/>
            </a:stretch>
          </p:blipFill>
          <p:spPr>
            <a:xfrm>
              <a:off x="1428728" y="3357562"/>
              <a:ext cx="1635102" cy="1700213"/>
            </a:xfrm>
            <a:prstGeom prst="rect">
              <a:avLst/>
            </a:prstGeom>
            <a:noFill/>
            <a:ln w="9525">
              <a:noFill/>
            </a:ln>
          </p:spPr>
        </p:pic>
      </p:grpSp>
      <p:sp>
        <p:nvSpPr>
          <p:cNvPr id="10250" name="TextBox 29"/>
          <p:cNvSpPr txBox="1"/>
          <p:nvPr/>
        </p:nvSpPr>
        <p:spPr>
          <a:xfrm>
            <a:off x="1643063" y="1693863"/>
            <a:ext cx="1365250" cy="1446212"/>
          </a:xfrm>
          <a:prstGeom prst="rect">
            <a:avLst/>
          </a:prstGeom>
          <a:noFill/>
          <a:ln w="9525">
            <a:noFill/>
          </a:ln>
        </p:spPr>
        <p:txBody>
          <a:bodyPr>
            <a:spAutoFit/>
          </a:bodyPr>
          <a:lstStyle/>
          <a:p>
            <a:r>
              <a:rPr lang="zh-CN" altLang="en-US" sz="8800" dirty="0">
                <a:latin typeface="楷体" panose="02010609060101010101" pitchFamily="49" charset="-122"/>
                <a:ea typeface="楷体" panose="02010609060101010101" pitchFamily="49" charset="-122"/>
              </a:rPr>
              <a:t>私</a:t>
            </a:r>
          </a:p>
        </p:txBody>
      </p:sp>
      <p:sp>
        <p:nvSpPr>
          <p:cNvPr id="10251" name="TextBox 29"/>
          <p:cNvSpPr txBox="1"/>
          <p:nvPr/>
        </p:nvSpPr>
        <p:spPr>
          <a:xfrm>
            <a:off x="3286125" y="1674813"/>
            <a:ext cx="1365250" cy="1446212"/>
          </a:xfrm>
          <a:prstGeom prst="rect">
            <a:avLst/>
          </a:prstGeom>
          <a:noFill/>
          <a:ln w="9525">
            <a:noFill/>
          </a:ln>
        </p:spPr>
        <p:txBody>
          <a:bodyPr>
            <a:spAutoFit/>
          </a:bodyPr>
          <a:lstStyle/>
          <a:p>
            <a:r>
              <a:rPr lang="zh-CN" altLang="en-US" sz="8800" dirty="0">
                <a:latin typeface="楷体" panose="02010609060101010101" pitchFamily="49" charset="-122"/>
                <a:ea typeface="楷体" panose="02010609060101010101" pitchFamily="49" charset="-122"/>
              </a:rPr>
              <a:t>幔</a:t>
            </a:r>
          </a:p>
        </p:txBody>
      </p:sp>
      <p:sp>
        <p:nvSpPr>
          <p:cNvPr id="10252" name="TextBox 29"/>
          <p:cNvSpPr txBox="1"/>
          <p:nvPr/>
        </p:nvSpPr>
        <p:spPr>
          <a:xfrm>
            <a:off x="4857750" y="1657350"/>
            <a:ext cx="1365250" cy="1446213"/>
          </a:xfrm>
          <a:prstGeom prst="rect">
            <a:avLst/>
          </a:prstGeom>
          <a:noFill/>
          <a:ln w="9525">
            <a:noFill/>
          </a:ln>
        </p:spPr>
        <p:txBody>
          <a:bodyPr>
            <a:spAutoFit/>
          </a:bodyPr>
          <a:lstStyle/>
          <a:p>
            <a:r>
              <a:rPr lang="zh-CN" altLang="en-US" sz="8800" dirty="0">
                <a:latin typeface="楷体" panose="02010609060101010101" pitchFamily="49" charset="-122"/>
                <a:ea typeface="楷体" panose="02010609060101010101" pitchFamily="49" charset="-122"/>
              </a:rPr>
              <a:t>寨</a:t>
            </a:r>
          </a:p>
        </p:txBody>
      </p:sp>
      <p:sp>
        <p:nvSpPr>
          <p:cNvPr id="10253" name="TextBox 43"/>
          <p:cNvSpPr txBox="1"/>
          <p:nvPr/>
        </p:nvSpPr>
        <p:spPr>
          <a:xfrm>
            <a:off x="6500813" y="1697038"/>
            <a:ext cx="1365250" cy="1446212"/>
          </a:xfrm>
          <a:prstGeom prst="rect">
            <a:avLst/>
          </a:prstGeom>
          <a:noFill/>
          <a:ln w="9525">
            <a:noFill/>
          </a:ln>
        </p:spPr>
        <p:txBody>
          <a:bodyPr>
            <a:spAutoFit/>
          </a:bodyPr>
          <a:lstStyle/>
          <a:p>
            <a:r>
              <a:rPr lang="zh-CN" altLang="en-US" sz="8800" dirty="0">
                <a:latin typeface="楷体" panose="02010609060101010101" pitchFamily="49" charset="-122"/>
                <a:ea typeface="楷体" panose="02010609060101010101" pitchFamily="49" charset="-122"/>
              </a:rPr>
              <a:t>擂</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五边形 16"/>
          <p:cNvSpPr/>
          <p:nvPr/>
        </p:nvSpPr>
        <p:spPr>
          <a:xfrm>
            <a:off x="0" y="188913"/>
            <a:ext cx="3276600" cy="503237"/>
          </a:xfrm>
          <a:prstGeom prst="homePlate">
            <a:avLst>
              <a:gd name="adj" fmla="val 50008"/>
            </a:avLst>
          </a:prstGeom>
          <a:solidFill>
            <a:srgbClr val="FFC000"/>
          </a:solidFill>
          <a:ln w="12700">
            <a:noFill/>
          </a:ln>
        </p:spPr>
        <p:txBody>
          <a:bodyPr anchor="ctr"/>
          <a:lstStyle/>
          <a:p>
            <a:pPr algn="ctr"/>
            <a:r>
              <a:rPr lang="zh-CN" altLang="en-US" sz="2800" b="1" dirty="0">
                <a:latin typeface="楷体" panose="02010609060101010101" pitchFamily="49" charset="-122"/>
                <a:ea typeface="楷体" panose="02010609060101010101" pitchFamily="49" charset="-122"/>
              </a:rPr>
              <a:t>草船借箭</a:t>
            </a:r>
          </a:p>
        </p:txBody>
      </p:sp>
      <p:sp>
        <p:nvSpPr>
          <p:cNvPr id="20" name="Text Box 2"/>
          <p:cNvSpPr txBox="1"/>
          <p:nvPr/>
        </p:nvSpPr>
        <p:spPr>
          <a:xfrm>
            <a:off x="468313" y="981075"/>
            <a:ext cx="4267200" cy="708025"/>
          </a:xfrm>
          <a:prstGeom prst="rect">
            <a:avLst/>
          </a:prstGeom>
          <a:noFill/>
          <a:ln w="9525">
            <a:noFill/>
          </a:ln>
        </p:spPr>
        <p:txBody>
          <a:bodyPr>
            <a:spAutoFit/>
          </a:bodyPr>
          <a:lstStyle/>
          <a:p>
            <a:pPr>
              <a:spcBef>
                <a:spcPct val="50000"/>
              </a:spcBef>
            </a:pPr>
            <a:r>
              <a:rPr lang="zh-CN" altLang="en-US" sz="4000" b="1" dirty="0">
                <a:solidFill>
                  <a:srgbClr val="FF0000"/>
                </a:solidFill>
                <a:latin typeface="Sylfaen" panose="010A0502050306030303" pitchFamily="18" charset="0"/>
                <a:ea typeface="楷体" panose="02010609060101010101" pitchFamily="49" charset="-122"/>
              </a:rPr>
              <a:t>整体感知</a:t>
            </a:r>
          </a:p>
        </p:txBody>
      </p:sp>
      <p:sp>
        <p:nvSpPr>
          <p:cNvPr id="21" name="Text Box 3"/>
          <p:cNvSpPr txBox="1"/>
          <p:nvPr/>
        </p:nvSpPr>
        <p:spPr>
          <a:xfrm>
            <a:off x="539750" y="1773238"/>
            <a:ext cx="7632700" cy="584200"/>
          </a:xfrm>
          <a:prstGeom prst="rect">
            <a:avLst/>
          </a:prstGeom>
          <a:noFill/>
          <a:ln w="9525">
            <a:noFill/>
          </a:ln>
        </p:spPr>
        <p:txBody>
          <a:bodyPr>
            <a:spAutoFit/>
          </a:bodyPr>
          <a:lstStyle/>
          <a:p>
            <a:pPr>
              <a:spcBef>
                <a:spcPct val="50000"/>
              </a:spcBef>
            </a:pPr>
            <a:r>
              <a:rPr lang="en-US" altLang="zh-CN" sz="3200" b="1" dirty="0" smtClean="0">
                <a:solidFill>
                  <a:srgbClr val="FF0000"/>
                </a:solidFill>
                <a:latin typeface="楷体" panose="02010609060101010101" pitchFamily="49" charset="-122"/>
                <a:ea typeface="楷体" panose="02010609060101010101" pitchFamily="49" charset="-122"/>
              </a:rPr>
              <a:t>1</a:t>
            </a:r>
            <a:r>
              <a:rPr lang="en-US" altLang="zh-CN" sz="3200" b="1" dirty="0">
                <a:solidFill>
                  <a:srgbClr val="FF0000"/>
                </a:solidFill>
                <a:latin typeface="楷体" panose="02010609060101010101" pitchFamily="49" charset="-122"/>
                <a:ea typeface="楷体" panose="02010609060101010101" pitchFamily="49" charset="-122"/>
              </a:rPr>
              <a:t>.</a:t>
            </a:r>
            <a:r>
              <a:rPr lang="zh-CN" altLang="en-US" sz="3200" b="1" dirty="0" smtClean="0">
                <a:solidFill>
                  <a:srgbClr val="FF0000"/>
                </a:solidFill>
                <a:latin typeface="楷体" panose="02010609060101010101" pitchFamily="49" charset="-122"/>
                <a:ea typeface="楷体" panose="02010609060101010101" pitchFamily="49" charset="-122"/>
              </a:rPr>
              <a:t>文</a:t>
            </a:r>
            <a:r>
              <a:rPr lang="zh-CN" altLang="en-US" sz="3200" b="1" dirty="0">
                <a:solidFill>
                  <a:srgbClr val="FF0000"/>
                </a:solidFill>
                <a:latin typeface="楷体" panose="02010609060101010101" pitchFamily="49" charset="-122"/>
                <a:ea typeface="楷体" panose="02010609060101010101" pitchFamily="49" charset="-122"/>
              </a:rPr>
              <a:t>中写到了哪几个人物？</a:t>
            </a:r>
            <a:endParaRPr lang="en-US" altLang="zh-CN" sz="3200" b="1" dirty="0">
              <a:solidFill>
                <a:srgbClr val="FF0000"/>
              </a:solidFill>
              <a:latin typeface="楷体" panose="02010609060101010101" pitchFamily="49" charset="-122"/>
              <a:ea typeface="楷体" panose="02010609060101010101" pitchFamily="49" charset="-122"/>
            </a:endParaRPr>
          </a:p>
        </p:txBody>
      </p:sp>
      <p:sp>
        <p:nvSpPr>
          <p:cNvPr id="22" name="Text Box 4"/>
          <p:cNvSpPr txBox="1"/>
          <p:nvPr/>
        </p:nvSpPr>
        <p:spPr>
          <a:xfrm>
            <a:off x="3150098" y="4283906"/>
            <a:ext cx="3170830" cy="2062103"/>
          </a:xfrm>
          <a:prstGeom prst="rect">
            <a:avLst/>
          </a:prstGeom>
          <a:noFill/>
          <a:ln w="9525">
            <a:noFill/>
          </a:ln>
        </p:spPr>
        <p:txBody>
          <a:bodyPr wrap="square">
            <a:spAutoFit/>
          </a:bodyPr>
          <a:lstStyle/>
          <a:p>
            <a:pPr>
              <a:spcBef>
                <a:spcPct val="50000"/>
              </a:spcBef>
            </a:pPr>
            <a:r>
              <a:rPr lang="zh-CN" altLang="en-US" sz="3200" b="1" dirty="0">
                <a:latin typeface="楷体" panose="02010609060101010101" pitchFamily="49" charset="-122"/>
                <a:ea typeface="楷体" panose="02010609060101010101" pitchFamily="49" charset="-122"/>
              </a:rPr>
              <a:t>起因（</a:t>
            </a:r>
            <a:r>
              <a:rPr lang="en-US" altLang="zh-CN" sz="3200" b="1" dirty="0">
                <a:latin typeface="楷体" panose="02010609060101010101" pitchFamily="49" charset="-122"/>
                <a:ea typeface="楷体" panose="02010609060101010101" pitchFamily="49" charset="-122"/>
              </a:rPr>
              <a:t>1—2</a:t>
            </a:r>
            <a:r>
              <a:rPr lang="zh-CN" altLang="en-US" sz="3200" b="1" dirty="0" smtClean="0">
                <a:latin typeface="楷体" panose="02010609060101010101" pitchFamily="49" charset="-122"/>
                <a:ea typeface="楷体" panose="02010609060101010101" pitchFamily="49" charset="-122"/>
              </a:rPr>
              <a:t>）</a:t>
            </a:r>
            <a:endParaRPr lang="en-US" altLang="zh-CN" sz="3200" b="1" dirty="0" smtClean="0">
              <a:latin typeface="楷体" panose="02010609060101010101" pitchFamily="49" charset="-122"/>
              <a:ea typeface="楷体" panose="02010609060101010101" pitchFamily="49" charset="-122"/>
            </a:endParaRPr>
          </a:p>
          <a:p>
            <a:pPr>
              <a:spcBef>
                <a:spcPct val="50000"/>
              </a:spcBef>
            </a:pPr>
            <a:r>
              <a:rPr lang="zh-CN" altLang="en-US" sz="3200" b="1" dirty="0" smtClean="0">
                <a:latin typeface="楷体" panose="02010609060101010101" pitchFamily="49" charset="-122"/>
                <a:ea typeface="楷体" panose="02010609060101010101" pitchFamily="49" charset="-122"/>
              </a:rPr>
              <a:t>经过（</a:t>
            </a:r>
            <a:r>
              <a:rPr lang="en-US" altLang="zh-CN" sz="3200" b="1" dirty="0">
                <a:latin typeface="楷体" panose="02010609060101010101" pitchFamily="49" charset="-122"/>
                <a:ea typeface="楷体" panose="02010609060101010101" pitchFamily="49" charset="-122"/>
              </a:rPr>
              <a:t>3</a:t>
            </a:r>
            <a:r>
              <a:rPr lang="en-US" altLang="zh-CN" sz="3200" b="1" dirty="0" smtClean="0">
                <a:latin typeface="楷体" panose="02010609060101010101" pitchFamily="49" charset="-122"/>
                <a:ea typeface="楷体" panose="02010609060101010101" pitchFamily="49" charset="-122"/>
              </a:rPr>
              <a:t>—9</a:t>
            </a:r>
            <a:r>
              <a:rPr lang="zh-CN" altLang="en-US" sz="3200" b="1" dirty="0" smtClean="0">
                <a:latin typeface="楷体" panose="02010609060101010101" pitchFamily="49" charset="-122"/>
                <a:ea typeface="楷体" panose="02010609060101010101" pitchFamily="49" charset="-122"/>
              </a:rPr>
              <a:t>）                      </a:t>
            </a:r>
            <a:endParaRPr lang="en-US" altLang="zh-CN" sz="3200" b="1" dirty="0" smtClean="0">
              <a:latin typeface="楷体" panose="02010609060101010101" pitchFamily="49" charset="-122"/>
              <a:ea typeface="楷体" panose="02010609060101010101" pitchFamily="49" charset="-122"/>
            </a:endParaRPr>
          </a:p>
          <a:p>
            <a:pPr>
              <a:spcBef>
                <a:spcPct val="50000"/>
              </a:spcBef>
            </a:pPr>
            <a:r>
              <a:rPr lang="zh-CN" altLang="en-US" sz="3200" b="1" dirty="0" smtClean="0">
                <a:latin typeface="楷体" panose="02010609060101010101" pitchFamily="49" charset="-122"/>
                <a:ea typeface="楷体" panose="02010609060101010101" pitchFamily="49" charset="-122"/>
              </a:rPr>
              <a:t>结果</a:t>
            </a: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10</a:t>
            </a:r>
            <a:r>
              <a:rPr lang="zh-CN" altLang="en-US" sz="3200" b="1" dirty="0">
                <a:latin typeface="楷体" panose="02010609060101010101" pitchFamily="49" charset="-122"/>
                <a:ea typeface="楷体" panose="02010609060101010101" pitchFamily="49" charset="-122"/>
              </a:rPr>
              <a:t>）</a:t>
            </a:r>
          </a:p>
        </p:txBody>
      </p:sp>
      <p:sp>
        <p:nvSpPr>
          <p:cNvPr id="23" name="Text Box 5"/>
          <p:cNvSpPr txBox="1"/>
          <p:nvPr/>
        </p:nvSpPr>
        <p:spPr>
          <a:xfrm rot="-9402" flipH="1">
            <a:off x="1901825" y="4365625"/>
            <a:ext cx="677863" cy="2305050"/>
          </a:xfrm>
          <a:prstGeom prst="rect">
            <a:avLst/>
          </a:prstGeom>
          <a:noFill/>
          <a:ln w="9525">
            <a:noFill/>
          </a:ln>
        </p:spPr>
        <p:txBody>
          <a:bodyPr vert="eaVert">
            <a:spAutoFit/>
          </a:bodyPr>
          <a:lstStyle/>
          <a:p>
            <a:pPr>
              <a:spcBef>
                <a:spcPct val="50000"/>
              </a:spcBef>
            </a:pPr>
            <a:r>
              <a:rPr lang="zh-CN" altLang="en-US" sz="3200" b="1" dirty="0">
                <a:latin typeface="楷体" panose="02010609060101010101" pitchFamily="49" charset="-122"/>
                <a:ea typeface="楷体" panose="02010609060101010101" pitchFamily="49" charset="-122"/>
              </a:rPr>
              <a:t>按事情发展</a:t>
            </a:r>
          </a:p>
        </p:txBody>
      </p:sp>
      <p:sp>
        <p:nvSpPr>
          <p:cNvPr id="24" name="Rectangle 9"/>
          <p:cNvSpPr/>
          <p:nvPr/>
        </p:nvSpPr>
        <p:spPr>
          <a:xfrm>
            <a:off x="468313" y="3141663"/>
            <a:ext cx="8077200" cy="1076325"/>
          </a:xfrm>
          <a:prstGeom prst="rect">
            <a:avLst/>
          </a:prstGeom>
          <a:noFill/>
          <a:ln w="9525">
            <a:noFill/>
          </a:ln>
        </p:spPr>
        <p:txBody>
          <a:bodyPr>
            <a:spAutoFit/>
          </a:bodyPr>
          <a:lstStyle/>
          <a:p>
            <a:r>
              <a:rPr lang="en-US" altLang="zh-CN" sz="3200" b="1" dirty="0" smtClean="0">
                <a:solidFill>
                  <a:srgbClr val="FF0000"/>
                </a:solidFill>
                <a:latin typeface="楷体" panose="02010609060101010101" pitchFamily="49" charset="-122"/>
                <a:ea typeface="楷体" panose="02010609060101010101" pitchFamily="49" charset="-122"/>
              </a:rPr>
              <a:t>2</a:t>
            </a:r>
            <a:r>
              <a:rPr lang="en-US" altLang="zh-CN" sz="3200" b="1" dirty="0">
                <a:solidFill>
                  <a:srgbClr val="FF0000"/>
                </a:solidFill>
                <a:latin typeface="楷体" panose="02010609060101010101" pitchFamily="49" charset="-122"/>
                <a:ea typeface="楷体" panose="02010609060101010101" pitchFamily="49" charset="-122"/>
              </a:rPr>
              <a:t>.</a:t>
            </a:r>
            <a:r>
              <a:rPr lang="zh-CN" altLang="en-US" sz="3200" b="1" dirty="0" smtClean="0">
                <a:solidFill>
                  <a:srgbClr val="FF0000"/>
                </a:solidFill>
                <a:latin typeface="楷体" panose="02010609060101010101" pitchFamily="49" charset="-122"/>
                <a:ea typeface="楷体" panose="02010609060101010101" pitchFamily="49" charset="-122"/>
              </a:rPr>
              <a:t>在</a:t>
            </a:r>
            <a:r>
              <a:rPr lang="zh-CN" altLang="en-US" sz="3200" b="1" dirty="0">
                <a:solidFill>
                  <a:srgbClr val="FF0000"/>
                </a:solidFill>
                <a:latin typeface="楷体" panose="02010609060101010101" pitchFamily="49" charset="-122"/>
                <a:ea typeface="楷体" panose="02010609060101010101" pitchFamily="49" charset="-122"/>
              </a:rPr>
              <a:t>文中找出“草船借箭”的起因</a:t>
            </a:r>
            <a:r>
              <a:rPr lang="zh-CN" altLang="en-US" sz="3200" b="1" dirty="0" smtClean="0">
                <a:solidFill>
                  <a:srgbClr val="FF0000"/>
                </a:solidFill>
                <a:latin typeface="楷体" panose="02010609060101010101" pitchFamily="49" charset="-122"/>
                <a:ea typeface="楷体" panose="02010609060101010101" pitchFamily="49" charset="-122"/>
              </a:rPr>
              <a:t>、经过</a:t>
            </a:r>
            <a:r>
              <a:rPr lang="zh-CN" altLang="en-US" sz="3200" b="1" dirty="0">
                <a:solidFill>
                  <a:srgbClr val="FF0000"/>
                </a:solidFill>
                <a:latin typeface="楷体" panose="02010609060101010101" pitchFamily="49" charset="-122"/>
                <a:ea typeface="楷体" panose="02010609060101010101" pitchFamily="49" charset="-122"/>
              </a:rPr>
              <a:t>和结果，把文章</a:t>
            </a:r>
            <a:r>
              <a:rPr lang="zh-CN" altLang="en-US" sz="3200" b="1" dirty="0" smtClean="0">
                <a:solidFill>
                  <a:srgbClr val="FF0000"/>
                </a:solidFill>
                <a:latin typeface="楷体" panose="02010609060101010101" pitchFamily="49" charset="-122"/>
                <a:ea typeface="楷体" panose="02010609060101010101" pitchFamily="49" charset="-122"/>
              </a:rPr>
              <a:t>分成</a:t>
            </a:r>
            <a:r>
              <a:rPr lang="zh-CN" altLang="en-US" sz="3200" b="1" dirty="0">
                <a:solidFill>
                  <a:srgbClr val="FF0000"/>
                </a:solidFill>
                <a:latin typeface="楷体" panose="02010609060101010101" pitchFamily="49" charset="-122"/>
                <a:ea typeface="楷体" panose="02010609060101010101" pitchFamily="49" charset="-122"/>
              </a:rPr>
              <a:t>三</a:t>
            </a:r>
            <a:r>
              <a:rPr lang="zh-CN" altLang="en-US" sz="3200" b="1" dirty="0" smtClean="0">
                <a:solidFill>
                  <a:srgbClr val="FF0000"/>
                </a:solidFill>
                <a:latin typeface="楷体" panose="02010609060101010101" pitchFamily="49" charset="-122"/>
                <a:ea typeface="楷体" panose="02010609060101010101" pitchFamily="49" charset="-122"/>
              </a:rPr>
              <a:t>部分</a:t>
            </a:r>
            <a:r>
              <a:rPr lang="zh-CN" altLang="en-US" sz="3200" b="1" dirty="0">
                <a:solidFill>
                  <a:srgbClr val="FF0000"/>
                </a:solidFill>
                <a:latin typeface="楷体" panose="02010609060101010101" pitchFamily="49" charset="-122"/>
                <a:ea typeface="楷体" panose="02010609060101010101" pitchFamily="49" charset="-122"/>
              </a:rPr>
              <a:t>。</a:t>
            </a:r>
          </a:p>
        </p:txBody>
      </p:sp>
      <p:sp>
        <p:nvSpPr>
          <p:cNvPr id="25" name="Text Box 10"/>
          <p:cNvSpPr txBox="1"/>
          <p:nvPr/>
        </p:nvSpPr>
        <p:spPr>
          <a:xfrm>
            <a:off x="1258888" y="2492375"/>
            <a:ext cx="5715000" cy="584200"/>
          </a:xfrm>
          <a:prstGeom prst="rect">
            <a:avLst/>
          </a:prstGeom>
          <a:noFill/>
          <a:ln w="9525">
            <a:noFill/>
          </a:ln>
        </p:spPr>
        <p:txBody>
          <a:bodyPr>
            <a:spAutoFit/>
          </a:bodyPr>
          <a:lstStyle/>
          <a:p>
            <a:pPr>
              <a:spcBef>
                <a:spcPct val="50000"/>
              </a:spcBef>
            </a:pPr>
            <a:r>
              <a:rPr lang="zh-CN" altLang="en-US" sz="3200" b="1" dirty="0">
                <a:latin typeface="楷体" panose="02010609060101010101" pitchFamily="49" charset="-122"/>
                <a:ea typeface="楷体" panose="02010609060101010101" pitchFamily="49" charset="-122"/>
              </a:rPr>
              <a:t>周瑜、诸葛亮、鲁肃、曹操</a:t>
            </a:r>
          </a:p>
        </p:txBody>
      </p:sp>
      <p:sp>
        <p:nvSpPr>
          <p:cNvPr id="26" name="AutoShape 12"/>
          <p:cNvSpPr/>
          <p:nvPr/>
        </p:nvSpPr>
        <p:spPr bwMode="auto">
          <a:xfrm>
            <a:off x="2895600" y="4518025"/>
            <a:ext cx="152400" cy="1828800"/>
          </a:xfrm>
          <a:prstGeom prst="leftBrace">
            <a:avLst>
              <a:gd name="adj1" fmla="val 100000"/>
              <a:gd name="adj2" fmla="val 50000"/>
            </a:avLst>
          </a:prstGeom>
        </p:spPr>
        <p:style>
          <a:lnRef idx="3">
            <a:schemeClr val="dk1"/>
          </a:lnRef>
          <a:fillRef idx="0">
            <a:schemeClr val="dk1"/>
          </a:fillRef>
          <a:effectRef idx="2">
            <a:schemeClr val="dk1"/>
          </a:effectRef>
          <a:fontRef idx="minor">
            <a:schemeClr val="tx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lide(fromBottom)">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i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blinds(horizontal)">
                                      <p:cBhvr>
                                        <p:cTn id="39" dur="20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2">
                                            <p:txEl>
                                              <p:pRg st="1" end="1"/>
                                            </p:txEl>
                                          </p:spTgt>
                                        </p:tgtEl>
                                        <p:attrNameLst>
                                          <p:attrName>style.visibility</p:attrName>
                                        </p:attrNameLst>
                                      </p:cBhvr>
                                      <p:to>
                                        <p:strVal val="visible"/>
                                      </p:to>
                                    </p:set>
                                    <p:animEffect transition="in" filter="blinds(horizontal)">
                                      <p:cBhvr>
                                        <p:cTn id="44" dur="2000"/>
                                        <p:tgtEl>
                                          <p:spTgt spid="2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2">
                                            <p:txEl>
                                              <p:pRg st="2" end="2"/>
                                            </p:txEl>
                                          </p:spTgt>
                                        </p:tgtEl>
                                        <p:attrNameLst>
                                          <p:attrName>style.visibility</p:attrName>
                                        </p:attrNameLst>
                                      </p:cBhvr>
                                      <p:to>
                                        <p:strVal val="visible"/>
                                      </p:to>
                                    </p:set>
                                    <p:animEffect transition="in" filter="blinds(horizontal)">
                                      <p:cBhvr>
                                        <p:cTn id="49" dur="20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03425" y="1692275"/>
            <a:ext cx="5162550" cy="965200"/>
          </a:xfrm>
        </p:spPr>
        <p:txBody>
          <a:bodyPr vert="horz" wrap="square" lIns="91440" tIns="45720" rIns="91440" bIns="45720" numCol="1" rtlCol="0" anchor="t" anchorCtr="0" compatLnSpc="1">
            <a:normAutofit/>
          </a:bodyPr>
          <a:lstStyle/>
          <a:p>
            <a:pPr marL="0" marR="0" lvl="0" indent="0" algn="l" defTabSz="914400" rtl="0" eaLnBrk="1" fontAlgn="auto" latinLnBrk="0" hangingPunct="1">
              <a:lnSpc>
                <a:spcPct val="150000"/>
              </a:lnSpc>
              <a:spcBef>
                <a:spcPts val="1800"/>
              </a:spcBef>
              <a:spcAft>
                <a:spcPts val="0"/>
              </a:spcAft>
              <a:buClr>
                <a:schemeClr val="accent1"/>
              </a:buClr>
              <a:buSzPct val="80000"/>
              <a:buFont typeface="Wingdings" panose="05000000000000000000" pitchFamily="2" charset="2"/>
              <a:buNone/>
              <a:defRPr/>
            </a:pPr>
            <a:r>
              <a:rPr kumimoji="0" lang="zh-CN" altLang="en-US" sz="3600" b="1" i="0" u="none" strike="noStrike" kern="1200" cap="none" spc="0" normalizeH="0" baseline="0" noProof="0" dirty="0">
                <a:ln>
                  <a:noFill/>
                </a:ln>
                <a:solidFill>
                  <a:schemeClr val="tx1">
                    <a:lumMod val="50000"/>
                  </a:schemeClr>
                </a:solidFill>
                <a:effectLst/>
                <a:uLnTx/>
                <a:uFillTx/>
                <a:latin typeface="+mn-lt"/>
                <a:ea typeface="楷体" panose="02010609060101010101" pitchFamily="49" charset="-122"/>
                <a:cs typeface="+mn-cs"/>
              </a:rPr>
              <a:t>课文的主要内容是什么？</a:t>
            </a:r>
          </a:p>
        </p:txBody>
      </p:sp>
      <p:sp>
        <p:nvSpPr>
          <p:cNvPr id="4" name="燕尾形箭头 3"/>
          <p:cNvSpPr/>
          <p:nvPr/>
        </p:nvSpPr>
        <p:spPr>
          <a:xfrm>
            <a:off x="228600" y="257175"/>
            <a:ext cx="2371725" cy="8921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mn-lt"/>
                <a:ea typeface="楷体" panose="02010609060101010101" pitchFamily="49" charset="-122"/>
                <a:cs typeface="+mn-cs"/>
              </a:rPr>
              <a:t>整体感知</a:t>
            </a:r>
          </a:p>
        </p:txBody>
      </p:sp>
      <p:sp>
        <p:nvSpPr>
          <p:cNvPr id="6" name="内容占位符 2"/>
          <p:cNvSpPr txBox="1"/>
          <p:nvPr/>
        </p:nvSpPr>
        <p:spPr>
          <a:xfrm>
            <a:off x="958850" y="3198813"/>
            <a:ext cx="7251700" cy="2557462"/>
          </a:xfrm>
          <a:prstGeom prst="rect">
            <a:avLst/>
          </a:prstGeom>
          <a:noFill/>
          <a:ln w="9525">
            <a:noFill/>
          </a:ln>
        </p:spPr>
        <p:txBody>
          <a:bodyPr/>
          <a:lstStyle>
            <a:lvl1pPr marL="357505" indent="-357505" algn="l" rtl="0" fontAlgn="base">
              <a:lnSpc>
                <a:spcPct val="110000"/>
              </a:lnSpc>
              <a:spcBef>
                <a:spcPts val="1800"/>
              </a:spcBef>
              <a:spcAft>
                <a:spcPct val="0"/>
              </a:spcAft>
              <a:buClr>
                <a:schemeClr val="accent1"/>
              </a:buClr>
              <a:buSzPct val="80000"/>
              <a:buFont typeface="Wingdings" panose="05000000000000000000" pitchFamily="2" charset="2"/>
              <a:buChar char=""/>
              <a:defRPr sz="2000" kern="1200">
                <a:solidFill>
                  <a:srgbClr val="53231B"/>
                </a:solidFill>
                <a:latin typeface="+mn-lt"/>
                <a:ea typeface="+mn-ea"/>
                <a:cs typeface="+mn-cs"/>
              </a:defRPr>
            </a:lvl1pPr>
            <a:lvl2pPr marL="357505" indent="-357505" algn="l" rtl="0" fontAlgn="base">
              <a:lnSpc>
                <a:spcPct val="120000"/>
              </a:lnSpc>
              <a:spcBef>
                <a:spcPts val="500"/>
              </a:spcBef>
              <a:spcAft>
                <a:spcPct val="0"/>
              </a:spcAft>
              <a:buFont typeface="Calibri" panose="020F0502020204030204" pitchFamily="34" charset="0"/>
              <a:buChar char=" "/>
              <a:defRPr sz="16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buFont typeface="Webdings" panose="05030102010509060703" pitchFamily="18" charset="2"/>
              <a:buNone/>
            </a:pPr>
            <a:r>
              <a:rPr lang="zh-CN" altLang="en-US" sz="3200" b="1" dirty="0">
                <a:solidFill>
                  <a:srgbClr val="0000CC"/>
                </a:solidFill>
                <a:ea typeface="楷体" panose="02010609060101010101" pitchFamily="49" charset="-122"/>
              </a:rPr>
              <a:t>        周瑜妒忌诸葛亮，要求他十天之内赶造十万支箭</a:t>
            </a:r>
            <a:r>
              <a:rPr lang="en-US" altLang="zh-CN" sz="3200" b="1" dirty="0">
                <a:solidFill>
                  <a:srgbClr val="0000CC"/>
                </a:solidFill>
                <a:ea typeface="楷体" panose="02010609060101010101" pitchFamily="49" charset="-122"/>
              </a:rPr>
              <a:t>,</a:t>
            </a:r>
            <a:r>
              <a:rPr lang="zh-CN" altLang="en-US" sz="3200" b="1" dirty="0">
                <a:solidFill>
                  <a:srgbClr val="0000CC"/>
                </a:solidFill>
                <a:ea typeface="楷体" panose="02010609060101010101" pitchFamily="49" charset="-122"/>
              </a:rPr>
              <a:t>诸葛亮利用草船向曹操“借”来了十万支箭</a:t>
            </a:r>
            <a:r>
              <a:rPr lang="en-US" altLang="zh-CN" sz="3200" b="1" dirty="0">
                <a:solidFill>
                  <a:srgbClr val="0000CC"/>
                </a:solidFill>
                <a:ea typeface="楷体" panose="02010609060101010101" pitchFamily="49" charset="-122"/>
              </a:rPr>
              <a:t>,</a:t>
            </a:r>
            <a:r>
              <a:rPr lang="zh-CN" altLang="en-US" sz="3200" b="1" dirty="0">
                <a:solidFill>
                  <a:srgbClr val="0000CC"/>
                </a:solidFill>
                <a:ea typeface="楷体" panose="02010609060101010101" pitchFamily="49" charset="-122"/>
              </a:rPr>
              <a:t>周瑜自叹不如。</a:t>
            </a:r>
          </a:p>
        </p:txBody>
      </p:sp>
      <p:sp>
        <p:nvSpPr>
          <p:cNvPr id="8" name="PA_文本框 1"/>
          <p:cNvSpPr txBox="1">
            <a:spLocks noChangeArrowheads="1"/>
          </p:cNvSpPr>
          <p:nvPr>
            <p:custDataLst>
              <p:tags r:id="rId1"/>
            </p:custDataLst>
          </p:nvPr>
        </p:nvSpPr>
        <p:spPr bwMode="auto">
          <a:xfrm>
            <a:off x="196132" y="6629400"/>
            <a:ext cx="1219200"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 b="1" i="0" u="none" strike="noStrike" kern="1200" cap="none" spc="0" normalizeH="0" baseline="0" noProof="0" dirty="0" smtClean="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rPr>
              <a:t>0</a:t>
            </a:r>
            <a:endParaRPr kumimoji="0" lang="zh-CN" altLang="en-US" sz="100" b="1" i="0" u="none" strike="noStrike" kern="1200" cap="none" spc="0" normalizeH="0" baseline="0" noProof="0" dirty="0" smtClean="0">
              <a:ln>
                <a:noFill/>
              </a:ln>
              <a:solidFill>
                <a:schemeClr val="bg1">
                  <a:lumMod val="95000"/>
                  <a:alpha val="0"/>
                </a:schemeClr>
              </a:solidFill>
              <a:effectLst/>
              <a:uLnTx/>
              <a:uFillTx/>
              <a:latin typeface="优教通专用字体logo" panose="02000500000000000000" pitchFamily="2" charset="0"/>
              <a:ea typeface="楷体" panose="02010609060101010101" pitchFamily="49" charset="-122"/>
              <a:cs typeface="+mn-cs"/>
            </a:endParaRPr>
          </a:p>
        </p:txBody>
      </p:sp>
      <p:pic>
        <p:nvPicPr>
          <p:cNvPr id="16390" name="PA_图片 1"/>
          <p:cNvPicPr>
            <a:picLocks noChangeAspect="1"/>
          </p:cNvPicPr>
          <p:nvPr>
            <p:custDataLst>
              <p:tags r:id="rId2"/>
            </p:custDataLst>
          </p:nvPr>
        </p:nvPicPr>
        <p:blipFill>
          <a:blip r:embed="rId6"/>
          <a:stretch>
            <a:fillRect/>
          </a:stretch>
        </p:blipFill>
        <p:spPr>
          <a:xfrm>
            <a:off x="9031288" y="76200"/>
            <a:ext cx="4762" cy="3175"/>
          </a:xfrm>
          <a:prstGeom prst="rect">
            <a:avLst/>
          </a:prstGeom>
          <a:noFill/>
          <a:ln w="9525">
            <a:noFill/>
          </a:ln>
        </p:spPr>
      </p:pic>
      <p:sp>
        <p:nvSpPr>
          <p:cNvPr id="9" name="PA_文本框 1"/>
          <p:cNvSpPr txBox="1">
            <a:spLocks noChangeArrowheads="1"/>
          </p:cNvSpPr>
          <p:nvPr>
            <p:custDataLst>
              <p:tags r:id="rId3"/>
            </p:custDataLst>
          </p:nvPr>
        </p:nvSpPr>
        <p:spPr bwMode="auto">
          <a:xfrm>
            <a:off x="348532" y="6781800"/>
            <a:ext cx="1219200"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 b="0" i="0" u="none" strike="noStrike" kern="1200" cap="none" spc="0" normalizeH="0" baseline="0" noProof="0" dirty="0" smtClean="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rPr>
              <a:t>0</a:t>
            </a:r>
            <a:endParaRPr kumimoji="0" lang="zh-CN" altLang="en-US" sz="100" b="0" i="0" u="none" strike="noStrike" kern="1200" cap="none" spc="0" normalizeH="0" baseline="0" noProof="0" dirty="0" smtClean="0">
              <a:ln>
                <a:noFill/>
              </a:ln>
              <a:solidFill>
                <a:schemeClr val="bg1">
                  <a:lumMod val="95000"/>
                  <a:alpha val="0"/>
                </a:schemeClr>
              </a:solidFill>
              <a:effectLst/>
              <a:uLnTx/>
              <a:uFillTx/>
              <a:latin typeface="优教通专用字体logo" panose="02000500000000000000" pitchFamily="2" charset="0"/>
              <a:ea typeface="宋体" panose="02010600030101010101" pitchFamily="2" charset="-122"/>
              <a:cs typeface="+mn-cs"/>
            </a:endParaRPr>
          </a:p>
        </p:txBody>
      </p:sp>
      <p:pic>
        <p:nvPicPr>
          <p:cNvPr id="16392" name="图片 10"/>
          <p:cNvPicPr>
            <a:picLocks noChangeAspect="1"/>
          </p:cNvPicPr>
          <p:nvPr/>
        </p:nvPicPr>
        <p:blipFill>
          <a:blip r:embed="rId7">
            <a:clrChange>
              <a:clrFrom>
                <a:srgbClr val="FFFFFF"/>
              </a:clrFrom>
              <a:clrTo>
                <a:srgbClr val="FFFFFF">
                  <a:alpha val="0"/>
                </a:srgbClr>
              </a:clrTo>
            </a:clrChange>
          </a:blip>
          <a:stretch>
            <a:fillRect/>
          </a:stretch>
        </p:blipFill>
        <p:spPr>
          <a:xfrm>
            <a:off x="6734175" y="5422900"/>
            <a:ext cx="1887538" cy="12715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10.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11.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12.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ags/tag13.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14.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15.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ags/tag16.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17.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18.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ags/tag19.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2.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20.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21.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ags/tag22.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23.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24.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ags/tag25.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26.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27.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ags/tag28.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29.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3.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ags/tag30.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ags/tag31.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32.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33.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ags/tag34.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35.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36.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ags/tag37.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38.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39.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ags/tag4.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40.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41.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42.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ags/tag43.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44.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45.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ags/tag5.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6.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ags/tag7.xml><?xml version="1.0" encoding="utf-8"?>
<p:tagLst xmlns:a="http://schemas.openxmlformats.org/drawingml/2006/main" xmlns:r="http://schemas.openxmlformats.org/officeDocument/2006/relationships" xmlns:p="http://schemas.openxmlformats.org/presentationml/2006/main">
  <p:tag name="PA" val="v3.2.0"/>
  <p:tag name="ISLIDE.ADDREMOVEWATERMARK" val="YrMEzYIzT5"/>
</p:tagLst>
</file>

<file path=ppt/tags/tag8.xml><?xml version="1.0" encoding="utf-8"?>
<p:tagLst xmlns:a="http://schemas.openxmlformats.org/drawingml/2006/main" xmlns:r="http://schemas.openxmlformats.org/officeDocument/2006/relationships" xmlns:p="http://schemas.openxmlformats.org/presentationml/2006/main">
  <p:tag name="PA" val="v3.2.0"/>
  <p:tag name="ISLIDE.ADDREMOVEWATERMARK" val="gIBLGk4Zy5"/>
</p:tagLst>
</file>

<file path=ppt/tags/tag9.xml><?xml version="1.0" encoding="utf-8"?>
<p:tagLst xmlns:a="http://schemas.openxmlformats.org/drawingml/2006/main" xmlns:r="http://schemas.openxmlformats.org/officeDocument/2006/relationships" xmlns:p="http://schemas.openxmlformats.org/presentationml/2006/main">
  <p:tag name="PA" val="v3.2.0"/>
  <p:tag name="ISLIDE.ADDREMOVEWATERMARK" val="osOCZgGTjn"/>
</p:tagLst>
</file>

<file path=ppt/theme/theme1.xml><?xml version="1.0" encoding="utf-8"?>
<a:theme xmlns:a="http://schemas.openxmlformats.org/drawingml/2006/main" name="A000120141119A26PPBG">
  <a:themeElements>
    <a:clrScheme name="自定义 65">
      <a:dk1>
        <a:srgbClr val="5F5F5F"/>
      </a:dk1>
      <a:lt1>
        <a:srgbClr val="FFFFFF"/>
      </a:lt1>
      <a:dk2>
        <a:srgbClr val="4D4D4D"/>
      </a:dk2>
      <a:lt2>
        <a:srgbClr val="FFFFFF"/>
      </a:lt2>
      <a:accent1>
        <a:srgbClr val="6E2E24"/>
      </a:accent1>
      <a:accent2>
        <a:srgbClr val="645E5C"/>
      </a:accent2>
      <a:accent3>
        <a:srgbClr val="8E7139"/>
      </a:accent3>
      <a:accent4>
        <a:srgbClr val="6BA499"/>
      </a:accent4>
      <a:accent5>
        <a:srgbClr val="FFC000"/>
      </a:accent5>
      <a:accent6>
        <a:srgbClr val="00B0F0"/>
      </a:accent6>
      <a:hlink>
        <a:srgbClr val="A8604A"/>
      </a:hlink>
      <a:folHlink>
        <a:srgbClr val="AFB2B4"/>
      </a:folHlink>
    </a:clrScheme>
    <a:fontScheme name="KSO主题文字4">
      <a:majorFont>
        <a:latin typeface="Baskerville Old Face"/>
        <a:ea typeface="黑体"/>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A000120150318A08PPBG</Template>
  <TotalTime>0</TotalTime>
  <Words>1787</Words>
  <Application>Microsoft Office PowerPoint</Application>
  <PresentationFormat>全屏显示(4:3)</PresentationFormat>
  <Paragraphs>247</Paragraphs>
  <Slides>36</Slides>
  <Notes>19</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A000120141119A26PPBG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贵港市港南区木松岭学校录制  2018年5月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再见了，亲人</dc:title>
  <dc:creator>Administrator</dc:creator>
  <cp:lastModifiedBy>微软用户</cp:lastModifiedBy>
  <cp:revision>76</cp:revision>
  <dcterms:created xsi:type="dcterms:W3CDTF">2018-04-02T01:11:00Z</dcterms:created>
  <dcterms:modified xsi:type="dcterms:W3CDTF">2018-05-03T02:55:05Z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2052-10.1.0.7245</vt:lpwstr>
  </property>
</Properties>
</file>