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8" r:id="rId3"/>
    <p:sldId id="259" r:id="rId4"/>
    <p:sldId id="267" r:id="rId5"/>
    <p:sldId id="270" r:id="rId6"/>
    <p:sldId id="260" r:id="rId7"/>
    <p:sldId id="261" r:id="rId8"/>
    <p:sldId id="262" r:id="rId9"/>
    <p:sldId id="266" r:id="rId10"/>
    <p:sldId id="264" r:id="rId11"/>
    <p:sldId id="271" r:id="rId12"/>
    <p:sldId id="27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0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ACD7A-5806-4F75-B3AF-38808194BF8F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0516B-367A-4608-99D2-BF57DF29EE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6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图文框 7"/>
          <p:cNvSpPr/>
          <p:nvPr userDrawn="1"/>
        </p:nvSpPr>
        <p:spPr>
          <a:xfrm>
            <a:off x="0" y="1"/>
            <a:ext cx="12192000" cy="6858000"/>
          </a:xfrm>
          <a:prstGeom prst="frame">
            <a:avLst>
              <a:gd name="adj1" fmla="val 4123"/>
            </a:avLst>
          </a:prstGeom>
          <a:solidFill>
            <a:srgbClr val="00B0F0"/>
          </a:solidFill>
          <a:ln w="0">
            <a:solidFill>
              <a:schemeClr val="accent1">
                <a:shade val="50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41049" y="4334297"/>
            <a:ext cx="1859751" cy="224516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689" y="5232124"/>
            <a:ext cx="2462997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57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08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06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475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480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87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5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76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200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87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64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54DF6-22A5-4C63-850D-3161CA0A808A}" type="datetimeFigureOut">
              <a:rPr lang="zh-CN" altLang="en-US" smtClean="0"/>
              <a:t>2018-12-23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07AC-69DE-474F-9073-577857726B3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图文框 6"/>
          <p:cNvSpPr/>
          <p:nvPr userDrawn="1"/>
        </p:nvSpPr>
        <p:spPr>
          <a:xfrm>
            <a:off x="0" y="1"/>
            <a:ext cx="12192000" cy="6858000"/>
          </a:xfrm>
          <a:prstGeom prst="frame">
            <a:avLst>
              <a:gd name="adj1" fmla="val 4123"/>
            </a:avLst>
          </a:prstGeom>
          <a:solidFill>
            <a:srgbClr val="00B0F0"/>
          </a:solidFill>
          <a:ln w="0">
            <a:solidFill>
              <a:schemeClr val="accent1">
                <a:shade val="50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141049" y="4334297"/>
            <a:ext cx="1859751" cy="22451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3689" y="5232124"/>
            <a:ext cx="2462997" cy="1347333"/>
          </a:xfrm>
          <a:prstGeom prst="rect">
            <a:avLst/>
          </a:prstGeom>
        </p:spPr>
      </p:pic>
      <p:pic>
        <p:nvPicPr>
          <p:cNvPr id="11" name="图片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8" y="202707"/>
            <a:ext cx="1005670" cy="100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15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1454151" y="1427965"/>
            <a:ext cx="9509125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概括</a:t>
            </a:r>
            <a:r>
              <a:rPr lang="zh-CN" altLang="en-US" sz="5400" b="1" dirty="0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文章的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主要内容</a:t>
            </a:r>
            <a:b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</a:b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　</a:t>
            </a:r>
          </a:p>
        </p:txBody>
      </p:sp>
      <p:sp>
        <p:nvSpPr>
          <p:cNvPr id="6" name="文本框 3"/>
          <p:cNvSpPr txBox="1">
            <a:spLocks noChangeArrowheads="1"/>
          </p:cNvSpPr>
          <p:nvPr/>
        </p:nvSpPr>
        <p:spPr bwMode="auto">
          <a:xfrm>
            <a:off x="1723683" y="3704457"/>
            <a:ext cx="83628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800" b="1" dirty="0">
                <a:solidFill>
                  <a:schemeClr val="accent2"/>
                </a:solidFill>
              </a:rPr>
              <a:t>                                 </a:t>
            </a:r>
            <a:r>
              <a:rPr lang="zh-CN" altLang="en-US" b="1" dirty="0"/>
              <a:t>港南区</a:t>
            </a:r>
            <a:r>
              <a:rPr lang="zh-CN" altLang="en-US" b="1" dirty="0" smtClean="0"/>
              <a:t>木松</a:t>
            </a:r>
            <a:r>
              <a:rPr lang="zh-CN" altLang="en-US" b="1" dirty="0"/>
              <a:t>岭学校   </a:t>
            </a:r>
            <a:r>
              <a:rPr lang="zh-CN" altLang="en-US" b="1" dirty="0" smtClean="0"/>
              <a:t>刘莉莉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66" y="305143"/>
            <a:ext cx="855051" cy="9048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99414" y="526747"/>
            <a:ext cx="2968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</a:rPr>
              <a:t>五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年级上册复习</a:t>
            </a:r>
            <a:endParaRPr lang="zh-CN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328494" y="1471500"/>
            <a:ext cx="99458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</a:pP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常用的表达语言是</a:t>
            </a:r>
            <a:r>
              <a:rPr lang="zh-CN" altLang="zh-CN" sz="3600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en-US" altLang="zh-CN" sz="3600" b="1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</a:pPr>
            <a:r>
              <a:rPr lang="zh-CN" altLang="zh-CN" sz="3600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）这篇文章主要讲了一件（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）事。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</a:pP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）这篇文章主要写了（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），告诉我们（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）。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                                </a:t>
            </a:r>
            <a:endParaRPr lang="zh-CN" altLang="zh-CN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）这篇短文讲的是（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zh-CN" sz="3600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4662192" y="489973"/>
            <a:ext cx="32784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zh-CN" sz="4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答题要规范</a:t>
            </a:r>
            <a:endParaRPr lang="zh-CN" altLang="en-US" sz="4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019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kern="100" dirty="0">
                <a:latin typeface="Calibri" panose="020F0502020204030204" pitchFamily="34" charset="0"/>
                <a:cs typeface="宋体" panose="02010600030101010101" pitchFamily="2" charset="-122"/>
              </a:rPr>
              <a:t>活动二：小组合作，实践</a:t>
            </a:r>
            <a:r>
              <a:rPr lang="zh-CN" altLang="zh-CN" sz="4000" b="1" kern="100" dirty="0" smtClean="0">
                <a:latin typeface="Calibri" panose="020F0502020204030204" pitchFamily="34" charset="0"/>
                <a:cs typeface="宋体" panose="02010600030101010101" pitchFamily="2" charset="-122"/>
              </a:rPr>
              <a:t>运用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1748" y="1690688"/>
            <a:ext cx="10852052" cy="4351338"/>
          </a:xfrm>
        </p:spPr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            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请</a:t>
            </a:r>
            <a:r>
              <a:rPr lang="zh-CN" altLang="zh-CN" b="1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大家看到手中的阅读资料，小组合作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用</a:t>
            </a:r>
            <a:r>
              <a:rPr lang="zh-CN" altLang="en-US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课题扩展法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概括</a:t>
            </a:r>
            <a:r>
              <a:rPr lang="zh-CN" altLang="zh-CN" b="1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《人桥》这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篇</a:t>
            </a:r>
            <a:r>
              <a:rPr lang="zh-CN" altLang="en-US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短文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的</a:t>
            </a:r>
            <a:r>
              <a:rPr lang="zh-CN" altLang="zh-CN" b="1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主要内容 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。</a:t>
            </a:r>
            <a:endParaRPr lang="en-US" altLang="zh-CN" b="1" kern="100" dirty="0" smtClean="0">
              <a:latin typeface="Calibri" panose="020F0502020204030204" pitchFamily="34" charset="0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      </a:t>
            </a:r>
            <a:r>
              <a:rPr lang="zh-CN" altLang="zh-CN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（</a:t>
            </a:r>
            <a:r>
              <a:rPr lang="zh-CN" altLang="zh-CN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提示</a:t>
            </a:r>
            <a:r>
              <a:rPr lang="zh-CN" altLang="zh-CN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：</a:t>
            </a:r>
            <a:r>
              <a:rPr lang="zh-CN" altLang="zh-CN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看到题目，</a:t>
            </a:r>
            <a:r>
              <a:rPr lang="zh-CN" altLang="zh-CN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先</a:t>
            </a:r>
            <a:r>
              <a:rPr lang="zh-CN" altLang="zh-CN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想一想</a:t>
            </a:r>
            <a:r>
              <a:rPr lang="zh-CN" altLang="zh-CN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，你</a:t>
            </a:r>
            <a:r>
              <a:rPr lang="zh-CN" altLang="zh-CN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会提出哪些有价值的问题？然后在文中找到答案，再用简洁的语言把它们串联概括出来。）</a:t>
            </a:r>
            <a:endParaRPr lang="zh-CN" altLang="zh-CN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33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kern="100" dirty="0">
                <a:latin typeface="Calibri" panose="020F0502020204030204" pitchFamily="34" charset="0"/>
                <a:cs typeface="宋体" panose="02010600030101010101" pitchFamily="2" charset="-122"/>
              </a:rPr>
              <a:t>活动三：及时巩固，达标检测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009115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         </a:t>
            </a:r>
            <a:r>
              <a:rPr lang="zh-CN" altLang="zh-CN" b="1" kern="100" dirty="0" smtClean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请</a:t>
            </a:r>
            <a:r>
              <a:rPr lang="zh-CN" altLang="zh-CN" b="1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同学们打开课文</a:t>
            </a:r>
            <a:r>
              <a:rPr lang="en-US" altLang="zh-CN" b="1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170</a:t>
            </a:r>
            <a:r>
              <a:rPr lang="zh-CN" altLang="zh-CN" b="1" kern="100" dirty="0">
                <a:latin typeface="Calibri" panose="020F0502020204030204" pitchFamily="34" charset="0"/>
                <a:ea typeface="楷体" panose="02010609060101010101" pitchFamily="49" charset="-122"/>
                <a:cs typeface="宋体" panose="02010600030101010101" pitchFamily="2" charset="-122"/>
              </a:rPr>
              <a:t>页，看到选读课文《梅兰芳蓄须》，认真阅读，仔细分析，灵活运用课题扩展法方法，概括出它的主要内容。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3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84552" y="421395"/>
            <a:ext cx="3822896" cy="1325563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学习目标</a:t>
            </a:r>
            <a:endParaRPr lang="zh-CN" altLang="en-US" sz="4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8146"/>
            <a:ext cx="10515600" cy="4351338"/>
          </a:xfrm>
        </p:spPr>
        <p:txBody>
          <a:bodyPr/>
          <a:lstStyle/>
          <a:p>
            <a:pPr marL="0" indent="457200">
              <a:lnSpc>
                <a:spcPct val="150000"/>
              </a:lnSpc>
              <a:buNone/>
            </a:pPr>
            <a:r>
              <a:rPr lang="en-US" altLang="zh-CN" sz="3200" dirty="0" smtClean="0"/>
              <a:t>   1</a:t>
            </a:r>
            <a:r>
              <a:rPr lang="en-US" altLang="zh-CN" sz="3200" dirty="0"/>
              <a:t>.</a:t>
            </a:r>
            <a:r>
              <a:rPr lang="zh-CN" altLang="zh-CN" sz="3200" dirty="0"/>
              <a:t>通过复习课文，归纳、整理小学常见的概括文章主要内容的几种方法。 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en-US" altLang="zh-CN" sz="3200" dirty="0" smtClean="0"/>
              <a:t>   2</a:t>
            </a:r>
            <a:r>
              <a:rPr lang="en-US" altLang="zh-CN" sz="3200" dirty="0"/>
              <a:t>.</a:t>
            </a:r>
            <a:r>
              <a:rPr lang="zh-CN" altLang="zh-CN" sz="3200" dirty="0"/>
              <a:t>能灵活运用课题扩展法来概括写人记事文章的主要内容，提高阅读概括能力。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243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文本框 2"/>
          <p:cNvSpPr txBox="1">
            <a:spLocks noChangeArrowheads="1"/>
          </p:cNvSpPr>
          <p:nvPr/>
        </p:nvSpPr>
        <p:spPr bwMode="auto">
          <a:xfrm>
            <a:off x="2159905" y="842283"/>
            <a:ext cx="73882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800" b="1" dirty="0">
                <a:solidFill>
                  <a:srgbClr val="FF0000"/>
                </a:solidFill>
              </a:rPr>
              <a:t>  </a:t>
            </a:r>
            <a:r>
              <a:rPr lang="zh-CN" altLang="en-US" sz="4800" b="1" dirty="0"/>
              <a:t>概括主要内容常用</a:t>
            </a:r>
            <a:r>
              <a:rPr lang="zh-CN" altLang="en-US" sz="4800" b="1" dirty="0" smtClean="0"/>
              <a:t>的方法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800" b="1" dirty="0" smtClean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3" name="矩形 2"/>
          <p:cNvSpPr/>
          <p:nvPr/>
        </p:nvSpPr>
        <p:spPr>
          <a:xfrm>
            <a:off x="2499361" y="1989912"/>
            <a:ext cx="6096000" cy="346492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ts val="6700"/>
              </a:lnSpc>
              <a:spcBef>
                <a:spcPct val="0"/>
              </a:spcBef>
            </a:pPr>
            <a:r>
              <a:rPr lang="zh-CN" altLang="en-US" sz="4800" b="1" dirty="0">
                <a:solidFill>
                  <a:srgbClr val="FF0000"/>
                </a:solidFill>
              </a:rPr>
              <a:t> 摘句法</a:t>
            </a:r>
            <a:r>
              <a:rPr lang="en-US" altLang="zh-CN" sz="4800" b="1" dirty="0">
                <a:solidFill>
                  <a:srgbClr val="FF0000"/>
                </a:solidFill>
              </a:rPr>
              <a:t>    </a:t>
            </a:r>
          </a:p>
          <a:p>
            <a:pPr lvl="0" algn="ctr">
              <a:lnSpc>
                <a:spcPts val="6700"/>
              </a:lnSpc>
              <a:spcBef>
                <a:spcPct val="0"/>
              </a:spcBef>
            </a:pPr>
            <a:r>
              <a:rPr lang="en-US" altLang="zh-CN" sz="4800" b="1" dirty="0">
                <a:solidFill>
                  <a:srgbClr val="FF0000"/>
                </a:solidFill>
              </a:rPr>
              <a:t>     </a:t>
            </a:r>
            <a:r>
              <a:rPr lang="zh-CN" altLang="en-US" sz="4800" b="1" dirty="0">
                <a:solidFill>
                  <a:srgbClr val="FF0000"/>
                </a:solidFill>
              </a:rPr>
              <a:t>课题扩展法</a:t>
            </a:r>
          </a:p>
          <a:p>
            <a:pPr lvl="0" algn="ctr">
              <a:lnSpc>
                <a:spcPts val="6700"/>
              </a:lnSpc>
              <a:spcBef>
                <a:spcPct val="0"/>
              </a:spcBef>
            </a:pPr>
            <a:r>
              <a:rPr lang="zh-CN" altLang="en-US" sz="4800" b="1" dirty="0">
                <a:solidFill>
                  <a:srgbClr val="FF0000"/>
                </a:solidFill>
              </a:rPr>
              <a:t>     段意合并法     </a:t>
            </a:r>
          </a:p>
          <a:p>
            <a:pPr lvl="0" algn="ctr">
              <a:lnSpc>
                <a:spcPts val="6700"/>
              </a:lnSpc>
              <a:spcBef>
                <a:spcPct val="0"/>
              </a:spcBef>
            </a:pPr>
            <a:r>
              <a:rPr lang="zh-CN" altLang="en-US" sz="4800" b="1" dirty="0">
                <a:solidFill>
                  <a:srgbClr val="FF0000"/>
                </a:solidFill>
              </a:rPr>
              <a:t>      要素归纳法</a:t>
            </a:r>
            <a:r>
              <a:rPr lang="en-US" altLang="zh-CN" sz="4800" b="1" dirty="0">
                <a:solidFill>
                  <a:srgbClr val="FF0000"/>
                </a:solidFill>
              </a:rPr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32795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75701" y="459813"/>
            <a:ext cx="38408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注意事项</a:t>
            </a:r>
            <a:r>
              <a:rPr lang="zh-CN" altLang="en-US" sz="4000" dirty="0" smtClean="0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en-US" altLang="zh-CN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94227" y="1167699"/>
            <a:ext cx="92348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200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prstClr val="black"/>
                </a:solidFill>
                <a:latin typeface="Arial" panose="020B0604020202020204" pitchFamily="34" charset="0"/>
              </a:rPr>
              <a:t> 1</a:t>
            </a:r>
            <a:r>
              <a:rPr lang="en-US" altLang="zh-CN" sz="32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  <a:r>
              <a:rPr lang="zh-CN" altLang="zh-CN" sz="3200" dirty="0">
                <a:solidFill>
                  <a:prstClr val="black"/>
                </a:solidFill>
                <a:latin typeface="Arial" panose="020B0604020202020204" pitchFamily="34" charset="0"/>
              </a:rPr>
              <a:t>不要太简单：简单到内容都残缺了，就不是文章的“缩影”。</a:t>
            </a:r>
          </a:p>
          <a:p>
            <a:pPr lvl="0" indent="7200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prstClr val="black"/>
                </a:solidFill>
                <a:latin typeface="Arial" panose="020B0604020202020204" pitchFamily="34" charset="0"/>
              </a:rPr>
              <a:t> 2</a:t>
            </a:r>
            <a:r>
              <a:rPr lang="en-US" altLang="zh-CN" sz="32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  <a:r>
              <a:rPr lang="zh-CN" altLang="zh-CN" sz="3200" dirty="0">
                <a:solidFill>
                  <a:prstClr val="black"/>
                </a:solidFill>
                <a:latin typeface="Arial" panose="020B0604020202020204" pitchFamily="34" charset="0"/>
              </a:rPr>
              <a:t>不要太啰嗦：主要内容，顾名思义要概括出主要的，不要把可要可不要的话也写上。</a:t>
            </a:r>
          </a:p>
          <a:p>
            <a:pPr lvl="0" indent="7200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prstClr val="black"/>
                </a:solidFill>
                <a:latin typeface="Arial" panose="020B0604020202020204" pitchFamily="34" charset="0"/>
              </a:rPr>
              <a:t> 3</a:t>
            </a:r>
            <a:r>
              <a:rPr lang="en-US" altLang="zh-CN" sz="32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  <a:r>
              <a:rPr lang="zh-CN" altLang="en-US" sz="3200" dirty="0">
                <a:solidFill>
                  <a:prstClr val="black"/>
                </a:solidFill>
                <a:latin typeface="Arial" panose="020B0604020202020204" pitchFamily="34" charset="0"/>
              </a:rPr>
              <a:t>抓住重点：</a:t>
            </a:r>
            <a:r>
              <a:rPr lang="zh-CN" altLang="zh-CN" sz="3200" dirty="0">
                <a:solidFill>
                  <a:prstClr val="black"/>
                </a:solidFill>
                <a:latin typeface="Arial" panose="020B0604020202020204" pitchFamily="34" charset="0"/>
              </a:rPr>
              <a:t>文章主要讲了一件什么事？</a:t>
            </a:r>
          </a:p>
        </p:txBody>
      </p:sp>
      <p:sp>
        <p:nvSpPr>
          <p:cNvPr id="4" name="矩形 3"/>
          <p:cNvSpPr/>
          <p:nvPr/>
        </p:nvSpPr>
        <p:spPr>
          <a:xfrm>
            <a:off x="3053491" y="4857748"/>
            <a:ext cx="584326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4400" b="1" kern="100" dirty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简洁、准确、重点突出</a:t>
            </a:r>
            <a:endParaRPr lang="zh-CN" altLang="zh-CN" sz="4400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22" y="3909342"/>
            <a:ext cx="11619914" cy="2672083"/>
          </a:xfrm>
          <a:prstGeom prst="rect">
            <a:avLst/>
          </a:prstGeom>
        </p:spPr>
      </p:pic>
      <p:graphicFrame>
        <p:nvGraphicFramePr>
          <p:cNvPr id="4150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56904"/>
              </p:ext>
            </p:extLst>
          </p:nvPr>
        </p:nvGraphicFramePr>
        <p:xfrm>
          <a:off x="1741760" y="2105769"/>
          <a:ext cx="9214339" cy="4128345"/>
        </p:xfrm>
        <a:graphic>
          <a:graphicData uri="http://schemas.openxmlformats.org/drawingml/2006/table">
            <a:tbl>
              <a:tblPr/>
              <a:tblGrid>
                <a:gridCol w="1304780">
                  <a:extLst>
                    <a:ext uri="{9D8B030D-6E8A-4147-A177-3AD203B41FA5}">
                      <a16:colId xmlns:a16="http://schemas.microsoft.com/office/drawing/2014/main" xmlns="" val="213498771"/>
                    </a:ext>
                  </a:extLst>
                </a:gridCol>
                <a:gridCol w="2770005">
                  <a:extLst>
                    <a:ext uri="{9D8B030D-6E8A-4147-A177-3AD203B41FA5}">
                      <a16:colId xmlns:a16="http://schemas.microsoft.com/office/drawing/2014/main" xmlns="" val="2286688245"/>
                    </a:ext>
                  </a:extLst>
                </a:gridCol>
                <a:gridCol w="2813531">
                  <a:extLst>
                    <a:ext uri="{9D8B030D-6E8A-4147-A177-3AD203B41FA5}">
                      <a16:colId xmlns:a16="http://schemas.microsoft.com/office/drawing/2014/main" xmlns="" val="2628034311"/>
                    </a:ext>
                  </a:extLst>
                </a:gridCol>
                <a:gridCol w="2326023">
                  <a:extLst>
                    <a:ext uri="{9D8B030D-6E8A-4147-A177-3AD203B41FA5}">
                      <a16:colId xmlns:a16="http://schemas.microsoft.com/office/drawing/2014/main" xmlns="" val="193928143"/>
                    </a:ext>
                  </a:extLst>
                </a:gridCol>
              </a:tblGrid>
              <a:tr h="5931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类别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课题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文章主要内容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概括方法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3279961"/>
                  </a:ext>
                </a:extLst>
              </a:tr>
              <a:tr h="5029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写事类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狼牙山五壮士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8222406"/>
                  </a:ext>
                </a:extLst>
              </a:tr>
              <a:tr h="12248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写人类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地震中的父与子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3772079"/>
                  </a:ext>
                </a:extLst>
              </a:tr>
              <a:tr h="869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写景类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小桥流水人家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1428148"/>
                  </a:ext>
                </a:extLst>
              </a:tr>
              <a:tr h="869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说明类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小松鼠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01730879"/>
                  </a:ext>
                </a:extLst>
              </a:tr>
            </a:tbl>
          </a:graphicData>
        </a:graphic>
      </p:graphicFrame>
      <p:sp>
        <p:nvSpPr>
          <p:cNvPr id="4133" name="Text Box 46"/>
          <p:cNvSpPr txBox="1">
            <a:spLocks noChangeArrowheads="1"/>
          </p:cNvSpPr>
          <p:nvPr/>
        </p:nvSpPr>
        <p:spPr bwMode="auto">
          <a:xfrm>
            <a:off x="7756525" y="56610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4134" name="Text Box 47"/>
          <p:cNvSpPr txBox="1">
            <a:spLocks noChangeArrowheads="1"/>
          </p:cNvSpPr>
          <p:nvPr/>
        </p:nvSpPr>
        <p:spPr bwMode="auto">
          <a:xfrm>
            <a:off x="8610600" y="5867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60758" y="291907"/>
            <a:ext cx="74145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9105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4000" b="1" kern="100" dirty="0">
                <a:latin typeface="Calibri" panose="020F0502020204030204" pitchFamily="34" charset="0"/>
                <a:cs typeface="宋体" panose="02010600030101010101" pitchFamily="2" charset="-122"/>
              </a:rPr>
              <a:t>活动一：回顾课文，讨论方法</a:t>
            </a:r>
            <a:r>
              <a:rPr lang="en-US" altLang="zh-CN" sz="1200" kern="100" dirty="0">
                <a:latin typeface="宋体" panose="02010600030101010101" pitchFamily="2" charset="-122"/>
                <a:cs typeface="宋体" panose="02010600030101010101" pitchFamily="2" charset="-122"/>
              </a:rPr>
              <a:t> </a:t>
            </a:r>
            <a:endParaRPr lang="zh-CN" altLang="zh-CN" sz="105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55626" y="1437729"/>
            <a:ext cx="9874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cs typeface="宋体" panose="02010600030101010101" pitchFamily="2" charset="-122"/>
              </a:rPr>
              <a:t>请</a:t>
            </a:r>
            <a:r>
              <a:rPr lang="zh-CN" altLang="en-US" sz="2400" b="1" dirty="0" smtClean="0">
                <a:cs typeface="宋体" panose="02010600030101010101" pitchFamily="2" charset="-122"/>
              </a:rPr>
              <a:t>你</a:t>
            </a:r>
            <a:r>
              <a:rPr lang="zh-CN" altLang="zh-CN" sz="2400" b="1" dirty="0" smtClean="0">
                <a:cs typeface="宋体" panose="02010600030101010101" pitchFamily="2" charset="-122"/>
              </a:rPr>
              <a:t>用</a:t>
            </a:r>
            <a:r>
              <a:rPr lang="en-US" altLang="zh-CN" sz="2400" b="1" dirty="0">
                <a:cs typeface="宋体" panose="02010600030101010101" pitchFamily="2" charset="-122"/>
              </a:rPr>
              <a:t>3</a:t>
            </a:r>
            <a:r>
              <a:rPr lang="zh-CN" altLang="zh-CN" sz="2400" b="1" dirty="0">
                <a:cs typeface="宋体" panose="02010600030101010101" pitchFamily="2" charset="-122"/>
              </a:rPr>
              <a:t>分钟快速回顾</a:t>
            </a:r>
            <a:r>
              <a:rPr lang="zh-CN" altLang="zh-CN" sz="2400" b="1" dirty="0" smtClean="0">
                <a:cs typeface="宋体" panose="02010600030101010101" pitchFamily="2" charset="-122"/>
              </a:rPr>
              <a:t>这</a:t>
            </a:r>
            <a:r>
              <a:rPr lang="zh-CN" altLang="en-US" sz="2400" b="1" dirty="0">
                <a:cs typeface="宋体" panose="02010600030101010101" pitchFamily="2" charset="-122"/>
              </a:rPr>
              <a:t>四</a:t>
            </a:r>
            <a:r>
              <a:rPr lang="zh-CN" altLang="zh-CN" sz="2400" b="1" dirty="0" smtClean="0">
                <a:cs typeface="宋体" panose="02010600030101010101" pitchFamily="2" charset="-122"/>
              </a:rPr>
              <a:t>篇</a:t>
            </a:r>
            <a:r>
              <a:rPr lang="zh-CN" altLang="zh-CN" sz="2400" b="1" dirty="0">
                <a:cs typeface="宋体" panose="02010600030101010101" pitchFamily="2" charset="-122"/>
              </a:rPr>
              <a:t>课文的主要</a:t>
            </a:r>
            <a:r>
              <a:rPr lang="zh-CN" altLang="zh-CN" sz="2400" b="1" dirty="0" smtClean="0">
                <a:cs typeface="宋体" panose="02010600030101010101" pitchFamily="2" charset="-122"/>
              </a:rPr>
              <a:t>内容</a:t>
            </a:r>
            <a:r>
              <a:rPr lang="zh-CN" altLang="en-US" sz="2400" b="1" dirty="0" smtClean="0">
                <a:cs typeface="宋体" panose="02010600030101010101" pitchFamily="2" charset="-122"/>
              </a:rPr>
              <a:t>，</a:t>
            </a:r>
            <a:r>
              <a:rPr lang="zh-CN" altLang="zh-CN" sz="2400" b="1" dirty="0" smtClean="0">
                <a:cs typeface="宋体" panose="02010600030101010101" pitchFamily="2" charset="-122"/>
              </a:rPr>
              <a:t>并</a:t>
            </a:r>
            <a:r>
              <a:rPr lang="zh-CN" altLang="zh-CN" sz="2400" b="1" dirty="0">
                <a:cs typeface="宋体" panose="02010600030101010101" pitchFamily="2" charset="-122"/>
              </a:rPr>
              <a:t>想想所运用的概括</a:t>
            </a:r>
            <a:r>
              <a:rPr lang="zh-CN" altLang="zh-CN" sz="2400" b="1" dirty="0" smtClean="0">
                <a:cs typeface="宋体" panose="02010600030101010101" pitchFamily="2" charset="-122"/>
              </a:rPr>
              <a:t>方法</a:t>
            </a:r>
            <a:r>
              <a:rPr lang="zh-CN" altLang="en-US" sz="2400" b="1" dirty="0" smtClean="0">
                <a:cs typeface="宋体" panose="02010600030101010101" pitchFamily="2" charset="-122"/>
              </a:rPr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29111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22" y="3909342"/>
            <a:ext cx="11619914" cy="2672083"/>
          </a:xfrm>
          <a:prstGeom prst="rect">
            <a:avLst/>
          </a:prstGeom>
        </p:spPr>
      </p:pic>
      <p:graphicFrame>
        <p:nvGraphicFramePr>
          <p:cNvPr id="4150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81065"/>
              </p:ext>
            </p:extLst>
          </p:nvPr>
        </p:nvGraphicFramePr>
        <p:xfrm>
          <a:off x="1252024" y="548640"/>
          <a:ext cx="9731887" cy="5804491"/>
        </p:xfrm>
        <a:graphic>
          <a:graphicData uri="http://schemas.openxmlformats.org/drawingml/2006/table">
            <a:tbl>
              <a:tblPr/>
              <a:tblGrid>
                <a:gridCol w="1298552">
                  <a:extLst>
                    <a:ext uri="{9D8B030D-6E8A-4147-A177-3AD203B41FA5}">
                      <a16:colId xmlns:a16="http://schemas.microsoft.com/office/drawing/2014/main" xmlns="" val="213498771"/>
                    </a:ext>
                  </a:extLst>
                </a:gridCol>
                <a:gridCol w="3217738">
                  <a:extLst>
                    <a:ext uri="{9D8B030D-6E8A-4147-A177-3AD203B41FA5}">
                      <a16:colId xmlns:a16="http://schemas.microsoft.com/office/drawing/2014/main" xmlns="" val="2286688245"/>
                    </a:ext>
                  </a:extLst>
                </a:gridCol>
                <a:gridCol w="2940148">
                  <a:extLst>
                    <a:ext uri="{9D8B030D-6E8A-4147-A177-3AD203B41FA5}">
                      <a16:colId xmlns:a16="http://schemas.microsoft.com/office/drawing/2014/main" xmlns="" val="2628034311"/>
                    </a:ext>
                  </a:extLst>
                </a:gridCol>
                <a:gridCol w="2275449">
                  <a:extLst>
                    <a:ext uri="{9D8B030D-6E8A-4147-A177-3AD203B41FA5}">
                      <a16:colId xmlns:a16="http://schemas.microsoft.com/office/drawing/2014/main" xmlns="" val="193928143"/>
                    </a:ext>
                  </a:extLst>
                </a:gridCol>
              </a:tblGrid>
              <a:tr h="7621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类 别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课   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文章主要内容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概括方法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3279961"/>
                  </a:ext>
                </a:extLst>
              </a:tr>
              <a:tr h="1280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写事类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狼牙山五壮士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8222406"/>
                  </a:ext>
                </a:extLst>
              </a:tr>
              <a:tr h="1280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写人类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地震中的父与子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3772079"/>
                  </a:ext>
                </a:extLst>
              </a:tr>
              <a:tr h="1139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写景类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小桥流水人家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1428148"/>
                  </a:ext>
                </a:extLst>
              </a:tr>
              <a:tr h="13425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说明类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小松鼠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01730879"/>
                  </a:ext>
                </a:extLst>
              </a:tr>
            </a:tbl>
          </a:graphicData>
        </a:graphic>
      </p:graphicFrame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8927763" y="1351606"/>
            <a:ext cx="21336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500" b="1" dirty="0">
                <a:solidFill>
                  <a:srgbClr val="FF0000"/>
                </a:solidFill>
              </a:rPr>
              <a:t>课题扩展法</a:t>
            </a:r>
          </a:p>
          <a:p>
            <a:pPr>
              <a:spcBef>
                <a:spcPct val="0"/>
              </a:spcBef>
              <a:buNone/>
            </a:pPr>
            <a:r>
              <a:rPr lang="zh-CN" altLang="en-US" sz="2500" b="1" dirty="0" smtClean="0">
                <a:solidFill>
                  <a:srgbClr val="FF0000"/>
                </a:solidFill>
              </a:rPr>
              <a:t>段</a:t>
            </a:r>
            <a:r>
              <a:rPr lang="zh-CN" altLang="en-US" sz="2500" b="1" dirty="0">
                <a:solidFill>
                  <a:srgbClr val="FF0000"/>
                </a:solidFill>
              </a:rPr>
              <a:t>意合并法 </a:t>
            </a:r>
          </a:p>
          <a:p>
            <a:pPr>
              <a:spcBef>
                <a:spcPct val="0"/>
              </a:spcBef>
              <a:buNone/>
            </a:pPr>
            <a:r>
              <a:rPr lang="zh-CN" altLang="en-US" sz="2500" b="1" dirty="0">
                <a:solidFill>
                  <a:srgbClr val="FF0000"/>
                </a:solidFill>
              </a:rPr>
              <a:t>要素归纳法 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8873788" y="2598101"/>
            <a:ext cx="2335212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500" b="1" dirty="0">
                <a:solidFill>
                  <a:srgbClr val="FF0000"/>
                </a:solidFill>
              </a:rPr>
              <a:t>课题扩展法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500" b="1" dirty="0" smtClean="0">
                <a:solidFill>
                  <a:srgbClr val="FF0000"/>
                </a:solidFill>
              </a:rPr>
              <a:t>要素</a:t>
            </a:r>
            <a:r>
              <a:rPr lang="zh-CN" altLang="en-US" sz="2500" b="1" dirty="0">
                <a:solidFill>
                  <a:srgbClr val="FF0000"/>
                </a:solidFill>
              </a:rPr>
              <a:t>归纳法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500" b="1" dirty="0">
                <a:solidFill>
                  <a:srgbClr val="FF0000"/>
                </a:solidFill>
              </a:rPr>
              <a:t>摘句法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8873788" y="4052847"/>
            <a:ext cx="2057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500" b="1" dirty="0">
                <a:solidFill>
                  <a:srgbClr val="FF0000"/>
                </a:solidFill>
              </a:rPr>
              <a:t>课题扩展法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500" b="1" dirty="0">
                <a:solidFill>
                  <a:srgbClr val="FF0000"/>
                </a:solidFill>
              </a:rPr>
              <a:t>段意合并</a:t>
            </a:r>
            <a:r>
              <a:rPr lang="zh-CN" altLang="en-US" sz="2500" b="1" dirty="0" smtClean="0">
                <a:solidFill>
                  <a:srgbClr val="FF0000"/>
                </a:solidFill>
              </a:rPr>
              <a:t>法</a:t>
            </a:r>
            <a:endParaRPr lang="zh-CN" altLang="en-US" sz="2500" b="1" dirty="0">
              <a:solidFill>
                <a:srgbClr val="FF0000"/>
              </a:solidFill>
            </a:endParaRPr>
          </a:p>
        </p:txBody>
      </p:sp>
      <p:sp>
        <p:nvSpPr>
          <p:cNvPr id="4133" name="Text Box 46"/>
          <p:cNvSpPr txBox="1">
            <a:spLocks noChangeArrowheads="1"/>
          </p:cNvSpPr>
          <p:nvPr/>
        </p:nvSpPr>
        <p:spPr bwMode="auto">
          <a:xfrm>
            <a:off x="7756525" y="56610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4134" name="Text Box 47"/>
          <p:cNvSpPr txBox="1">
            <a:spLocks noChangeArrowheads="1"/>
          </p:cNvSpPr>
          <p:nvPr/>
        </p:nvSpPr>
        <p:spPr bwMode="auto">
          <a:xfrm>
            <a:off x="8610600" y="5867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CN" altLang="en-US" sz="1800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8927763" y="5152802"/>
            <a:ext cx="173156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</a:rPr>
              <a:t>课题扩展法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</a:rPr>
              <a:t>段意合并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法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</a:rPr>
              <a:t>摘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句法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986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0" grpId="0"/>
      <p:bldP spid="41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文本框 2"/>
          <p:cNvSpPr txBox="1">
            <a:spLocks noChangeArrowheads="1"/>
          </p:cNvSpPr>
          <p:nvPr/>
        </p:nvSpPr>
        <p:spPr bwMode="auto">
          <a:xfrm>
            <a:off x="3057526" y="819932"/>
            <a:ext cx="5781675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800" b="1" dirty="0">
                <a:solidFill>
                  <a:srgbClr val="FF0000"/>
                </a:solidFill>
              </a:rPr>
              <a:t>文章题目的三大作用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4000" b="1" dirty="0"/>
              <a:t>1.</a:t>
            </a:r>
            <a:r>
              <a:rPr lang="zh-CN" altLang="en-US" sz="4000" b="1" dirty="0"/>
              <a:t>点明人物、地点、物名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4000" b="1" dirty="0"/>
              <a:t>2.</a:t>
            </a:r>
            <a:r>
              <a:rPr lang="zh-CN" altLang="en-US" sz="4000" b="1" dirty="0"/>
              <a:t>点明主要事件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4000" b="1" dirty="0"/>
              <a:t>3.</a:t>
            </a:r>
            <a:r>
              <a:rPr lang="zh-CN" altLang="en-US" sz="4000" b="1" dirty="0"/>
              <a:t>点明文章中心</a:t>
            </a:r>
          </a:p>
        </p:txBody>
      </p:sp>
    </p:spTree>
    <p:extLst>
      <p:ext uri="{BB962C8B-B14F-4D97-AF65-F5344CB8AC3E}">
        <p14:creationId xmlns:p14="http://schemas.microsoft.com/office/powerpoint/2010/main" val="6452424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29" y="3896118"/>
            <a:ext cx="11619914" cy="2672083"/>
          </a:xfrm>
          <a:prstGeom prst="rect">
            <a:avLst/>
          </a:prstGeom>
        </p:spPr>
      </p:pic>
      <p:sp>
        <p:nvSpPr>
          <p:cNvPr id="7169" name="文本框 3"/>
          <p:cNvSpPr txBox="1">
            <a:spLocks noChangeArrowheads="1"/>
          </p:cNvSpPr>
          <p:nvPr/>
        </p:nvSpPr>
        <p:spPr bwMode="auto">
          <a:xfrm>
            <a:off x="1373189" y="1200469"/>
            <a:ext cx="1059841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公式</a:t>
            </a:r>
            <a:r>
              <a:rPr lang="zh-CN" altLang="en-US" sz="3600" b="1" dirty="0">
                <a:solidFill>
                  <a:srgbClr val="FF0000"/>
                </a:solidFill>
              </a:rPr>
              <a:t>法：</a:t>
            </a:r>
            <a:r>
              <a:rPr lang="zh-CN" altLang="en-US" sz="3600" b="1" dirty="0"/>
              <a:t>时间</a:t>
            </a:r>
            <a:r>
              <a:rPr lang="en-US" altLang="zh-CN" sz="3600" b="1" dirty="0"/>
              <a:t>+</a:t>
            </a:r>
            <a:r>
              <a:rPr lang="zh-CN" altLang="en-US" sz="3600" b="1" dirty="0"/>
              <a:t>地点</a:t>
            </a:r>
            <a:r>
              <a:rPr lang="en-US" altLang="zh-CN" sz="3600" b="1" dirty="0"/>
              <a:t>+</a:t>
            </a:r>
            <a:r>
              <a:rPr lang="zh-CN" altLang="en-US" sz="3600" b="1" dirty="0"/>
              <a:t>人物</a:t>
            </a:r>
            <a:r>
              <a:rPr lang="en-US" altLang="zh-CN" sz="3600" b="1" dirty="0"/>
              <a:t>+ </a:t>
            </a:r>
            <a:r>
              <a:rPr lang="zh-CN" altLang="en-US" sz="3600" b="1" dirty="0"/>
              <a:t>事件</a:t>
            </a:r>
            <a:r>
              <a:rPr lang="en-US" altLang="zh-CN" sz="3600" b="1" dirty="0" smtClean="0"/>
              <a:t>+</a:t>
            </a:r>
            <a:r>
              <a:rPr lang="zh-CN" altLang="en-US" sz="3600" b="1" dirty="0" smtClean="0"/>
              <a:t>结果</a:t>
            </a:r>
            <a:endParaRPr lang="zh-CN" altLang="en-US" sz="3600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问答</a:t>
            </a:r>
            <a:r>
              <a:rPr lang="zh-CN" altLang="en-US" sz="3600" b="1" dirty="0">
                <a:solidFill>
                  <a:srgbClr val="FF0000"/>
                </a:solidFill>
              </a:rPr>
              <a:t>法：这篇文章主要写了</a:t>
            </a:r>
            <a:r>
              <a:rPr lang="zh-CN" altLang="en-US" sz="3600" b="1" dirty="0"/>
              <a:t>什么时间什么地点谁干什么事？结果怎么样</a:t>
            </a:r>
            <a:r>
              <a:rPr lang="zh-CN" altLang="en-US" sz="3600" b="1" dirty="0" smtClean="0"/>
              <a:t>？</a:t>
            </a:r>
            <a:endParaRPr lang="zh-CN" altLang="en-US" sz="3600" b="1" dirty="0"/>
          </a:p>
        </p:txBody>
      </p:sp>
      <p:sp>
        <p:nvSpPr>
          <p:cNvPr id="7170" name="文本框 7170"/>
          <p:cNvSpPr txBox="1">
            <a:spLocks noChangeArrowheads="1"/>
          </p:cNvSpPr>
          <p:nvPr/>
        </p:nvSpPr>
        <p:spPr bwMode="auto">
          <a:xfrm>
            <a:off x="3879166" y="389206"/>
            <a:ext cx="342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800" b="1" dirty="0"/>
              <a:t>写人写事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146452" y="3785792"/>
            <a:ext cx="34496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800" b="1" dirty="0"/>
              <a:t>写景状物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1614267" y="4566557"/>
            <a:ext cx="9296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 smtClean="0">
                <a:solidFill>
                  <a:srgbClr val="C00000"/>
                </a:solidFill>
              </a:rPr>
              <a:t>问答</a:t>
            </a:r>
            <a:r>
              <a:rPr lang="zh-CN" altLang="en-US" sz="3600" b="1" dirty="0">
                <a:solidFill>
                  <a:srgbClr val="C00000"/>
                </a:solidFill>
              </a:rPr>
              <a:t>法：这篇文章主要写了</a:t>
            </a:r>
            <a:r>
              <a:rPr lang="zh-CN" altLang="en-US" sz="3600" b="1" dirty="0"/>
              <a:t>什么地方（景物）的什么特点？</a:t>
            </a:r>
          </a:p>
        </p:txBody>
      </p:sp>
    </p:spTree>
    <p:extLst>
      <p:ext uri="{BB962C8B-B14F-4D97-AF65-F5344CB8AC3E}">
        <p14:creationId xmlns:p14="http://schemas.microsoft.com/office/powerpoint/2010/main" val="32797623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7714" y="1528352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060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时间：</a:t>
            </a:r>
            <a:endParaRPr lang="zh-CN" altLang="zh-CN" sz="3200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3060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地点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：</a:t>
            </a:r>
            <a:endParaRPr lang="zh-CN" altLang="zh-CN" sz="3200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3060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人物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：</a:t>
            </a:r>
            <a:endParaRPr lang="en-US" altLang="zh-CN" sz="3200" b="1" kern="100" dirty="0" smtClean="0">
              <a:solidFill>
                <a:srgbClr val="FF0000"/>
              </a:solidFill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3060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起因：</a:t>
            </a:r>
            <a:endParaRPr lang="en-US" altLang="zh-CN" sz="3200" b="1" kern="100" dirty="0" smtClean="0">
              <a:solidFill>
                <a:srgbClr val="FF0000"/>
              </a:solidFill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3060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经过：</a:t>
            </a:r>
            <a:endParaRPr lang="en-US" altLang="zh-CN" sz="3200" b="1" kern="100" dirty="0" smtClean="0">
              <a:solidFill>
                <a:srgbClr val="FF0000"/>
              </a:solidFill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3060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结果：</a:t>
            </a:r>
            <a:endParaRPr lang="zh-CN" altLang="zh-CN" sz="3200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12124" y="491429"/>
            <a:ext cx="4687181" cy="910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8227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4000" b="1" kern="100" dirty="0">
                <a:latin typeface="Calibri" panose="020F0502020204030204" pitchFamily="34" charset="0"/>
                <a:cs typeface="宋体" panose="02010600030101010101" pitchFamily="2" charset="-122"/>
              </a:rPr>
              <a:t>《狼牙山五壮士》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943693" y="1654961"/>
            <a:ext cx="33115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zh-CN" sz="3200" b="1" dirty="0"/>
              <a:t>抗日战争时期</a:t>
            </a:r>
            <a:endParaRPr lang="zh-CN" altLang="en-US" sz="3200" b="1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159593" y="2420142"/>
            <a:ext cx="19446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zh-CN" sz="3200" b="1" dirty="0"/>
              <a:t>狼牙山</a:t>
            </a:r>
            <a:endParaRPr lang="zh-CN" altLang="en-US" sz="3200" b="1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43693" y="3100083"/>
            <a:ext cx="49688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zh-CN" sz="3200" b="1" dirty="0"/>
              <a:t>八路军的五位战士</a:t>
            </a:r>
            <a:endParaRPr lang="zh-CN" altLang="en-US" sz="3200" b="1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943693" y="3811467"/>
            <a:ext cx="60483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zh-CN" sz="3200" b="1" dirty="0"/>
              <a:t>为了掩护群众和连队转移</a:t>
            </a:r>
            <a:endParaRPr lang="zh-CN" altLang="en-US" sz="3200" b="1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43693" y="4366318"/>
            <a:ext cx="640873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zh-CN" sz="3200" b="1" dirty="0"/>
              <a:t>诱敌上山，英勇杀敌，把敌人引上狼牙山顶峰</a:t>
            </a:r>
            <a:endParaRPr lang="zh-CN" altLang="en-US" sz="3200" b="1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43693" y="5369330"/>
            <a:ext cx="4824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zh-CN" sz="3200" b="1" dirty="0"/>
              <a:t>英勇跳崖，壮烈牺牲</a:t>
            </a:r>
            <a:endParaRPr lang="zh-CN" altLang="en-US" sz="3200" b="1" dirty="0"/>
          </a:p>
        </p:txBody>
      </p:sp>
      <p:sp>
        <p:nvSpPr>
          <p:cNvPr id="10" name="流程图: 过程 9"/>
          <p:cNvSpPr/>
          <p:nvPr/>
        </p:nvSpPr>
        <p:spPr>
          <a:xfrm>
            <a:off x="1885071" y="3684858"/>
            <a:ext cx="8467360" cy="2237641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800" dirty="0"/>
              <a:t>课文主要写：</a:t>
            </a:r>
          </a:p>
          <a:p>
            <a:r>
              <a:rPr lang="zh-CN" altLang="en-US" sz="2800" dirty="0"/>
              <a:t>        抗日战争时期，八路军的五位战士为了掩护群众和连队转移，诱敌上山，英勇杀敌，把敌人引上狼牙山顶峰，最后英勇跳崖，壮烈牺牲的故事。</a:t>
            </a:r>
          </a:p>
        </p:txBody>
      </p:sp>
    </p:spTree>
    <p:extLst>
      <p:ext uri="{BB962C8B-B14F-4D97-AF65-F5344CB8AC3E}">
        <p14:creationId xmlns:p14="http://schemas.microsoft.com/office/powerpoint/2010/main" val="65974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609</Words>
  <Application>Microsoft Office PowerPoint</Application>
  <PresentationFormat>宽屏</PresentationFormat>
  <Paragraphs>95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黑体</vt:lpstr>
      <vt:lpstr>楷体</vt:lpstr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  <vt:lpstr>学习目标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活动二：小组合作，实践运用</vt:lpstr>
      <vt:lpstr>活动三：及时巩固，达标检测</vt:lpstr>
    </vt:vector>
  </TitlesOfParts>
  <Company>Sky123.Org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AutoBVT</cp:lastModifiedBy>
  <cp:revision>23</cp:revision>
  <dcterms:created xsi:type="dcterms:W3CDTF">2018-12-22T23:57:36Z</dcterms:created>
  <dcterms:modified xsi:type="dcterms:W3CDTF">2018-12-23T13:06:35Z</dcterms:modified>
</cp:coreProperties>
</file>