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84" r:id="rId2"/>
    <p:sldId id="286" r:id="rId3"/>
    <p:sldId id="270" r:id="rId4"/>
    <p:sldId id="271" r:id="rId5"/>
    <p:sldId id="272" r:id="rId6"/>
    <p:sldId id="273" r:id="rId7"/>
    <p:sldId id="278" r:id="rId8"/>
    <p:sldId id="288" r:id="rId9"/>
    <p:sldId id="258" r:id="rId10"/>
    <p:sldId id="274" r:id="rId11"/>
    <p:sldId id="287" r:id="rId12"/>
    <p:sldId id="289" r:id="rId13"/>
    <p:sldId id="264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3399"/>
    <a:srgbClr val="FF99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1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47280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/>
          <p:nvPr/>
        </p:nvSpPr>
        <p:spPr>
          <a:xfrm>
            <a:off x="3400425" y="220980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pic>
        <p:nvPicPr>
          <p:cNvPr id="2051" name="Picture 3" descr="200872918312263_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4495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3" name="文本框 3"/>
          <p:cNvSpPr txBox="1"/>
          <p:nvPr/>
        </p:nvSpPr>
        <p:spPr>
          <a:xfrm>
            <a:off x="156845" y="164148"/>
            <a:ext cx="8064500" cy="644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教材版本：人教版六年级语</a:t>
            </a:r>
            <a:r>
              <a:rPr lang="zh-CN" altLang="en-US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文</a:t>
            </a:r>
            <a:r>
              <a:rPr lang="zh-CN" altLang="zh-CN" sz="36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课本上册</a:t>
            </a:r>
          </a:p>
        </p:txBody>
      </p:sp>
      <p:sp>
        <p:nvSpPr>
          <p:cNvPr id="18434" name="文本框 6"/>
          <p:cNvSpPr txBox="1"/>
          <p:nvPr/>
        </p:nvSpPr>
        <p:spPr>
          <a:xfrm>
            <a:off x="1928495" y="6131560"/>
            <a:ext cx="6292850" cy="58420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zh-CN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贵港市港南区木松岭学校：李</a:t>
            </a:r>
            <a:r>
              <a:rPr lang="zh-CN" altLang="en-US" sz="3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燕萍</a:t>
            </a:r>
            <a:endParaRPr lang="zh-CN" altLang="zh-CN" sz="3200" dirty="0">
              <a:solidFill>
                <a:srgbClr val="000000"/>
              </a:solidFill>
              <a:latin typeface="Arial" panose="020B0604020202020204" pitchFamily="34" charset="0"/>
              <a:ea typeface="黑体" panose="02010600030101010101" pitchFamily="49" charset="-122"/>
            </a:endParaRPr>
          </a:p>
        </p:txBody>
      </p:sp>
      <p:sp>
        <p:nvSpPr>
          <p:cNvPr id="2" name="Text Box 4"/>
          <p:cNvSpPr txBox="1"/>
          <p:nvPr/>
        </p:nvSpPr>
        <p:spPr>
          <a:xfrm>
            <a:off x="2328545" y="1915160"/>
            <a:ext cx="6073140" cy="2399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endParaRPr lang="en-US" altLang="zh-CN" sz="4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en-US" altLang="zh-CN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zh-CN" altLang="zh-CN" sz="5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口语交际</a:t>
            </a:r>
            <a:r>
              <a:rPr lang="en-US" altLang="zh-CN" sz="5400" dirty="0">
                <a:latin typeface="黑体" panose="02010600030101010101" pitchFamily="49" charset="-122"/>
                <a:ea typeface="黑体" panose="02010600030101010101" pitchFamily="49" charset="-122"/>
                <a:sym typeface="+mn-ea"/>
              </a:rPr>
              <a:t>·</a:t>
            </a:r>
            <a:r>
              <a:rPr lang="zh-CN" altLang="en-US" sz="5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习作一</a:t>
            </a:r>
          </a:p>
          <a:p>
            <a:r>
              <a:rPr lang="zh-CN" altLang="en-US" sz="48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endParaRPr lang="zh-CN" altLang="en-US" sz="36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/>
          </p:nvPr>
        </p:nvSpPr>
        <p:spPr>
          <a:xfrm>
            <a:off x="527685" y="245110"/>
            <a:ext cx="7772400" cy="1470025"/>
          </a:xfrm>
        </p:spPr>
        <p:txBody>
          <a:bodyPr vert="horz" wrap="square" lIns="91440" tIns="45720" rIns="91440" bIns="45720" anchor="ctr"/>
          <a:lstStyle/>
          <a:p>
            <a:r>
              <a:rPr lang="zh-CN" altLang="en-US" sz="6000" b="1" dirty="0">
                <a:solidFill>
                  <a:srgbClr val="FF3300"/>
                </a:solidFill>
              </a:rPr>
              <a:t>我 的 暑 假 生 活</a:t>
            </a:r>
          </a:p>
        </p:txBody>
      </p:sp>
      <p:sp>
        <p:nvSpPr>
          <p:cNvPr id="14338" name="TextBox 19"/>
          <p:cNvSpPr txBox="1"/>
          <p:nvPr/>
        </p:nvSpPr>
        <p:spPr>
          <a:xfrm>
            <a:off x="527685" y="2012315"/>
            <a:ext cx="7696200" cy="3634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>
              <a:lnSpc>
                <a:spcPct val="120000"/>
              </a:lnSpc>
            </a:pP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    暑期生活真是丰富多彩。你可能游览了风景名胜，可能参加了有意义的活动，也可能帮父母做了一些力所能及的事。你是不是有什么收获想和大家分享呢？先说一说，再写一写，注意写出自己的感受和体会。</a:t>
            </a:r>
            <a:endParaRPr lang="en-US" altLang="zh-CN" sz="3200" dirty="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读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275" y="1557338"/>
            <a:ext cx="7181850" cy="5084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8" descr="底"/>
          <p:cNvPicPr>
            <a:picLocks noChangeAspect="1"/>
          </p:cNvPicPr>
          <p:nvPr/>
        </p:nvPicPr>
        <p:blipFill>
          <a:blip r:embed="rId3"/>
          <a:srcRect r="751"/>
          <a:stretch>
            <a:fillRect/>
          </a:stretch>
        </p:blipFill>
        <p:spPr>
          <a:xfrm>
            <a:off x="250825" y="0"/>
            <a:ext cx="7775575" cy="5313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6624638" cy="8915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zh-CN" altLang="en-US" sz="4000" b="1" kern="1200" cap="none" spc="0" normalizeH="0" baseline="0" noProof="0" dirty="0">
              <a:solidFill>
                <a:srgbClr val="002B2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0" name="TextBox 19"/>
          <p:cNvSpPr txBox="1"/>
          <p:nvPr/>
        </p:nvSpPr>
        <p:spPr>
          <a:xfrm>
            <a:off x="901065" y="254635"/>
            <a:ext cx="712533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>
              <a:lnSpc>
                <a:spcPct val="120000"/>
              </a:lnSpc>
            </a:pPr>
            <a:r>
              <a:rPr lang="en-US" altLang="zh-CN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1.</a:t>
            </a: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围绕习作主题，</a:t>
            </a:r>
            <a:r>
              <a:rPr lang="en-US" altLang="zh-CN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认真组织</a:t>
            </a: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材料。</a:t>
            </a:r>
            <a:endParaRPr lang="en-US" altLang="zh-CN" sz="3200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>
              <a:lnSpc>
                <a:spcPct val="120000"/>
              </a:lnSpc>
            </a:pP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    写前应确立好习作的主题。如，侧重体现暑假生活的愉快；表现事件对自己的启迪和教育；体验成功的快乐等等。主题确立后，要围绕主题组织材料，布局谋篇。如，按什么顺序写作，中间穿插哪些情节，哪些详写，哪些地方略写等，以便写出来的习作主题鲜明，内容具体，构思巧妙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读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940" y="1557338"/>
            <a:ext cx="7181850" cy="5084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8" descr="底"/>
          <p:cNvPicPr>
            <a:picLocks noChangeAspect="1"/>
          </p:cNvPicPr>
          <p:nvPr/>
        </p:nvPicPr>
        <p:blipFill>
          <a:blip r:embed="rId3"/>
          <a:srcRect r="751"/>
          <a:stretch>
            <a:fillRect/>
          </a:stretch>
        </p:blipFill>
        <p:spPr>
          <a:xfrm>
            <a:off x="250825" y="0"/>
            <a:ext cx="7775575" cy="5313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6624638" cy="8915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zh-CN" altLang="en-US" sz="4000" b="1" kern="1200" cap="none" spc="0" normalizeH="0" baseline="0" noProof="0" dirty="0">
              <a:solidFill>
                <a:srgbClr val="002B2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8434" name="TextBox 19"/>
          <p:cNvSpPr txBox="1"/>
          <p:nvPr/>
        </p:nvSpPr>
        <p:spPr>
          <a:xfrm>
            <a:off x="1000125" y="652145"/>
            <a:ext cx="6273800" cy="3634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2.</a:t>
            </a: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放笔为文，倾吐心声。</a:t>
            </a:r>
            <a:endParaRPr lang="en-US" altLang="zh-CN" sz="3200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>
              <a:lnSpc>
                <a:spcPct val="120000"/>
              </a:lnSpc>
            </a:pPr>
            <a:r>
              <a:rPr lang="en-US" altLang="zh-CN" sz="3200" dirty="0">
                <a:latin typeface="黑体" panose="02010600030101010101" pitchFamily="49" charset="-122"/>
                <a:ea typeface="黑体" panose="02010600030101010101" pitchFamily="49" charset="-122"/>
              </a:rPr>
              <a:t>    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有了构想后，要大胆着笔，在重点描述事件的过程中，表达自己的真实感受。根据自己的语言风格，认真选词用语，努力写出富有个性的习作。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读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275" y="1557338"/>
            <a:ext cx="7181850" cy="5084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8" descr="底"/>
          <p:cNvPicPr>
            <a:picLocks noChangeAspect="1"/>
          </p:cNvPicPr>
          <p:nvPr/>
        </p:nvPicPr>
        <p:blipFill>
          <a:blip r:embed="rId3"/>
          <a:srcRect r="751"/>
          <a:stretch>
            <a:fillRect/>
          </a:stretch>
        </p:blipFill>
        <p:spPr>
          <a:xfrm>
            <a:off x="250825" y="0"/>
            <a:ext cx="7775575" cy="5313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6624638" cy="4216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rgbClr val="A913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0030101010101" pitchFamily="49" charset="-122"/>
                <a:ea typeface="黑体" panose="02010600030101010101" pitchFamily="49" charset="-122"/>
                <a:cs typeface="+mn-cs"/>
              </a:rPr>
              <a:t>习作一</a:t>
            </a:r>
            <a:r>
              <a:rPr kumimoji="0" lang="zh-CN" altLang="en-US" sz="2800" b="1" kern="1200" cap="none" spc="0" normalizeH="0" baseline="0" noProof="0" dirty="0">
                <a:solidFill>
                  <a:srgbClr val="A9130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（三选一）</a:t>
            </a:r>
            <a:endParaRPr kumimoji="0" lang="zh-CN" altLang="en-US" sz="2800" b="1" kern="1200" cap="none" spc="0" normalizeH="0" baseline="0" noProof="0" dirty="0">
              <a:solidFill>
                <a:srgbClr val="A9130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R="0" defTabSz="914400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</a:t>
            </a:r>
            <a:r>
              <a:rPr kumimoji="0" lang="en-US" altLang="zh-CN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1.</a:t>
            </a: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我是大自然中的一员</a:t>
            </a:r>
          </a:p>
          <a:p>
            <a:pPr marR="0" defTabSz="914400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</a:t>
            </a:r>
            <a:r>
              <a:rPr kumimoji="0" lang="en-US" altLang="zh-CN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2.</a:t>
            </a: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走进音响世界</a:t>
            </a:r>
          </a:p>
          <a:p>
            <a:pPr marR="0" defTabSz="914400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</a:t>
            </a:r>
            <a:r>
              <a:rPr kumimoji="0" lang="en-US" altLang="zh-CN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3.</a:t>
            </a: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丰富多彩的暑假生活</a:t>
            </a:r>
            <a:endParaRPr kumimoji="0" lang="zh-CN" altLang="en-US" sz="4000" b="1" kern="1200" cap="none" spc="0" normalizeH="0" baseline="0" noProof="0" dirty="0">
              <a:solidFill>
                <a:srgbClr val="002B2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54655" y="5616575"/>
            <a:ext cx="263144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</a:rPr>
              <a:t>题目自拟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读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610" y="1557338"/>
            <a:ext cx="7181850" cy="5084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8" descr="底"/>
          <p:cNvPicPr>
            <a:picLocks noChangeAspect="1"/>
          </p:cNvPicPr>
          <p:nvPr/>
        </p:nvPicPr>
        <p:blipFill>
          <a:blip r:embed="rId3"/>
          <a:srcRect r="751"/>
          <a:stretch>
            <a:fillRect/>
          </a:stretch>
        </p:blipFill>
        <p:spPr>
          <a:xfrm>
            <a:off x="250825" y="0"/>
            <a:ext cx="7775575" cy="5313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TextBox 19"/>
          <p:cNvSpPr txBox="1"/>
          <p:nvPr/>
        </p:nvSpPr>
        <p:spPr>
          <a:xfrm>
            <a:off x="1008380" y="410845"/>
            <a:ext cx="6703695" cy="5406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>
              <a:lnSpc>
                <a:spcPct val="12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口语交际一 </a:t>
            </a: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 </a:t>
            </a:r>
          </a:p>
          <a:p>
            <a:pPr eaLnBrk="1">
              <a:lnSpc>
                <a:spcPct val="120000"/>
              </a:lnSpc>
            </a:pPr>
            <a:r>
              <a:rPr lang="zh-CN" altLang="en-US" sz="3200" dirty="0">
                <a:latin typeface="黑体" panose="02010600030101010101" pitchFamily="49" charset="-122"/>
                <a:ea typeface="黑体" panose="02010600030101010101" pitchFamily="49" charset="-122"/>
              </a:rPr>
              <a:t>    请你把自己想象成大自然中的一员，你可以把自己当成一种植物或一种动物，也可以当成一种自然现象；想想它们在大自然中是怎样生活或变化的，想象它们眼中的世界是什么样子的，并融入自己的感受写下来。然后和同学交流，可以说自己写的内容，也可以讲自己本次习作的体会。</a:t>
            </a:r>
            <a:endParaRPr lang="en-US" altLang="zh-CN" sz="3200" dirty="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250" y="5996940"/>
            <a:ext cx="523494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sym typeface="+mn-ea"/>
              </a:rPr>
              <a:t>我是大自然中的一员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/>
          <p:nvPr/>
        </p:nvSpPr>
        <p:spPr>
          <a:xfrm>
            <a:off x="539750" y="1052513"/>
            <a:ext cx="81359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4213" y="908050"/>
            <a:ext cx="7777163" cy="708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我是大自然中的一员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11188" y="1606550"/>
            <a:ext cx="8064500" cy="4486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1.</a:t>
            </a: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充分发挥想象，把自己当成大自然中的一员，写出自己在大自然中是怎样生活或变化的。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</a:t>
            </a: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2.</a:t>
            </a: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创造一定的故事情节，充满童真和童趣。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</a:t>
            </a: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3.</a:t>
            </a: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语言要富有个性，表达自己的独特感受。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39750" y="549275"/>
            <a:ext cx="8064500" cy="5149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</a:t>
            </a:r>
            <a:r>
              <a:rPr kumimoji="0" lang="en-US" altLang="zh-CN" sz="36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1.</a:t>
            </a:r>
            <a:r>
              <a:rPr kumimoji="0" lang="zh-CN" altLang="en-US" sz="36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亲近自然，感受生活。</a:t>
            </a:r>
          </a:p>
          <a:p>
            <a:pPr marR="0" defTabSz="914400"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写作前应丰富自己的生活积累，对自己感兴趣的动物、植物或自然现象进行细致观察，并投入感情，充分陶醉其中。如观察蚂蚁劳作，感受蚂蚁尽心尽力、团结协作的特点，并有意识地把自己想象成它们其中的一员，和它们一起生活和劳动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539750" y="549275"/>
            <a:ext cx="8064500" cy="5149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</a:t>
            </a:r>
            <a:r>
              <a:rPr kumimoji="0" lang="en-US" altLang="zh-CN" sz="36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2.</a:t>
            </a:r>
            <a:r>
              <a:rPr kumimoji="0" lang="zh-CN" altLang="en-US" sz="36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创造情节，大胆想象。</a:t>
            </a:r>
          </a:p>
          <a:p>
            <a:pPr marR="0" defTabSz="914400"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吸收童话故事的写作手法，充分发挥想象，创造出特定的生活场景，形成一定的故事情节，使自己笔下的自然世界变得有情有意，如写小鸟，要为它营造一片茂密的树林、广阔的原野、蔚蓝的天空</a:t>
            </a: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/>
                <a:ea typeface="楷体_GB2312" panose="02010609030101010101" pitchFamily="49" charset="-122"/>
                <a:cs typeface="+mn-cs"/>
              </a:rPr>
              <a:t>……</a:t>
            </a: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在一定的背景下展示它们的生活。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750" y="1412875"/>
            <a:ext cx="8064500" cy="37163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zh-CN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</a:t>
            </a:r>
            <a:r>
              <a:rPr kumimoji="0" lang="en-US" altLang="zh-CN" sz="36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3.</a:t>
            </a:r>
            <a:r>
              <a:rPr kumimoji="0" lang="zh-CN" altLang="en-US" sz="3600" b="1" kern="1200" cap="none" spc="0" normalizeH="0" baseline="0" noProof="0" dirty="0">
                <a:solidFill>
                  <a:srgbClr val="002B2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融入情感，表达真情。</a:t>
            </a:r>
          </a:p>
          <a:p>
            <a:pPr marR="0" defTabSz="914400">
              <a:lnSpc>
                <a:spcPct val="17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zh-CN" altLang="en-US" sz="3600" b="1" kern="1200" cap="none" spc="0" normalizeH="0" baseline="0" noProof="0" dirty="0">
                <a:solidFill>
                  <a:srgbClr val="6A0C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  <a:t>    把自己对大自然的情感，对生命的关爱融入其中，内容积极向上，展示大自然万物生灵的和谐美好。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9"/>
          <p:cNvSpPr txBox="1"/>
          <p:nvPr/>
        </p:nvSpPr>
        <p:spPr>
          <a:xfrm>
            <a:off x="611188" y="1557338"/>
            <a:ext cx="7489825" cy="4819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音响世界真是太丰富了、太迷人了。</a:t>
            </a:r>
            <a:r>
              <a:rPr lang="zh-CN" altLang="en-US" sz="32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雷声、风声、动物的叫声，人的说话声、笑声、脚步声，物体的撞击声，摩擦声</a:t>
            </a: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……</a:t>
            </a:r>
            <a:r>
              <a:rPr lang="zh-CN" altLang="en-US" sz="3200" b="1" dirty="0">
                <a:solidFill>
                  <a:srgbClr val="00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选取生活中的几种音响，或仔细听一段音响录音，展开想象，把想到的、感受到的讲给同学听，然后写下来。 </a:t>
            </a:r>
            <a:endParaRPr lang="zh-CN" altLang="en-US" sz="3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219" name="Rectangle 10"/>
          <p:cNvSpPr/>
          <p:nvPr/>
        </p:nvSpPr>
        <p:spPr>
          <a:xfrm>
            <a:off x="2843213" y="836613"/>
            <a:ext cx="29368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走进音响世界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读书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275" y="1557338"/>
            <a:ext cx="7181850" cy="50847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8" descr="底"/>
          <p:cNvPicPr>
            <a:picLocks noChangeAspect="1"/>
          </p:cNvPicPr>
          <p:nvPr/>
        </p:nvPicPr>
        <p:blipFill>
          <a:blip r:embed="rId3"/>
          <a:srcRect r="751"/>
          <a:stretch>
            <a:fillRect/>
          </a:stretch>
        </p:blipFill>
        <p:spPr>
          <a:xfrm>
            <a:off x="250825" y="0"/>
            <a:ext cx="7775575" cy="53133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34720" y="428625"/>
            <a:ext cx="7274560" cy="52622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>
              <a:lnSpc>
                <a:spcPct val="120000"/>
              </a:lnSpc>
            </a:pPr>
            <a:r>
              <a:rPr lang="zh-CN" altLang="en-US" sz="4000" dirty="0">
                <a:solidFill>
                  <a:srgbClr val="FF0000"/>
                </a:solidFill>
                <a:latin typeface="黑体" panose="02010600030101010101" pitchFamily="49" charset="-122"/>
                <a:ea typeface="黑体" panose="02010600030101010101" pitchFamily="49" charset="-122"/>
                <a:sym typeface="+mn-ea"/>
              </a:rPr>
              <a:t>巧妙组合声音，形成故事情节。</a:t>
            </a:r>
            <a:endParaRPr lang="en-US" altLang="zh-CN" sz="4000" dirty="0">
              <a:solidFill>
                <a:srgbClr val="FF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 eaLnBrk="1">
              <a:lnSpc>
                <a:spcPct val="120000"/>
              </a:lnSpc>
            </a:pPr>
            <a:r>
              <a:rPr lang="en-US" altLang="zh-CN" sz="4000" dirty="0">
                <a:latin typeface="黑体" panose="02010600030101010101" pitchFamily="49" charset="-122"/>
                <a:ea typeface="黑体" panose="02010600030101010101" pitchFamily="49" charset="-122"/>
                <a:sym typeface="+mn-ea"/>
              </a:rPr>
              <a:t>    </a:t>
            </a:r>
            <a:r>
              <a:rPr lang="zh-CN" altLang="en-US" sz="4000" dirty="0">
                <a:latin typeface="黑体" panose="02010600030101010101" pitchFamily="49" charset="-122"/>
                <a:ea typeface="黑体" panose="02010600030101010101" pitchFamily="49" charset="-122"/>
                <a:sym typeface="+mn-ea"/>
              </a:rPr>
              <a:t>不</a:t>
            </a:r>
            <a:r>
              <a:rPr lang="en-US" altLang="zh-CN" sz="4000" dirty="0">
                <a:latin typeface="黑体" panose="02010600030101010101" pitchFamily="49" charset="-122"/>
                <a:ea typeface="黑体" panose="02010600030101010101" pitchFamily="49" charset="-122"/>
                <a:sym typeface="+mn-ea"/>
              </a:rPr>
              <a:t>要杂乱地罗列几种声音，而应创设一定的情境，在特定的环境中呈现这些声音，形成故事情节。如，营造一片大</a:t>
            </a:r>
            <a:r>
              <a:rPr lang="zh-CN" altLang="en-US" sz="4000" dirty="0">
                <a:latin typeface="黑体" panose="02010600030101010101" pitchFamily="49" charset="-122"/>
                <a:ea typeface="黑体" panose="02010600030101010101" pitchFamily="49" charset="-122"/>
                <a:sym typeface="+mn-ea"/>
              </a:rPr>
              <a:t>森林，为森林之声提供一个大舞台，来演绎有关声音的故事。</a:t>
            </a:r>
            <a:endParaRPr kumimoji="0" lang="zh-CN" altLang="en-US" sz="4000" b="1" kern="1200" cap="none" spc="0" normalizeH="0" baseline="0" noProof="0" dirty="0">
              <a:solidFill>
                <a:srgbClr val="002B2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/>
          <p:nvPr/>
        </p:nvSpPr>
        <p:spPr>
          <a:xfrm>
            <a:off x="3400425" y="220980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0243" name="Text Box 3"/>
          <p:cNvSpPr txBox="1"/>
          <p:nvPr/>
        </p:nvSpPr>
        <p:spPr>
          <a:xfrm>
            <a:off x="2627313" y="873125"/>
            <a:ext cx="184150" cy="15557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en-US" altLang="zh-CN" sz="4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48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244" name="Text Box 4"/>
          <p:cNvSpPr txBox="1"/>
          <p:nvPr/>
        </p:nvSpPr>
        <p:spPr>
          <a:xfrm>
            <a:off x="3924300" y="6011863"/>
            <a:ext cx="184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sz="2000" b="1" dirty="0">
              <a:latin typeface="华文新魏" pitchFamily="2" charset="-122"/>
            </a:endParaRPr>
          </a:p>
        </p:txBody>
      </p:sp>
      <p:sp>
        <p:nvSpPr>
          <p:cNvPr id="10245" name="Text Box 5"/>
          <p:cNvSpPr txBox="1"/>
          <p:nvPr/>
        </p:nvSpPr>
        <p:spPr>
          <a:xfrm>
            <a:off x="3687763" y="213836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7793038" y="516255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0247" name="Text Box 9"/>
          <p:cNvSpPr txBox="1"/>
          <p:nvPr/>
        </p:nvSpPr>
        <p:spPr>
          <a:xfrm>
            <a:off x="468313" y="836613"/>
            <a:ext cx="8351837" cy="56311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楷体_GB2312" panose="02010609030101010101" pitchFamily="49" charset="-122"/>
              </a:rPr>
              <a:t>要求：</a:t>
            </a:r>
          </a:p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Arial" panose="020B0604020202020204" pitchFamily="34" charset="0"/>
                <a:ea typeface="楷体_GB2312" panose="02010609030101010101" pitchFamily="49" charset="-122"/>
              </a:rPr>
              <a:t>1.</a:t>
            </a:r>
            <a:r>
              <a:rPr lang="zh-CN" altLang="en-US" sz="3600" b="1" dirty="0">
                <a:latin typeface="Arial" panose="020B0604020202020204" pitchFamily="34" charset="0"/>
                <a:ea typeface="楷体_GB2312" panose="02010609030101010101" pitchFamily="49" charset="-122"/>
              </a:rPr>
              <a:t>巧妙组合声音，形成故事情节。</a:t>
            </a:r>
          </a:p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Arial" panose="020B0604020202020204" pitchFamily="34" charset="0"/>
                <a:ea typeface="楷体_GB2312" panose="02010609030101010101" pitchFamily="49" charset="-122"/>
              </a:rPr>
              <a:t>2.</a:t>
            </a:r>
            <a:r>
              <a:rPr lang="zh-CN" altLang="en-US" sz="3600" b="1" dirty="0">
                <a:latin typeface="Arial" panose="020B0604020202020204" pitchFamily="34" charset="0"/>
                <a:ea typeface="楷体_GB2312" panose="02010609030101010101" pitchFamily="49" charset="-122"/>
              </a:rPr>
              <a:t>大胆想象，观察要仔细，注意抓住细节描写，采用多种修辞手法，把声音带给你的独特感受写下来。</a:t>
            </a:r>
          </a:p>
          <a:p>
            <a:pPr>
              <a:spcBef>
                <a:spcPct val="50000"/>
              </a:spcBef>
            </a:pPr>
            <a:r>
              <a:rPr lang="en-US" altLang="zh-CN" sz="3600" b="1" dirty="0">
                <a:latin typeface="Arial" panose="020B0604020202020204" pitchFamily="34" charset="0"/>
                <a:ea typeface="楷体_GB2312" panose="02010609030101010101" pitchFamily="49" charset="-122"/>
              </a:rPr>
              <a:t>3.</a:t>
            </a:r>
            <a:r>
              <a:rPr lang="zh-CN" altLang="en-US" sz="3600" b="1" dirty="0">
                <a:latin typeface="Arial" panose="020B0604020202020204" pitchFamily="34" charset="0"/>
                <a:ea typeface="楷体_GB2312" panose="02010609030101010101" pitchFamily="49" charset="-122"/>
              </a:rPr>
              <a:t>构思有创意，不简单地罗列想象。语言要富有个性、形象，内容要具体。</a:t>
            </a:r>
          </a:p>
          <a:p>
            <a:pPr>
              <a:spcBef>
                <a:spcPct val="50000"/>
              </a:spcBef>
            </a:pPr>
            <a:endParaRPr lang="zh-CN" altLang="en-US" sz="3600" b="1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789</Words>
  <Application>Microsoft Office PowerPoint</Application>
  <PresentationFormat>全屏显示(4:3)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我 的 暑 假 生 活</vt:lpstr>
      <vt:lpstr>PowerPoint 演示文稿</vt:lpstr>
      <vt:lpstr>PowerPoint 演示文稿</vt:lpstr>
      <vt:lpstr>PowerPoint 演示文稿</vt:lpstr>
    </vt:vector>
  </TitlesOfParts>
  <Company>VCOM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郑州资源中心SL</dc:creator>
  <cp:lastModifiedBy>微软用户</cp:lastModifiedBy>
  <cp:revision>26</cp:revision>
  <dcterms:created xsi:type="dcterms:W3CDTF">2006-03-28T05:25:00Z</dcterms:created>
  <dcterms:modified xsi:type="dcterms:W3CDTF">2018-09-14T00:09:22Z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