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8" r:id="rId4"/>
    <p:sldId id="280" r:id="rId5"/>
    <p:sldId id="319" r:id="rId6"/>
    <p:sldId id="282" r:id="rId7"/>
    <p:sldId id="315" r:id="rId8"/>
    <p:sldId id="329" r:id="rId9"/>
    <p:sldId id="284" r:id="rId10"/>
    <p:sldId id="318" r:id="rId11"/>
    <p:sldId id="327" r:id="rId12"/>
    <p:sldId id="320" r:id="rId13"/>
    <p:sldId id="317" r:id="rId14"/>
    <p:sldId id="322" r:id="rId15"/>
    <p:sldId id="287" r:id="rId16"/>
    <p:sldId id="324" r:id="rId17"/>
    <p:sldId id="288" r:id="rId18"/>
    <p:sldId id="289" r:id="rId19"/>
    <p:sldId id="290" r:id="rId20"/>
    <p:sldId id="271" r:id="rId21"/>
    <p:sldId id="272" r:id="rId22"/>
    <p:sldId id="263" r:id="rId23"/>
    <p:sldId id="274" r:id="rId24"/>
    <p:sldId id="267" r:id="rId25"/>
    <p:sldId id="279" r:id="rId26"/>
    <p:sldId id="291" r:id="rId27"/>
    <p:sldId id="328" r:id="rId28"/>
    <p:sldId id="325" r:id="rId2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400" b="0" i="0" u="none" kern="1200" baseline="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400" b="0" i="0" u="none" kern="1200" baseline="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400" b="0" i="0" u="none" kern="1200" baseline="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400" b="0" i="0" u="none" kern="1200" baseline="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400" b="0" i="0" u="none" kern="1200" baseline="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400" b="0" i="0" u="none" kern="1200" baseline="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400" b="0" i="0" u="none" kern="1200" baseline="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400" b="0" i="0" u="none" kern="1200" baseline="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400" b="0" i="0" u="none" kern="1200" baseline="0">
        <a:solidFill>
          <a:schemeClr val="tx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00"/>
    <a:srgbClr val="339933"/>
    <a:srgbClr val="1508C4"/>
    <a:srgbClr val="006600"/>
    <a:srgbClr val="001E00"/>
    <a:srgbClr val="CCFFFF"/>
    <a:srgbClr val="CC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/>
    <p:restoredTop sz="93481"/>
  </p:normalViewPr>
  <p:slideViewPr>
    <p:cSldViewPr showGuides="1">
      <p:cViewPr varScale="1">
        <p:scale>
          <a:sx n="77" d="100"/>
          <a:sy n="77" d="100"/>
        </p:scale>
        <p:origin x="324" y="90"/>
      </p:cViewPr>
      <p:guideLst>
        <p:guide orient="horz" pos="2136"/>
        <p:guide pos="2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/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/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2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" Target="slide20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2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21.xml"/><Relationship Id="rId1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21.xml"/><Relationship Id="rId1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.png"/><Relationship Id="rId3" Type="http://schemas.microsoft.com/office/2007/relationships/media" Target="file:///E:\&#12298;&#33609;&#34411;&#30340;&#26449;&#33853;&#12299;&#25945;&#23398;&#36164;&#26009;\&#12298;&#33609;&#34411;&#30340;&#26449;&#33853;&#12299;&#35838;&#20214;&#65299;\&#25299;&#23637;&#37197;&#20048;.MP3" TargetMode="External"/><Relationship Id="rId2" Type="http://schemas.openxmlformats.org/officeDocument/2006/relationships/audio" Target="file:///E:\&#12298;&#33609;&#34411;&#30340;&#26449;&#33853;&#12299;&#25945;&#23398;&#36164;&#26009;\&#12298;&#33609;&#34411;&#30340;&#26449;&#33853;&#12299;&#35838;&#20214;&#65299;\&#25299;&#23637;&#37197;&#20048;.MP3" TargetMode="External"/><Relationship Id="rId1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" Target="slide21.xml"/><Relationship Id="rId1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5138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4" name="文本框 5139">
            <a:hlinkClick r:id="rId2" action="ppaction://hlinksldjump"/>
          </p:cNvPr>
          <p:cNvSpPr txBox="1"/>
          <p:nvPr/>
        </p:nvSpPr>
        <p:spPr>
          <a:xfrm>
            <a:off x="611188" y="6308725"/>
            <a:ext cx="936625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>
                <a:solidFill>
                  <a:srgbClr val="00FF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升华　　　　　　　</a:t>
            </a:r>
            <a:endParaRPr lang="zh-CN" altLang="en-US" sz="1800" b="1" dirty="0">
              <a:solidFill>
                <a:srgbClr val="00FF00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3075" name="文本框 5141"/>
          <p:cNvSpPr txBox="1"/>
          <p:nvPr/>
        </p:nvSpPr>
        <p:spPr>
          <a:xfrm>
            <a:off x="1120775" y="1730375"/>
            <a:ext cx="6696075" cy="1098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6600" b="1" dirty="0">
                <a:solidFill>
                  <a:srgbClr val="0066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3.</a:t>
            </a:r>
            <a:r>
              <a:rPr lang="zh-CN" altLang="en-US" sz="6600" b="1" dirty="0">
                <a:solidFill>
                  <a:srgbClr val="0066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草虫的村落</a:t>
            </a:r>
            <a:endParaRPr lang="zh-CN" altLang="en-US" sz="6600" b="1" dirty="0">
              <a:solidFill>
                <a:srgbClr val="0066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076" name="文本框 3"/>
          <p:cNvSpPr txBox="1"/>
          <p:nvPr/>
        </p:nvSpPr>
        <p:spPr>
          <a:xfrm>
            <a:off x="293688" y="363538"/>
            <a:ext cx="80645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zh-CN" sz="36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教材版本：人教版六年级语</a:t>
            </a:r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文</a:t>
            </a:r>
            <a:r>
              <a:rPr lang="zh-CN" altLang="zh-CN" sz="36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课本上册</a:t>
            </a:r>
            <a:endParaRPr lang="zh-CN" altLang="zh-CN" sz="3600" dirty="0">
              <a:solidFill>
                <a:srgbClr val="00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3077" name="文本框 1"/>
          <p:cNvSpPr txBox="1"/>
          <p:nvPr/>
        </p:nvSpPr>
        <p:spPr>
          <a:xfrm>
            <a:off x="3663950" y="3136900"/>
            <a:ext cx="18161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第一课时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078" name="文本框 6"/>
          <p:cNvSpPr txBox="1"/>
          <p:nvPr/>
        </p:nvSpPr>
        <p:spPr>
          <a:xfrm>
            <a:off x="2851150" y="6273800"/>
            <a:ext cx="6292850" cy="58420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zh-CN" sz="32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贵港市港南区木松岭学校：李</a:t>
            </a:r>
            <a:r>
              <a:rPr lang="zh-CN" altLang="en-US" sz="32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燕萍</a:t>
            </a:r>
            <a:endParaRPr lang="zh-CN" altLang="zh-CN" sz="3200" dirty="0">
              <a:solidFill>
                <a:srgbClr val="00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图片 5138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4" name="文本框 5139">
            <a:hlinkClick r:id="rId2" action="ppaction://hlinksldjump"/>
          </p:cNvPr>
          <p:cNvSpPr txBox="1"/>
          <p:nvPr/>
        </p:nvSpPr>
        <p:spPr>
          <a:xfrm>
            <a:off x="611188" y="6308725"/>
            <a:ext cx="936625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>
                <a:solidFill>
                  <a:srgbClr val="00FF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升华　　　　　　　</a:t>
            </a:r>
            <a:endParaRPr lang="zh-CN" altLang="en-US" sz="1800" b="1" dirty="0">
              <a:solidFill>
                <a:srgbClr val="00FF00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13315" name="文本框 5141"/>
          <p:cNvSpPr txBox="1"/>
          <p:nvPr/>
        </p:nvSpPr>
        <p:spPr>
          <a:xfrm>
            <a:off x="1120775" y="1730375"/>
            <a:ext cx="6696075" cy="1098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6600" b="1" dirty="0">
                <a:solidFill>
                  <a:srgbClr val="0066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3.</a:t>
            </a:r>
            <a:r>
              <a:rPr lang="zh-CN" altLang="en-US" sz="6600" b="1" dirty="0">
                <a:solidFill>
                  <a:srgbClr val="0066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草虫的村落</a:t>
            </a:r>
            <a:endParaRPr lang="zh-CN" altLang="en-US" sz="6600" b="1" dirty="0">
              <a:solidFill>
                <a:srgbClr val="0066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3316" name="文本框 3"/>
          <p:cNvSpPr txBox="1"/>
          <p:nvPr/>
        </p:nvSpPr>
        <p:spPr>
          <a:xfrm>
            <a:off x="293688" y="363538"/>
            <a:ext cx="80645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zh-CN" sz="36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教材版本：人教版六年级语</a:t>
            </a:r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文</a:t>
            </a:r>
            <a:r>
              <a:rPr lang="zh-CN" altLang="zh-CN" sz="36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课本上册</a:t>
            </a:r>
            <a:endParaRPr lang="zh-CN" altLang="zh-CN" sz="3600" dirty="0">
              <a:solidFill>
                <a:srgbClr val="00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13317" name="文本框 1"/>
          <p:cNvSpPr txBox="1"/>
          <p:nvPr/>
        </p:nvSpPr>
        <p:spPr>
          <a:xfrm>
            <a:off x="3663950" y="3136900"/>
            <a:ext cx="1816100" cy="5826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第二课时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3318" name="文本框 6"/>
          <p:cNvSpPr txBox="1"/>
          <p:nvPr/>
        </p:nvSpPr>
        <p:spPr>
          <a:xfrm>
            <a:off x="2851150" y="6273800"/>
            <a:ext cx="6292850" cy="58420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zh-CN" sz="32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贵港市港南区木松岭学校：李</a:t>
            </a:r>
            <a:r>
              <a:rPr lang="zh-CN" altLang="en-US" sz="32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燕萍</a:t>
            </a:r>
            <a:endParaRPr lang="zh-CN" altLang="zh-CN" sz="3200" dirty="0">
              <a:solidFill>
                <a:srgbClr val="00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图片 47105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7107" name="内容占位符 47106"/>
          <p:cNvSpPr>
            <a:spLocks noGrp="1"/>
          </p:cNvSpPr>
          <p:nvPr>
            <p:ph idx="1"/>
          </p:nvPr>
        </p:nvSpPr>
        <p:spPr>
          <a:xfrm>
            <a:off x="149225" y="-212725"/>
            <a:ext cx="8994775" cy="139700"/>
          </a:xfrm>
        </p:spPr>
        <p:txBody>
          <a:bodyPr anchor="t"/>
          <a:lstStyle/>
          <a:p>
            <a:pPr>
              <a:buNone/>
            </a:pPr>
            <a:endParaRPr lang="en-US" altLang="zh-CN" b="1" dirty="0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>
              <a:buNone/>
            </a:pPr>
            <a:r>
              <a:rPr lang="en-US" altLang="zh-CN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zh-CN" altLang="en-US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快速浏览课文思考：</a:t>
            </a:r>
            <a:endParaRPr lang="zh-CN" altLang="en-US" b="1" dirty="0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>
              <a:buNone/>
            </a:pPr>
            <a:r>
              <a:rPr lang="zh-CN" altLang="en-US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     </a:t>
            </a:r>
            <a:r>
              <a:rPr lang="zh-CN" altLang="en-US" b="1" dirty="0">
                <a:solidFill>
                  <a:srgbClr val="006600"/>
                </a:solidFill>
                <a:ea typeface="黑体" panose="02010600030101010101" pitchFamily="2" charset="-122"/>
              </a:rPr>
              <a:t>作者把在草丛村落里看到的想象成什么？</a:t>
            </a:r>
            <a:r>
              <a:rPr lang="zh-CN" altLang="en-US" b="1" dirty="0">
                <a:solidFill>
                  <a:srgbClr val="006600"/>
                </a:solidFill>
              </a:rPr>
              <a:t> </a:t>
            </a:r>
            <a:endParaRPr lang="zh-CN" altLang="en-US" b="1" dirty="0">
              <a:solidFill>
                <a:srgbClr val="006600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>
              <a:buNone/>
            </a:pPr>
            <a:r>
              <a:rPr lang="zh-CN" altLang="en-US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</a:t>
            </a:r>
            <a:r>
              <a:rPr lang="zh-CN" altLang="en-US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</a:t>
            </a:r>
            <a:endParaRPr lang="zh-CN" altLang="en-US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buNone/>
            </a:pPr>
            <a:endParaRPr lang="zh-CN" altLang="en-US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buNone/>
            </a:pPr>
            <a:endParaRPr lang="zh-CN" altLang="en-US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</a:t>
            </a:r>
            <a:endParaRPr lang="zh-CN" altLang="en-US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</a:t>
            </a:r>
            <a:endParaRPr lang="zh-CN" altLang="en-US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  </a:t>
            </a:r>
            <a:endParaRPr lang="zh-CN" altLang="en-US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</a:t>
            </a:r>
            <a:endParaRPr lang="zh-CN" altLang="en-US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1267" name="文本框 3"/>
          <p:cNvSpPr txBox="1"/>
          <p:nvPr/>
        </p:nvSpPr>
        <p:spPr>
          <a:xfrm>
            <a:off x="58354913" y="2016125"/>
            <a:ext cx="4727575" cy="43989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看到一只孤零零的在草丛中爬行的小虫，把它想象成了一位“游侠”；看到花色斑斓的小圆虫，把它们想象成“南国的少女”；</a:t>
            </a:r>
            <a:endParaRPr lang="zh-CN" altLang="en-US" sz="28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 algn="ctr"/>
            <a:r>
              <a:rPr lang="zh-CN" altLang="en-US" sz="2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看到振动翅膀的甲虫，把它们想象成“音乐家”；看到推着食物行走的甲虫，把它们想象成从远方归来的“劳动者”</a:t>
            </a:r>
            <a:endParaRPr lang="zh-CN" altLang="en-US" sz="2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250" y="1560513"/>
            <a:ext cx="7940675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看到一只黑甲小虫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—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想象成了一位“游侠”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7638" y="2197100"/>
            <a:ext cx="5491162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看到很多黑甲虫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—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想象成村民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9225" y="2781300"/>
            <a:ext cx="7531100" cy="5826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“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街道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”“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小巷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”—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想象成大街小巷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3675" y="3363913"/>
            <a:ext cx="875665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看到花色斑斓的小圆虫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—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想象成“南国的少女”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60350" y="3948113"/>
            <a:ext cx="6716713" cy="5826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看到庞然大物的蜥蜴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—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想象成探亲者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14325" y="4530725"/>
            <a:ext cx="75311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看到振动翅膀的甲虫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—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想象成“音乐家”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14325" y="5114925"/>
            <a:ext cx="8348663" cy="1076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看到推着食物行走的甲虫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—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想象成从远方归来</a:t>
            </a:r>
            <a:endParaRPr lang="zh-CN" altLang="en-US" sz="32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 algn="ctr"/>
            <a:r>
              <a:rPr lang="zh-CN" altLang="en-US" sz="32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的“劳动者”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3" grpId="0"/>
      <p:bldP spid="6" grpId="0"/>
      <p:bldP spid="7" grpId="0"/>
      <p:bldP spid="8" grpId="0"/>
      <p:bldP spid="10" grpId="0"/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47105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8" name="文本框 3"/>
          <p:cNvSpPr txBox="1"/>
          <p:nvPr/>
        </p:nvSpPr>
        <p:spPr>
          <a:xfrm>
            <a:off x="58354913" y="2016125"/>
            <a:ext cx="4727575" cy="43989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看到一只孤零零的在草丛中爬行的小虫，把它想象成了一位“游侠”；看到花色斑斓的小圆虫，把它们想象成“南国的少女”；</a:t>
            </a:r>
            <a:endParaRPr lang="zh-CN" altLang="en-US" sz="28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 algn="ctr"/>
            <a:r>
              <a:rPr lang="zh-CN" altLang="en-US" sz="2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看到振动翅膀的甲虫，把它们想象成“音乐家”；看到推着食物行走的甲虫，把它们想象成从远方归来的“劳动者”</a:t>
            </a:r>
            <a:endParaRPr lang="zh-CN" altLang="en-US" sz="2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7525" y="339725"/>
            <a:ext cx="7940675" cy="5826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看到一只黑甲小虫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—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想象成了一位“游侠”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3900" y="1063625"/>
            <a:ext cx="5491163" cy="5826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看到很多黑甲虫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—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想象成村民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1638" y="1800225"/>
            <a:ext cx="7532687" cy="5826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“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街道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”“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小巷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”—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想象成大街小巷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12738" y="2536825"/>
            <a:ext cx="8758237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看到花色斑斓的小圆虫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—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想象成“南国的少女”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17525" y="3268663"/>
            <a:ext cx="6716713" cy="5826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看到庞然大物的蜥蜴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—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想象成探亲者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17525" y="3924300"/>
            <a:ext cx="7532688" cy="5826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看到振动翅膀的甲虫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—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想象成“音乐家”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17525" y="4600575"/>
            <a:ext cx="8350250" cy="1076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看到推着食物行走的甲虫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—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想象成从远方归来</a:t>
            </a:r>
            <a:endParaRPr lang="zh-CN" altLang="en-US" sz="32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 algn="ctr"/>
            <a:r>
              <a:rPr lang="zh-CN" altLang="en-US" sz="32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的“劳动者”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10" grpId="0"/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35846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5842" name="标题 3584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zh-CN" altLang="en-US" sz="3200" dirty="0">
                <a:solidFill>
                  <a:srgbClr val="FF0000"/>
                </a:solidFill>
                <a:ea typeface="黑体" panose="02010600030101010101" pitchFamily="2" charset="-122"/>
              </a:rPr>
              <a:t>在“草虫的村落”里你觉得印象最深刻最有趣的是哪些地方？请你认真再读一读，你从中感受到了什么？并在旁边写下你的批注？</a:t>
            </a:r>
            <a:r>
              <a:rPr lang="zh-CN" altLang="en-US" sz="4000" dirty="0"/>
              <a:t> </a:t>
            </a:r>
            <a:endParaRPr lang="zh-CN" altLang="en-US" sz="4000" dirty="0"/>
          </a:p>
        </p:txBody>
      </p:sp>
      <p:sp>
        <p:nvSpPr>
          <p:cNvPr id="35845" name="矩形 35844"/>
          <p:cNvSpPr/>
          <p:nvPr/>
        </p:nvSpPr>
        <p:spPr>
          <a:xfrm>
            <a:off x="0" y="1681163"/>
            <a:ext cx="9144000" cy="1382712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indent="266700">
              <a:spcBef>
                <a:spcPct val="50000"/>
              </a:spcBef>
            </a:pPr>
            <a:r>
              <a:rPr lang="en-US" altLang="zh-CN" sz="2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lang="zh-CN" altLang="en-US" sz="2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一只小虫，一只生着一副坚硬黑甲的小虫，迷失在这座森林里。我想，它一定是游侠吧！</a:t>
            </a:r>
            <a:r>
              <a:rPr lang="en-US" altLang="zh-CN" sz="2800" b="1">
                <a:solidFill>
                  <a:srgbClr val="0000CC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……</a:t>
            </a:r>
            <a:r>
              <a:rPr lang="zh-CN" altLang="en-US" sz="2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终于走出了一条路。</a:t>
            </a:r>
            <a:endParaRPr lang="zh-CN" altLang="en-US" sz="2800" b="1" dirty="0">
              <a:solidFill>
                <a:srgbClr val="0000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5848" name="矩形 35847"/>
          <p:cNvSpPr/>
          <p:nvPr/>
        </p:nvSpPr>
        <p:spPr>
          <a:xfrm>
            <a:off x="755650" y="2992438"/>
            <a:ext cx="8027988" cy="137318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从这勇敢的小侠客身上，体会到成功者的喜悦。因为他云游四方，回到家乡，与同伴们打着招呼，非常快乐。</a:t>
            </a:r>
            <a:r>
              <a:rPr lang="zh-CN" altLang="en-US" sz="2800" dirty="0">
                <a:solidFill>
                  <a:schemeClr val="bg1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endParaRPr lang="zh-CN" altLang="en-US" sz="2800" dirty="0">
              <a:solidFill>
                <a:schemeClr val="bg1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5" grpId="0"/>
      <p:bldP spid="358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图片 35846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1"/>
          <p:cNvSpPr/>
          <p:nvPr/>
        </p:nvSpPr>
        <p:spPr>
          <a:xfrm>
            <a:off x="636588" y="92075"/>
            <a:ext cx="7870825" cy="3416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defTabSz="91440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zh-CN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我看见在许多同类的虫子中间，一只娇小的从洞里跑出来迎接远归者，</a:t>
            </a:r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它们</a:t>
            </a:r>
            <a:r>
              <a:rPr lang="zh-CN" altLang="en-US" sz="36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意味深长</a:t>
            </a:r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地</a:t>
            </a:r>
            <a:r>
              <a:rPr lang="zh-CN" altLang="en-US" sz="36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对视</a:t>
            </a:r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良久，然后一齐欢跃地走回洞穴里去。</a:t>
            </a:r>
            <a:endParaRPr lang="zh-CN" altLang="zh-CN" sz="4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1152525" y="3389313"/>
            <a:ext cx="6700838" cy="2306638"/>
          </a:xfrm>
          <a:prstGeom prst="wedgeRoundRectCallout">
            <a:avLst>
              <a:gd name="adj1" fmla="val -38009"/>
              <a:gd name="adj2" fmla="val -76768"/>
              <a:gd name="adj3" fmla="val 16667"/>
            </a:avLst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（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1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）“意味深长”是什么意思？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+mn-ea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（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2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）想象：它们对视良久，心里在想什么？后来会说些什么？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+mn-ea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图片 36865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6869" name="矩形 36868"/>
          <p:cNvSpPr/>
          <p:nvPr/>
        </p:nvSpPr>
        <p:spPr>
          <a:xfrm>
            <a:off x="947738" y="5126038"/>
            <a:ext cx="8027987" cy="137318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从“驻足痴望”、“攀谈得很投机”</a:t>
            </a:r>
            <a:r>
              <a:rPr lang="zh-CN" altLang="en-US" sz="2800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可以体会小甲虫们不但跟同类之间相处得很好，和异类的关系也十分融洽。可见“村民的生活非常和谐。 </a:t>
            </a:r>
            <a:endParaRPr lang="zh-CN" altLang="en-US" sz="2800" b="1" dirty="0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10" name="Rectangle 1"/>
          <p:cNvSpPr/>
          <p:nvPr/>
        </p:nvSpPr>
        <p:spPr>
          <a:xfrm>
            <a:off x="534988" y="117475"/>
            <a:ext cx="7869237" cy="230663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defTabSz="91440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3.</a:t>
            </a:r>
            <a:r>
              <a:rPr lang="zh-CN" altLang="en-US" sz="2400" b="1" dirty="0">
                <a:solidFill>
                  <a:srgbClr val="1508C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大街小巷里，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花色斑斓</a:t>
            </a:r>
            <a:r>
              <a:rPr lang="zh-CN" altLang="en-US" sz="2400" b="1" dirty="0">
                <a:solidFill>
                  <a:srgbClr val="1508C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的小圆虫，披着俏丽的彩衣。在这些粗壮的黑甲虫中间，它们好像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南国的少女</a:t>
            </a:r>
            <a:r>
              <a:rPr lang="zh-CN" altLang="en-US" sz="2400" b="1" dirty="0">
                <a:solidFill>
                  <a:srgbClr val="1508C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，逗得多少虫子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驻足痴望</a:t>
            </a:r>
            <a:r>
              <a:rPr lang="zh-CN" altLang="en-US" sz="2400" b="1" dirty="0">
                <a:solidFill>
                  <a:srgbClr val="1508C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r>
              <a:rPr lang="zh-CN" altLang="en-US" sz="24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蜥蜴面前围拢了一群黑甲虫</a:t>
            </a:r>
            <a:r>
              <a:rPr lang="en-US" altLang="zh-CN" sz="2400" b="1">
                <a:solidFill>
                  <a:srgbClr val="0000CC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……</a:t>
            </a:r>
            <a:r>
              <a:rPr lang="zh-CN" altLang="en-US" sz="24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到处参观这远房亲戚的住宅。</a:t>
            </a:r>
            <a:endParaRPr lang="zh-CN" altLang="en-US" sz="2400" b="1" dirty="0">
              <a:solidFill>
                <a:srgbClr val="0000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2001838" y="2114550"/>
            <a:ext cx="6400800" cy="2305050"/>
          </a:xfrm>
          <a:prstGeom prst="wedgeRoundRectCallout">
            <a:avLst>
              <a:gd name="adj1" fmla="val -36176"/>
              <a:gd name="adj2" fmla="val -61384"/>
              <a:gd name="adj3" fmla="val 16667"/>
            </a:avLst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（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1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）“驻足痴望”是什么意思？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+mn-ea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（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2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）这句段都运用了什么修辞手法？有什么作用？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+mn-ea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10" grpId="0"/>
      <p:bldP spid="11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图片 37889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3243263"/>
            <a:ext cx="9144000" cy="36147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892" name="矩形 37891"/>
          <p:cNvSpPr/>
          <p:nvPr/>
        </p:nvSpPr>
        <p:spPr>
          <a:xfrm>
            <a:off x="68263" y="28575"/>
            <a:ext cx="8675687" cy="1814513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indent="266700">
              <a:spcBef>
                <a:spcPct val="50000"/>
              </a:spcBef>
            </a:pPr>
            <a:r>
              <a:rPr lang="en-US" altLang="zh-CN" sz="2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4.</a:t>
            </a:r>
            <a:r>
              <a:rPr lang="zh-CN" altLang="en-US" sz="2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我的目光被一群音乐演奏者所吸引。它们有十几个吧，散聚在两棵大树下面</a:t>
            </a:r>
            <a:r>
              <a:rPr lang="en-US" altLang="zh-CN" sz="2800" b="1">
                <a:solidFill>
                  <a:srgbClr val="0000CC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——</a:t>
            </a:r>
            <a:r>
              <a:rPr lang="zh-CN" altLang="en-US" sz="2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这是两簇野灌丛，紫红的小果实，已经让阳光烘得热透了</a:t>
            </a:r>
            <a:r>
              <a:rPr lang="en-US" altLang="zh-CN" sz="2800" b="1">
                <a:solidFill>
                  <a:srgbClr val="0000CC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……</a:t>
            </a:r>
            <a:r>
              <a:rPr lang="zh-CN" altLang="en-US" sz="2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优于人间的一切音乐。</a:t>
            </a:r>
            <a:endParaRPr lang="zh-CN" altLang="en-US" sz="2800" dirty="0">
              <a:solidFill>
                <a:srgbClr val="0000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7893" name="矩形 37892"/>
          <p:cNvSpPr/>
          <p:nvPr/>
        </p:nvSpPr>
        <p:spPr>
          <a:xfrm>
            <a:off x="307975" y="3629025"/>
            <a:ext cx="8283575" cy="2246313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黑体" panose="02010600030101010101" pitchFamily="2" charset="-122"/>
                <a:ea typeface="楷体_GB2312" panose="02010609030101010101" pitchFamily="49" charset="-122"/>
              </a:rPr>
              <a:t>    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0030101010101" pitchFamily="2" charset="-122"/>
                <a:ea typeface="楷体_GB2312" panose="02010609030101010101" pitchFamily="49" charset="-122"/>
              </a:rPr>
              <a:t>从</a:t>
            </a:r>
            <a:r>
              <a:rPr lang="zh-CN" altLang="en-US" sz="28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“音乐演奏会”中，作者赞美这些音乐演奏者，不仅深深地被它们所吸引，而且觉得它们的音乐胜过人间的一切音乐，感受到作者对大自然小生灵的赞美之情</a:t>
            </a:r>
            <a:r>
              <a:rPr lang="en-US" altLang="zh-CN" sz="2800" b="1">
                <a:solidFill>
                  <a:srgbClr val="0000CC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——</a:t>
            </a:r>
            <a:r>
              <a:rPr lang="zh-CN" altLang="en-US" sz="2800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作者对甲虫的喜爱和敬佩之情以及热爱田野、热爱大自然的情感。</a:t>
            </a:r>
            <a:endParaRPr lang="zh-CN" altLang="en-US" sz="2800" dirty="0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1301750" y="1658938"/>
            <a:ext cx="6346825" cy="1584325"/>
          </a:xfrm>
          <a:prstGeom prst="wedgeRoundRectCallout">
            <a:avLst>
              <a:gd name="adj1" fmla="val -38981"/>
              <a:gd name="adj2" fmla="val -73453"/>
              <a:gd name="adj3" fmla="val 16667"/>
            </a:avLst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    在作者的眼里，甲虫们的叫声是什么？你从中读出了什么？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+mn-ea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3" grpId="0"/>
      <p:bldP spid="11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图片 38913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8916" name="矩形 38915"/>
          <p:cNvSpPr/>
          <p:nvPr/>
        </p:nvSpPr>
        <p:spPr>
          <a:xfrm>
            <a:off x="101600" y="820738"/>
            <a:ext cx="8804275" cy="95250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indent="266700">
              <a:spcBef>
                <a:spcPct val="50000"/>
              </a:spcBef>
            </a:pPr>
            <a:r>
              <a:rPr lang="en-US" altLang="zh-CN" sz="2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5.</a:t>
            </a:r>
            <a:r>
              <a:rPr lang="zh-CN" altLang="en-US" sz="2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现在它们归来了，每一个都用前肢推着大过自己身体两三倍的食物，</a:t>
            </a:r>
            <a:r>
              <a:rPr lang="zh-CN" altLang="en-US" sz="28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行色匆匆</a:t>
            </a:r>
            <a:r>
              <a:rPr lang="zh-CN" altLang="en-US" sz="2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地赶着路。</a:t>
            </a:r>
            <a:endParaRPr lang="zh-CN" altLang="en-US" sz="2800" b="1" dirty="0">
              <a:solidFill>
                <a:srgbClr val="0000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8917" name="矩形 38916"/>
          <p:cNvSpPr/>
          <p:nvPr/>
        </p:nvSpPr>
        <p:spPr>
          <a:xfrm>
            <a:off x="101600" y="4870450"/>
            <a:ext cx="9144000" cy="15684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en-US" altLang="zh-CN" sz="3200" b="1" dirty="0">
                <a:solidFill>
                  <a:schemeClr val="tx1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   </a:t>
            </a:r>
            <a:r>
              <a:rPr lang="zh-CN" altLang="en-US" sz="3200" b="1" dirty="0">
                <a:solidFill>
                  <a:schemeClr val="tx1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从</a:t>
            </a:r>
            <a:r>
              <a:rPr lang="zh-CN" altLang="en-US" sz="3200" b="1" dirty="0">
                <a:solidFill>
                  <a:schemeClr val="tx1"/>
                </a:solidFill>
                <a:latin typeface="楷体_GB2312" panose="02010609030101010101" pitchFamily="49" charset="-122"/>
                <a:ea typeface="黑体" panose="02010600030101010101" pitchFamily="2" charset="-122"/>
              </a:rPr>
              <a:t>“村民的劳动”中，</a:t>
            </a:r>
            <a:r>
              <a:rPr lang="zh-CN" altLang="en-US" sz="3200" b="1" dirty="0">
                <a:solidFill>
                  <a:srgbClr val="0000CC"/>
                </a:solidFill>
                <a:latin typeface="楷体_GB2312" panose="02010609030101010101" pitchFamily="49" charset="-122"/>
                <a:ea typeface="黑体" panose="02010600030101010101" pitchFamily="2" charset="-122"/>
              </a:rPr>
              <a:t>草虫们生活的快乐以及对家庭的责任，促使甲虫们勤劳地工作着，在劳动的同时，它们也快乐着。</a:t>
            </a:r>
            <a:endParaRPr lang="zh-CN" altLang="en-US" sz="3200" dirty="0">
              <a:solidFill>
                <a:srgbClr val="0000CC"/>
              </a:solidFill>
              <a:latin typeface="楷体_GB2312" panose="02010609030101010101" pitchFamily="49" charset="-122"/>
              <a:ea typeface="黑体" panose="02010600030101010101" pitchFamily="2" charset="-122"/>
            </a:endParaRPr>
          </a:p>
        </p:txBody>
      </p:sp>
      <p:sp>
        <p:nvSpPr>
          <p:cNvPr id="38918" name="矩形 38917"/>
          <p:cNvSpPr/>
          <p:nvPr/>
        </p:nvSpPr>
        <p:spPr>
          <a:xfrm>
            <a:off x="1042988" y="1773238"/>
            <a:ext cx="6434137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是什么力量使它们这么勤勉地奔忙呢？</a:t>
            </a:r>
            <a:r>
              <a:rPr lang="zh-CN" altLang="en-US" sz="2800" dirty="0">
                <a:solidFill>
                  <a:schemeClr val="bg1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endParaRPr lang="zh-CN" altLang="en-US" sz="2800" dirty="0">
              <a:solidFill>
                <a:schemeClr val="bg1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1270000" y="2536825"/>
            <a:ext cx="6469063" cy="2128838"/>
          </a:xfrm>
          <a:prstGeom prst="wedgeRoundRectCallout">
            <a:avLst>
              <a:gd name="adj1" fmla="val -40091"/>
              <a:gd name="adj2" fmla="val -73099"/>
              <a:gd name="adj3" fmla="val 16667"/>
            </a:avLst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（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1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）想象：这里描绘了怎样的一幅劳动场面？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+mn-ea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（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2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  <a:sym typeface="+mn-ea"/>
              </a:rPr>
              <a:t>）理解“行色匆匆”。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+mn-ea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17" grpId="0"/>
      <p:bldP spid="38918" grpId="0"/>
      <p:bldP spid="11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图片 18444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2" name="文本框 18436"/>
          <p:cNvSpPr txBox="1"/>
          <p:nvPr/>
        </p:nvSpPr>
        <p:spPr>
          <a:xfrm>
            <a:off x="611188" y="692150"/>
            <a:ext cx="7920037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zh-CN" sz="18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438" name="文本框 18437"/>
          <p:cNvSpPr txBox="1"/>
          <p:nvPr/>
        </p:nvSpPr>
        <p:spPr>
          <a:xfrm>
            <a:off x="395288" y="476250"/>
            <a:ext cx="835342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　　作者是怎样发现这个“草虫的村落”的？</a:t>
            </a:r>
            <a:r>
              <a:rPr lang="zh-CN" altLang="en-US" sz="3200" dirty="0">
                <a:solidFill>
                  <a:srgbClr val="FF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</a:t>
            </a:r>
            <a:endParaRPr lang="zh-CN" altLang="en-US" sz="3200" dirty="0">
              <a:solidFill>
                <a:srgbClr val="FF0000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18439" name="文本框 18438"/>
          <p:cNvSpPr txBox="1"/>
          <p:nvPr/>
        </p:nvSpPr>
        <p:spPr>
          <a:xfrm>
            <a:off x="0" y="1330325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lang="zh-CN" altLang="en-US" sz="24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我目光追随着爬行的的小虫，做了一次奇异的游历。</a:t>
            </a:r>
            <a:endParaRPr lang="zh-CN" altLang="en-US" sz="2400" b="1" dirty="0">
              <a:solidFill>
                <a:srgbClr val="0000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8440" name="文本框 18439"/>
          <p:cNvSpPr txBox="1"/>
          <p:nvPr/>
        </p:nvSpPr>
        <p:spPr>
          <a:xfrm>
            <a:off x="0" y="1916113"/>
            <a:ext cx="9144000" cy="822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 </a:t>
            </a:r>
            <a:r>
              <a:rPr lang="zh-CN" altLang="en-US" sz="24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今天，我又躺在田野里，在无限的静谧中，忘了世界，也忘了自己。</a:t>
            </a:r>
            <a:endParaRPr lang="zh-CN" altLang="en-US" sz="2400" b="1" dirty="0">
              <a:solidFill>
                <a:srgbClr val="001E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8447" name="矩形 18446"/>
          <p:cNvSpPr/>
          <p:nvPr/>
        </p:nvSpPr>
        <p:spPr>
          <a:xfrm>
            <a:off x="0" y="2708275"/>
            <a:ext cx="9144000" cy="11874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indent="266700">
              <a:spcBef>
                <a:spcPct val="50000"/>
              </a:spcBef>
            </a:pPr>
            <a:r>
              <a:rPr lang="en-US" altLang="zh-CN" sz="2400" b="1" dirty="0">
                <a:solidFill>
                  <a:srgbClr val="FF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作者的心境非常平静、人很放松。有这样的环境和心情，才使他忘了世界，忘了自己，才会发现这“草虫的村落”，才会发现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──“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我发现了草丛中虫子的快乐天地。我多么得意啊！”</a:t>
            </a:r>
            <a:r>
              <a:rPr lang="en-US" altLang="zh-CN" sz="2400" dirty="0">
                <a:solidFill>
                  <a:schemeClr val="bg1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 </a:t>
            </a:r>
            <a:endParaRPr lang="en-US" altLang="zh-CN" sz="2400" dirty="0">
              <a:solidFill>
                <a:schemeClr val="bg1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439" grpId="0"/>
      <p:bldP spid="18440" grpId="0"/>
      <p:bldP spid="1844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图片 19466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6" name="文本框 19458"/>
          <p:cNvSpPr txBox="1"/>
          <p:nvPr/>
        </p:nvSpPr>
        <p:spPr>
          <a:xfrm>
            <a:off x="250825" y="1557338"/>
            <a:ext cx="8424863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001E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 </a:t>
            </a:r>
            <a:r>
              <a:rPr lang="zh-CN" altLang="en-US" sz="3600" b="1" dirty="0">
                <a:solidFill>
                  <a:srgbClr val="001E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在小虫子的世界中，究竟蕴藏着什么</a:t>
            </a:r>
            <a:r>
              <a:rPr lang="en-US" altLang="zh-CN" sz="3600" b="1">
                <a:solidFill>
                  <a:srgbClr val="001E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?</a:t>
            </a:r>
            <a:endParaRPr lang="en-US" altLang="zh-CN" sz="3600" b="1">
              <a:solidFill>
                <a:srgbClr val="001E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1507" name="文本框 19459"/>
          <p:cNvSpPr txBox="1"/>
          <p:nvPr/>
        </p:nvSpPr>
        <p:spPr>
          <a:xfrm>
            <a:off x="1835150" y="6308725"/>
            <a:ext cx="936625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>
                <a:solidFill>
                  <a:srgbClr val="00FF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交往</a:t>
            </a:r>
            <a:r>
              <a:rPr lang="en-US" altLang="zh-CN" sz="1800" b="1" dirty="0">
                <a:solidFill>
                  <a:srgbClr val="00FF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1</a:t>
            </a:r>
            <a:r>
              <a:rPr lang="zh-CN" altLang="en-US" sz="1800" b="1" dirty="0">
                <a:solidFill>
                  <a:srgbClr val="00FF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　　　　　　　</a:t>
            </a:r>
            <a:endParaRPr lang="zh-CN" altLang="en-US" sz="1800" b="1" dirty="0">
              <a:solidFill>
                <a:srgbClr val="00FF00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21508" name="文本框 19467">
            <a:hlinkClick r:id="rId2" action="ppaction://hlinksldjump"/>
          </p:cNvPr>
          <p:cNvSpPr txBox="1"/>
          <p:nvPr/>
        </p:nvSpPr>
        <p:spPr>
          <a:xfrm>
            <a:off x="611188" y="6308725"/>
            <a:ext cx="936625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>
                <a:solidFill>
                  <a:srgbClr val="00FF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升华　　　　　　　</a:t>
            </a:r>
            <a:endParaRPr lang="zh-CN" altLang="en-US" sz="1800" b="1" dirty="0">
              <a:solidFill>
                <a:srgbClr val="00FF00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标题 2867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zh-CN" b="1" dirty="0">
                <a:solidFill>
                  <a:schemeClr val="tx1"/>
                </a:solidFill>
                <a:ea typeface="黑体" panose="02010600030101010101" pitchFamily="2" charset="-122"/>
              </a:rPr>
              <a:t>“</a:t>
            </a:r>
            <a:r>
              <a:rPr lang="zh-CN" altLang="en-US" b="1" dirty="0">
                <a:solidFill>
                  <a:schemeClr val="tx1"/>
                </a:solidFill>
                <a:ea typeface="黑体" panose="02010600030101010101" pitchFamily="2" charset="-122"/>
              </a:rPr>
              <a:t>村落”是什么意思？</a:t>
            </a:r>
            <a:endParaRPr lang="zh-CN" altLang="en-US" b="1" dirty="0">
              <a:solidFill>
                <a:schemeClr val="tx1"/>
              </a:solidFill>
              <a:ea typeface="黑体" panose="02010600030101010101" pitchFamily="2" charset="-122"/>
            </a:endParaRPr>
          </a:p>
        </p:txBody>
      </p:sp>
      <p:pic>
        <p:nvPicPr>
          <p:cNvPr id="4098" name="图片 28678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680" name="矩形 28679"/>
          <p:cNvSpPr/>
          <p:nvPr/>
        </p:nvSpPr>
        <p:spPr>
          <a:xfrm>
            <a:off x="684213" y="2349500"/>
            <a:ext cx="8135937" cy="13112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村落</a:t>
            </a:r>
            <a:r>
              <a:rPr lang="en-US" altLang="zh-CN" sz="40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(</a:t>
            </a:r>
            <a:r>
              <a:rPr lang="zh-CN" altLang="en-US" sz="40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村庄</a:t>
            </a:r>
            <a:r>
              <a:rPr lang="en-US" altLang="zh-CN" sz="40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)</a:t>
            </a:r>
            <a:r>
              <a:rPr lang="zh-CN" altLang="en-US" sz="40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是人类聚集居住的地方（指的是草丛居住的洞穴）</a:t>
            </a:r>
            <a:r>
              <a:rPr lang="zh-CN" altLang="en-US" sz="4000" b="1" dirty="0">
                <a:solidFill>
                  <a:schemeClr val="bg1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endParaRPr lang="zh-CN" altLang="en-US" sz="4000" b="1" dirty="0">
              <a:solidFill>
                <a:schemeClr val="bg1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4100" name="下箭头 28680"/>
          <p:cNvSpPr/>
          <p:nvPr/>
        </p:nvSpPr>
        <p:spPr>
          <a:xfrm>
            <a:off x="3924300" y="4581525"/>
            <a:ext cx="485775" cy="976313"/>
          </a:xfrm>
          <a:prstGeom prst="downArrow">
            <a:avLst>
              <a:gd name="adj1" fmla="val 50000"/>
              <a:gd name="adj2" fmla="val 50235"/>
            </a:avLst>
          </a:prstGeom>
          <a:noFill/>
          <a:ln w="9525">
            <a:noFill/>
          </a:ln>
        </p:spPr>
        <p:txBody>
          <a:bodyPr anchor="t"/>
          <a:lstStyle/>
          <a:p>
            <a:pPr algn="ctr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82" name="下箭头 28681"/>
          <p:cNvSpPr/>
          <p:nvPr/>
        </p:nvSpPr>
        <p:spPr>
          <a:xfrm>
            <a:off x="4427538" y="1412875"/>
            <a:ext cx="485775" cy="976313"/>
          </a:xfrm>
          <a:prstGeom prst="downArrow">
            <a:avLst>
              <a:gd name="adj1" fmla="val 50000"/>
              <a:gd name="adj2" fmla="val 50235"/>
            </a:avLst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lstStyle/>
          <a:p>
            <a:pPr algn="ctr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8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图片 10252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5" name="文本框 10244"/>
          <p:cNvSpPr txBox="1"/>
          <p:nvPr/>
        </p:nvSpPr>
        <p:spPr>
          <a:xfrm>
            <a:off x="684213" y="1570038"/>
            <a:ext cx="8280400" cy="1128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001E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zh-CN" altLang="en-US" sz="3200" b="1" dirty="0">
                <a:solidFill>
                  <a:srgbClr val="001E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原来，在小虫子的世界中，蕴藏着多少</a:t>
            </a:r>
            <a:r>
              <a:rPr lang="en-US" altLang="zh-CN" sz="3600" b="1">
                <a:solidFill>
                  <a:schemeClr val="tx1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______</a:t>
            </a:r>
            <a:r>
              <a:rPr lang="zh-CN" altLang="en-US" sz="3200" b="1" dirty="0">
                <a:solidFill>
                  <a:srgbClr val="001E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啊！</a:t>
            </a:r>
            <a:endParaRPr lang="zh-CN" altLang="en-US" sz="3200" b="1" dirty="0">
              <a:solidFill>
                <a:srgbClr val="001E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2531" name="文本框 10253">
            <a:hlinkClick r:id="rId2" action="ppaction://hlinksldjump"/>
          </p:cNvPr>
          <p:cNvSpPr txBox="1"/>
          <p:nvPr/>
        </p:nvSpPr>
        <p:spPr>
          <a:xfrm>
            <a:off x="611188" y="6308725"/>
            <a:ext cx="936625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>
                <a:solidFill>
                  <a:srgbClr val="00FF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升华　　　　　　　</a:t>
            </a:r>
            <a:endParaRPr lang="zh-CN" altLang="en-US" sz="1800" b="1" dirty="0">
              <a:solidFill>
                <a:srgbClr val="00FF00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10255" name="矩形 10254"/>
          <p:cNvSpPr/>
          <p:nvPr/>
        </p:nvSpPr>
        <p:spPr>
          <a:xfrm>
            <a:off x="1042988" y="2133600"/>
            <a:ext cx="9334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7500" lnSpcReduction="20000"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dist="35921" dir="2699999" algn="ctr" rotWithShape="0">
                    <a:srgbClr val="C0C0C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智慧</a:t>
            </a:r>
            <a:endParaRPr lang="zh-CN" altLang="en-US" sz="3600" b="1">
              <a:solidFill>
                <a:srgbClr val="FF0000"/>
              </a:solidFill>
              <a:effectLst>
                <a:outerShdw dist="35921" dir="2699999" algn="ctr" rotWithShape="0">
                  <a:srgbClr val="C0C0C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256" name="矩形 10255"/>
          <p:cNvSpPr/>
          <p:nvPr/>
        </p:nvSpPr>
        <p:spPr>
          <a:xfrm>
            <a:off x="3133725" y="2205038"/>
            <a:ext cx="9334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7500" lnSpcReduction="20000"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dist="35921" dir="2699999" algn="ctr" rotWithShape="0">
                    <a:srgbClr val="C0C0C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快乐</a:t>
            </a:r>
            <a:endParaRPr lang="zh-CN" altLang="en-US" sz="3600" b="1">
              <a:solidFill>
                <a:srgbClr val="FF0000"/>
              </a:solidFill>
              <a:effectLst>
                <a:outerShdw dist="35921" dir="2699999" algn="ctr" rotWithShape="0">
                  <a:srgbClr val="C0C0C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257" name="矩形 10256"/>
          <p:cNvSpPr/>
          <p:nvPr/>
        </p:nvSpPr>
        <p:spPr>
          <a:xfrm>
            <a:off x="3062288" y="2971800"/>
            <a:ext cx="9334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7500" lnSpcReduction="20000"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dist="35921" dir="2699999" algn="ctr" rotWithShape="0">
                    <a:srgbClr val="C0C0C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幸福</a:t>
            </a:r>
            <a:endParaRPr lang="zh-CN" altLang="en-US" sz="3600" b="1">
              <a:solidFill>
                <a:srgbClr val="FF0000"/>
              </a:solidFill>
              <a:effectLst>
                <a:outerShdw dist="35921" dir="2699999" algn="ctr" rotWithShape="0">
                  <a:srgbClr val="C0C0C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258" name="矩形 10257"/>
          <p:cNvSpPr/>
          <p:nvPr/>
        </p:nvSpPr>
        <p:spPr>
          <a:xfrm>
            <a:off x="3132138" y="4005263"/>
            <a:ext cx="1223962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25000" lnSpcReduction="20000"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dist="35921" dir="2699999" algn="ctr" rotWithShape="0">
                    <a:srgbClr val="C0C0C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……</a:t>
            </a:r>
            <a:endParaRPr lang="zh-CN" altLang="en-US" sz="3600" b="1">
              <a:solidFill>
                <a:srgbClr val="FF0000"/>
              </a:solidFill>
              <a:effectLst>
                <a:outerShdw dist="35921" dir="2699999" algn="ctr" rotWithShape="0">
                  <a:srgbClr val="C0C0C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图片 21505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7" name="文本框 21506"/>
          <p:cNvSpPr txBox="1"/>
          <p:nvPr/>
        </p:nvSpPr>
        <p:spPr>
          <a:xfrm>
            <a:off x="684213" y="1570038"/>
            <a:ext cx="8459787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001E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在我眼中，草虫的村落就是 </a:t>
            </a:r>
            <a:r>
              <a:rPr lang="en-US" altLang="zh-CN" sz="3600" b="1">
                <a:solidFill>
                  <a:srgbClr val="001E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_________</a:t>
            </a:r>
            <a:r>
              <a:rPr lang="en-US" altLang="zh-CN" sz="3200" b="1">
                <a:solidFill>
                  <a:srgbClr val="001E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</a:t>
            </a:r>
            <a:r>
              <a:rPr lang="zh-CN" altLang="en-US" sz="3200" b="1" dirty="0">
                <a:solidFill>
                  <a:srgbClr val="001E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！</a:t>
            </a:r>
            <a:endParaRPr lang="zh-CN" altLang="en-US" sz="3200" b="1" dirty="0">
              <a:solidFill>
                <a:srgbClr val="001E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3555" name="文本框 21514">
            <a:hlinkClick r:id="rId2" action="ppaction://hlinksldjump"/>
          </p:cNvPr>
          <p:cNvSpPr txBox="1"/>
          <p:nvPr/>
        </p:nvSpPr>
        <p:spPr>
          <a:xfrm>
            <a:off x="611188" y="6308725"/>
            <a:ext cx="936625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>
                <a:solidFill>
                  <a:srgbClr val="00FF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升华　　　　　　　</a:t>
            </a:r>
            <a:endParaRPr lang="zh-CN" altLang="en-US" sz="1800" b="1" dirty="0">
              <a:solidFill>
                <a:srgbClr val="00FF00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21516" name="矩形 21515"/>
          <p:cNvSpPr/>
          <p:nvPr/>
        </p:nvSpPr>
        <p:spPr>
          <a:xfrm>
            <a:off x="5910263" y="1700213"/>
            <a:ext cx="2333625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7500" lnSpcReduction="20000"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dist="35921" dir="2699999" algn="ctr" rotWithShape="0">
                    <a:srgbClr val="C0C0C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快乐的天地</a:t>
            </a:r>
            <a:endParaRPr lang="zh-CN" altLang="en-US" sz="3600" b="1">
              <a:solidFill>
                <a:srgbClr val="FF0000"/>
              </a:solidFill>
              <a:effectLst>
                <a:outerShdw dist="35921" dir="2699999" algn="ctr" rotWithShape="0">
                  <a:srgbClr val="C0C0C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图片 14344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1" name="文本框 14340"/>
          <p:cNvSpPr txBox="1"/>
          <p:nvPr/>
        </p:nvSpPr>
        <p:spPr>
          <a:xfrm>
            <a:off x="107950" y="130175"/>
            <a:ext cx="8893175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1E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　</a:t>
            </a:r>
            <a:r>
              <a:rPr lang="zh-CN" altLang="en-US" sz="32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　今天</a:t>
            </a:r>
            <a:r>
              <a:rPr lang="en-US" altLang="zh-CN" sz="32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,</a:t>
            </a:r>
            <a:r>
              <a:rPr lang="zh-CN" altLang="en-US" sz="32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我又躺在田野里</a:t>
            </a:r>
            <a:r>
              <a:rPr lang="en-US" altLang="zh-CN" sz="32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,</a:t>
            </a:r>
            <a:r>
              <a:rPr lang="zh-CN" altLang="en-US" sz="32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在无限的静谧中</a:t>
            </a:r>
            <a:r>
              <a:rPr lang="en-US" altLang="zh-CN" sz="32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,</a:t>
            </a:r>
            <a:r>
              <a:rPr lang="zh-CN" altLang="en-US" sz="32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忘了世界</a:t>
            </a:r>
            <a:r>
              <a:rPr lang="en-US" altLang="zh-CN" sz="32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,</a:t>
            </a:r>
            <a:r>
              <a:rPr lang="zh-CN" altLang="en-US" sz="32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也忘了自己。</a:t>
            </a:r>
            <a:endParaRPr lang="zh-CN" altLang="en-US" sz="3200" b="1" dirty="0">
              <a:solidFill>
                <a:srgbClr val="0000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4342" name="文本框 14341"/>
          <p:cNvSpPr txBox="1"/>
          <p:nvPr/>
        </p:nvSpPr>
        <p:spPr>
          <a:xfrm>
            <a:off x="107950" y="1268413"/>
            <a:ext cx="8893175" cy="2041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1E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　　</a:t>
            </a:r>
            <a:r>
              <a:rPr lang="zh-CN" altLang="en-US" sz="3200" b="1" dirty="0">
                <a:solidFill>
                  <a:srgbClr val="0000CC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我悠悠忽忽地漫游了一个下午，直至夕阳亲吻着西山的时候，红鸠鸟的歌声才把我的心灵唤回来。我发现了草丛中小虫子的快乐天地。我多么得意啊！</a:t>
            </a:r>
            <a:endParaRPr lang="zh-CN" altLang="en-US" sz="3200" b="1" dirty="0">
              <a:solidFill>
                <a:srgbClr val="0000CC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14343" name="文本框 14342"/>
          <p:cNvSpPr txBox="1"/>
          <p:nvPr/>
        </p:nvSpPr>
        <p:spPr>
          <a:xfrm>
            <a:off x="179388" y="3429000"/>
            <a:ext cx="8893175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1E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　　</a:t>
            </a:r>
            <a:r>
              <a:rPr lang="zh-CN" altLang="en-US" sz="3200" b="1" dirty="0">
                <a:solidFill>
                  <a:srgbClr val="0000CC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我愿意牵着你的手，一起到草虫的村落里去散散步。</a:t>
            </a:r>
            <a:endParaRPr lang="zh-CN" altLang="en-US" sz="3200" b="1" dirty="0">
              <a:solidFill>
                <a:srgbClr val="0000CC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1434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图片 27649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602" name="拓展配乐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459788" y="5876925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659" name="矩形 27658"/>
          <p:cNvSpPr/>
          <p:nvPr/>
        </p:nvSpPr>
        <p:spPr>
          <a:xfrm>
            <a:off x="90488" y="587375"/>
            <a:ext cx="9144000" cy="137318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zh-CN" altLang="en-US" sz="28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这是一篇散文，它在表达上颇具特色。作者充分发挥丰富的想象，运用拟人、比喻等修辞手法，将一个草虫世界生动地展现在大家面前。具体如下：</a:t>
            </a:r>
            <a:r>
              <a:rPr lang="zh-CN" altLang="en-US" sz="2800" dirty="0">
                <a:solidFill>
                  <a:schemeClr val="bg1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endParaRPr lang="zh-CN" altLang="en-US" sz="2800" dirty="0">
              <a:solidFill>
                <a:schemeClr val="bg1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7660" name="矩形 27659"/>
          <p:cNvSpPr/>
          <p:nvPr/>
        </p:nvSpPr>
        <p:spPr>
          <a:xfrm>
            <a:off x="179388" y="2046288"/>
            <a:ext cx="8964612" cy="1465262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indent="266700">
              <a:spcBef>
                <a:spcPct val="50000"/>
              </a:spcBef>
            </a:pPr>
            <a:r>
              <a:rPr lang="en-US" altLang="zh-CN" sz="3600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1.</a:t>
            </a:r>
            <a:r>
              <a:rPr lang="zh-CN" altLang="en-US" sz="3600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丰富的想象。</a:t>
            </a:r>
            <a:endParaRPr lang="zh-CN" altLang="en-US" sz="3600" b="1" dirty="0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 indent="266700">
              <a:spcBef>
                <a:spcPct val="50000"/>
              </a:spcBef>
            </a:pPr>
            <a:r>
              <a:rPr lang="en-US" altLang="zh-CN" sz="3600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2.</a:t>
            </a:r>
            <a:r>
              <a:rPr lang="zh-CN" altLang="en-US" sz="3600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拟人和比喻的修辞手法。</a:t>
            </a:r>
            <a:endParaRPr lang="zh-CN" altLang="en-US" sz="3600" b="1" dirty="0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15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602"/>
                </p:tgtEl>
              </p:cMediaNode>
            </p:audio>
          </p:childTnLst>
        </p:cTn>
      </p:par>
    </p:tnLst>
    <p:bldLst>
      <p:bldP spid="27659" grpId="0"/>
      <p:bldP spid="2766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标题 39937"/>
          <p:cNvSpPr>
            <a:spLocks noGrp="1"/>
          </p:cNvSpPr>
          <p:nvPr>
            <p:ph type="title"/>
          </p:nvPr>
        </p:nvSpPr>
        <p:spPr>
          <a:xfrm>
            <a:off x="100013" y="-23812"/>
            <a:ext cx="8229600" cy="1143000"/>
          </a:xfrm>
        </p:spPr>
        <p:txBody>
          <a:bodyPr anchor="ctr"/>
          <a:lstStyle/>
          <a:p>
            <a:pPr algn="l"/>
            <a:r>
              <a:rPr lang="zh-CN" altLang="en-US" b="1" dirty="0"/>
              <a:t>课堂练笔：</a:t>
            </a:r>
            <a:endParaRPr lang="zh-CN" altLang="en-US" b="1" dirty="0"/>
          </a:p>
        </p:txBody>
      </p:sp>
      <p:sp>
        <p:nvSpPr>
          <p:cNvPr id="39939" name="内容占位符 39938"/>
          <p:cNvSpPr>
            <a:spLocks noGrp="1"/>
          </p:cNvSpPr>
          <p:nvPr>
            <p:ph idx="1"/>
          </p:nvPr>
        </p:nvSpPr>
        <p:spPr>
          <a:xfrm>
            <a:off x="381000" y="952500"/>
            <a:ext cx="8229600" cy="2620963"/>
          </a:xfrm>
        </p:spPr>
        <p:txBody>
          <a:bodyPr anchor="t"/>
          <a:lstStyle/>
          <a:p>
            <a:r>
              <a:rPr lang="zh-CN" altLang="en-US" sz="2400" b="1" dirty="0"/>
              <a:t>小甲虫们不但有生命，还有灵性。因为作者细致的观察、丰富的想象和独特感受地表达使课文中的小甲虫有情有意。课后认真观察一种小虫，注意展开想象，融入自己的感受写一段话。</a:t>
            </a:r>
            <a:r>
              <a:rPr lang="zh-CN" altLang="en-US" sz="2400" dirty="0"/>
              <a:t> </a:t>
            </a:r>
            <a:endParaRPr lang="zh-CN" altLang="en-US" sz="2400" dirty="0"/>
          </a:p>
          <a:p>
            <a:endParaRPr lang="zh-CN" altLang="en-US" sz="2400" dirty="0"/>
          </a:p>
          <a:p>
            <a:endParaRPr lang="zh-CN" altLang="en-US" sz="2400" dirty="0"/>
          </a:p>
        </p:txBody>
      </p:sp>
      <p:pic>
        <p:nvPicPr>
          <p:cNvPr id="26627" name="图片 39939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-76200" y="3898900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38188" y="2755900"/>
            <a:ext cx="7278687" cy="2676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400" b="1" dirty="0">
                <a:solidFill>
                  <a:srgbClr val="001E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 </a:t>
            </a:r>
            <a:r>
              <a:rPr lang="zh-CN" altLang="en-US" sz="24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在</a:t>
            </a:r>
            <a:r>
              <a:rPr lang="en-US" altLang="zh-CN" sz="2400" b="1" u="sng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  <a:sym typeface="宋体" panose="02010600030101010101" pitchFamily="2" charset="-122"/>
              </a:rPr>
              <a:t>_</a:t>
            </a:r>
            <a:r>
              <a:rPr lang="zh-CN" altLang="en-US" sz="2400" b="1" u="sng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蚂蚁</a:t>
            </a:r>
            <a:r>
              <a:rPr lang="en-US" altLang="zh-CN" sz="2400" b="1" u="sng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  <a:sym typeface="宋体" panose="02010600030101010101" pitchFamily="2" charset="-122"/>
              </a:rPr>
              <a:t>_</a:t>
            </a:r>
            <a:r>
              <a:rPr lang="zh-CN" altLang="en-US" sz="24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的世界中，蕴藏着多少</a:t>
            </a:r>
            <a:r>
              <a:rPr lang="zh-CN" altLang="en-US" sz="2400" b="1" u="sng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智慧</a:t>
            </a:r>
            <a:r>
              <a:rPr lang="zh-CN" altLang="en-US" sz="24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啊！一只蚂蚁，背着一条至少比它大二十倍的干虫，被一个土块挡住。蚂蚁先是自己爬上土块，用嘴咬住干虫往上拉，试了几下不行，又下来钻到干虫下面用头顶，竟然顶起来，摇摇晃晃，眼看顶上去了，却掉了下来。我猜想这只蚂蚁一定是急于把干虫搬回洞去，洞里有多少孤老寡小在等着这条虫呢。</a:t>
            </a:r>
            <a:endParaRPr lang="zh-CN" altLang="en-US" sz="2400" b="1" dirty="0">
              <a:solidFill>
                <a:srgbClr val="0000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图片 21505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650" name="文本框 21514">
            <a:hlinkClick r:id="rId2" action="ppaction://hlinksldjump"/>
          </p:cNvPr>
          <p:cNvSpPr txBox="1"/>
          <p:nvPr/>
        </p:nvSpPr>
        <p:spPr>
          <a:xfrm>
            <a:off x="611188" y="6308725"/>
            <a:ext cx="936625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>
                <a:solidFill>
                  <a:srgbClr val="00FF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升华　　　　　　　</a:t>
            </a:r>
            <a:endParaRPr lang="zh-CN" altLang="en-US" sz="1800" b="1" dirty="0">
              <a:solidFill>
                <a:srgbClr val="00FF00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27651" name="文本框 99"/>
          <p:cNvSpPr txBox="1"/>
          <p:nvPr/>
        </p:nvSpPr>
        <p:spPr>
          <a:xfrm>
            <a:off x="127000" y="130175"/>
            <a:ext cx="8767763" cy="65547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04800"/>
            <a:r>
              <a:rPr lang="en-US" altLang="zh-CN" sz="2800" b="1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zh-CN" sz="2800" b="1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小溪边的草坪上，昆虫们正举行第一次独奏音乐会，评选最佳演员。自称“田园歌唱家”的蝈蝈，吸了一口露珠润润嗓子，神气地唱了一首《绿色的田野》。它那清脆动听的歌声，使会场上响起了热烈的掌声。蝈蝈高兴得连谢幕鞠躬都忘记了。接着，两只蛐蛐又登上舞台。这两只蛐蛐过去一起唱过《摇篮曲》，受到昆虫们的欢迎。可这次音乐会，按规定，它俩只能有一只参加比赛。两只蛐蛐都想当最佳演员，都想参加演出，便吵了起来，谁劝也不听。没办法，评选委员会主任蜻蜓宣布，取消它俩的比赛资格。第三个出场的是纺织娘。它大摇大摆地爬上草叶，扇动着翅膀，奏出嗡嗡响的《纺织谣》。听众们都听入迷了，还真以为身边有纺车在转动呢！这时，一只小蜜蜂嗡嗡地唱着歌，落在一朵野花上。它的歌声多么美妙啊！只有它，才够最佳演员的标准。大家齐声高呼：“我们选蜜蜂当最——佳——演——员！”</a:t>
            </a:r>
            <a:endParaRPr lang="zh-CN" altLang="zh-CN" sz="2800" b="1">
              <a:solidFill>
                <a:srgbClr val="0000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图片 35846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831850" y="2366963"/>
            <a:ext cx="7480300" cy="212248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R="0" algn="ctr" defTabSz="914400">
              <a:buClrTx/>
              <a:buSzTx/>
              <a:buNone/>
              <a:defRPr/>
            </a:pPr>
            <a:r>
              <a:rPr kumimoji="0" lang="zh-CN" altLang="en-US" b="1" kern="1200" cap="none" spc="0" normalizeH="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>贵港市港南区木松岭学校录制</a:t>
            </a:r>
            <a:br>
              <a:rPr lang="zh-CN" altLang="en-US" b="1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</a:br>
            <a:br>
              <a:rPr lang="zh-CN" altLang="en-US" b="1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</a:br>
            <a:r>
              <a:rPr kumimoji="0" lang="en-US" altLang="zh-CN" b="1" kern="1200" cap="none" spc="0" normalizeH="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>2018</a:t>
            </a:r>
            <a:r>
              <a:rPr kumimoji="0" lang="zh-CN" altLang="en-US" b="1" kern="1200" cap="none" spc="0" normalizeH="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>年</a:t>
            </a:r>
            <a:r>
              <a:rPr kumimoji="0" lang="en-US" altLang="zh-CN" b="1" kern="1200" cap="none" spc="0" normalizeH="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>9</a:t>
            </a:r>
            <a:r>
              <a:rPr kumimoji="0" lang="zh-CN" altLang="en-US" b="1" kern="1200" cap="none" spc="0" normalizeH="0" baseline="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>月</a:t>
            </a:r>
            <a:endParaRPr kumimoji="0" lang="zh-CN" altLang="en-US" kern="1200" cap="none" spc="0" normalizeH="0" baseline="0" noProof="1">
              <a:latin typeface="Arial" panose="020B060402020202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标题 34817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altLang="zh-CN" sz="3600" b="1" dirty="0">
                <a:solidFill>
                  <a:srgbClr val="FF0000"/>
                </a:solidFill>
                <a:ea typeface="黑体" panose="02010600030101010101" pitchFamily="2" charset="-122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ea typeface="黑体" panose="02010600030101010101" pitchFamily="2" charset="-122"/>
              </a:rPr>
              <a:t>草虫的村落”在哪儿？</a:t>
            </a:r>
            <a:endParaRPr lang="zh-CN" altLang="en-US" sz="4000" dirty="0"/>
          </a:p>
        </p:txBody>
      </p:sp>
      <p:pic>
        <p:nvPicPr>
          <p:cNvPr id="5122" name="图片 34819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1" name="矩形 34820"/>
          <p:cNvSpPr/>
          <p:nvPr/>
        </p:nvSpPr>
        <p:spPr>
          <a:xfrm>
            <a:off x="0" y="1700213"/>
            <a:ext cx="9144000" cy="201453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indent="266700">
              <a:spcBef>
                <a:spcPct val="50000"/>
              </a:spcBef>
            </a:pPr>
            <a:r>
              <a:rPr lang="en-US" altLang="zh-CN" sz="2800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(1)</a:t>
            </a:r>
            <a:r>
              <a:rPr lang="zh-CN" altLang="en-US" sz="2800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它们的村落散布在森林边缘的小丘上。这里有很多黑甲虫村民，熙熙攘攘地往来。</a:t>
            </a:r>
            <a:endParaRPr lang="zh-CN" altLang="en-US" sz="2800" b="1" dirty="0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 indent="266700">
              <a:spcBef>
                <a:spcPct val="50000"/>
              </a:spcBef>
            </a:pPr>
            <a:r>
              <a:rPr lang="en-US" altLang="zh-CN" sz="2800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(2)</a:t>
            </a:r>
            <a:r>
              <a:rPr lang="zh-CN" altLang="en-US" sz="2800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空间在我眼前放大了，细小的草茎变成了</a:t>
            </a:r>
            <a:r>
              <a:rPr lang="zh-CN" altLang="en-US" sz="2800" b="1" u="sng" dirty="0">
                <a:solidFill>
                  <a:srgbClr val="FF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粗大的树木</a:t>
            </a:r>
            <a:r>
              <a:rPr lang="zh-CN" altLang="en-US" sz="2800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，柔软的草地变成了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茂盛的森林</a:t>
            </a:r>
            <a:r>
              <a:rPr lang="zh-CN" altLang="en-US" sz="2800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。</a:t>
            </a:r>
            <a:endParaRPr lang="zh-CN" altLang="en-US" sz="2800" dirty="0">
              <a:solidFill>
                <a:schemeClr val="bg1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4822" name="直接连接符 34821"/>
          <p:cNvSpPr/>
          <p:nvPr/>
        </p:nvSpPr>
        <p:spPr>
          <a:xfrm>
            <a:off x="827088" y="2205038"/>
            <a:ext cx="5545137" cy="0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823" name="直接连接符 34822"/>
          <p:cNvSpPr/>
          <p:nvPr/>
        </p:nvSpPr>
        <p:spPr>
          <a:xfrm>
            <a:off x="3779838" y="3716338"/>
            <a:ext cx="1728787" cy="0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矩形 30723"/>
          <p:cNvSpPr/>
          <p:nvPr/>
        </p:nvSpPr>
        <p:spPr>
          <a:xfrm>
            <a:off x="635000" y="173038"/>
            <a:ext cx="3505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7500" lnSpcReduction="20000"/>
          </a:bodyPr>
          <a:lstStyle/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黑体" panose="02010600030101010101" pitchFamily="2" charset="-122"/>
                <a:ea typeface="黑体" panose="02010600030101010101" pitchFamily="2" charset="-122"/>
              </a:rPr>
              <a:t>检查生字自学情况： 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pic>
        <p:nvPicPr>
          <p:cNvPr id="6146" name="图片 30725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27" name="图片 307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113" y="908050"/>
            <a:ext cx="7056437" cy="2808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8" name="矩形 30727"/>
          <p:cNvSpPr/>
          <p:nvPr/>
        </p:nvSpPr>
        <p:spPr>
          <a:xfrm>
            <a:off x="2051050" y="617538"/>
            <a:ext cx="581025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 err="1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mì</a:t>
            </a:r>
            <a:endParaRPr lang="en-US" altLang="zh-CN" sz="4000" b="1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30729" name="矩形 30728"/>
          <p:cNvSpPr/>
          <p:nvPr/>
        </p:nvSpPr>
        <p:spPr>
          <a:xfrm>
            <a:off x="2627313" y="566738"/>
            <a:ext cx="1404937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 err="1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xi</a:t>
            </a:r>
            <a:r>
              <a:rPr lang="en-US" altLang="zh-CN" sz="2800" b="1" dirty="0" err="1">
                <a:solidFill>
                  <a:srgbClr val="0000CC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à</a:t>
            </a:r>
            <a:r>
              <a:rPr lang="en-US" altLang="zh-CN" sz="4000" b="1" dirty="0" err="1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ng</a:t>
            </a:r>
            <a:endParaRPr lang="en-US" altLang="zh-CN" sz="4000" b="1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30731" name="矩形 30730"/>
          <p:cNvSpPr/>
          <p:nvPr/>
        </p:nvSpPr>
        <p:spPr>
          <a:xfrm>
            <a:off x="3924300" y="593725"/>
            <a:ext cx="11493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 err="1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qi</a:t>
            </a:r>
            <a:r>
              <a:rPr lang="en-US" altLang="zh-CN" sz="2800" b="1" dirty="0" err="1">
                <a:solidFill>
                  <a:srgbClr val="0000CC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à</a:t>
            </a:r>
            <a:r>
              <a:rPr lang="en-US" altLang="zh-CN" sz="4000" b="1" dirty="0" err="1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o</a:t>
            </a:r>
            <a:endParaRPr lang="en-US" altLang="zh-CN" sz="4000" b="1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30733" name="矩形 30732"/>
          <p:cNvSpPr/>
          <p:nvPr/>
        </p:nvSpPr>
        <p:spPr>
          <a:xfrm>
            <a:off x="5003800" y="627063"/>
            <a:ext cx="874713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 err="1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dòu</a:t>
            </a:r>
            <a:endParaRPr lang="en-US" altLang="zh-CN" sz="3600" b="1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30734" name="矩形 30733"/>
          <p:cNvSpPr/>
          <p:nvPr/>
        </p:nvSpPr>
        <p:spPr>
          <a:xfrm>
            <a:off x="5867400" y="630238"/>
            <a:ext cx="1073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 err="1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p</a:t>
            </a:r>
            <a:r>
              <a:rPr lang="en-US" altLang="zh-CN" sz="2800" b="1" dirty="0" err="1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á</a:t>
            </a:r>
            <a:r>
              <a:rPr lang="en-US" altLang="zh-CN" sz="3600" b="1" dirty="0" err="1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ng</a:t>
            </a:r>
            <a:endParaRPr lang="en-US" altLang="zh-CN" sz="3600" b="1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30735" name="矩形 30734"/>
          <p:cNvSpPr/>
          <p:nvPr/>
        </p:nvSpPr>
        <p:spPr>
          <a:xfrm>
            <a:off x="1476375" y="3141663"/>
            <a:ext cx="18224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 err="1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hōng kǎo</a:t>
            </a:r>
            <a:endParaRPr lang="en-US" altLang="zh-CN" sz="3200" b="1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30736" name="矩形 30735"/>
          <p:cNvSpPr/>
          <p:nvPr/>
        </p:nvSpPr>
        <p:spPr>
          <a:xfrm>
            <a:off x="3419475" y="3159125"/>
            <a:ext cx="808038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 err="1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y</a:t>
            </a:r>
            <a:r>
              <a:rPr lang="en-US" altLang="zh-CN" sz="2800" b="1" dirty="0" err="1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ù</a:t>
            </a:r>
            <a:r>
              <a:rPr lang="en-US" altLang="zh-CN" sz="3200" b="1" dirty="0" err="1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n</a:t>
            </a:r>
            <a:endParaRPr lang="en-US" altLang="zh-CN" sz="3200" b="1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30737" name="矩形 30736"/>
          <p:cNvSpPr/>
          <p:nvPr/>
        </p:nvSpPr>
        <p:spPr>
          <a:xfrm>
            <a:off x="4500563" y="3165475"/>
            <a:ext cx="173037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 err="1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qín miǎn</a:t>
            </a:r>
            <a:endParaRPr lang="en-US" altLang="zh-CN" sz="3200" b="1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30739" name="矩形 30738"/>
          <p:cNvSpPr/>
          <p:nvPr/>
        </p:nvSpPr>
        <p:spPr>
          <a:xfrm>
            <a:off x="6372225" y="3141663"/>
            <a:ext cx="798513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 err="1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wěn</a:t>
            </a:r>
            <a:endParaRPr lang="en-US" altLang="zh-CN" sz="3200" b="1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/>
      <p:bldP spid="30729" grpId="0"/>
      <p:bldP spid="30731" grpId="0"/>
      <p:bldP spid="30733" grpId="0"/>
      <p:bldP spid="30734" grpId="0"/>
      <p:bldP spid="30735" grpId="0"/>
      <p:bldP spid="30736" grpId="0"/>
      <p:bldP spid="30737" grpId="0"/>
      <p:bldP spid="307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pic_270678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19200" y="2871788"/>
            <a:ext cx="5562600" cy="15605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WordArt 3"/>
          <p:cNvSpPr>
            <a:spLocks noTextEdit="1"/>
          </p:cNvSpPr>
          <p:nvPr/>
        </p:nvSpPr>
        <p:spPr>
          <a:xfrm>
            <a:off x="5791200" y="457200"/>
            <a:ext cx="2743200" cy="7620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  <a:normAutofit/>
          </a:bodyPr>
          <a:lstStyle/>
          <a:p>
            <a:pPr algn="ctr"/>
            <a:r>
              <a:rPr lang="zh-CN" altLang="en-US" sz="3600" b="1">
                <a:ln w="12700" cap="flat" cmpd="sng">
                  <a:solidFill>
                    <a:srgbClr val="B2B2B2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FF"/>
                </a:solidFill>
                <a:effectLst>
                  <a:outerShdw dist="35921" dir="2699999" sy="50000" rotWithShape="0">
                    <a:srgbClr val="875B0D">
                      <a:alpha val="70000"/>
                    </a:srgbClr>
                  </a:outerShdw>
                </a:effectLst>
                <a:latin typeface="华文新魏" charset="0"/>
                <a:ea typeface="华文新魏" charset="0"/>
              </a:rPr>
              <a:t>学习生字</a:t>
            </a:r>
            <a:endParaRPr lang="zh-CN" altLang="en-US" sz="3600" b="1">
              <a:ln w="12700" cap="flat" cmpd="sng">
                <a:solidFill>
                  <a:srgbClr val="B2B2B2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3333FF"/>
              </a:solidFill>
              <a:effectLst>
                <a:outerShdw dist="35921" dir="2699999" sy="50000" rotWithShape="0">
                  <a:srgbClr val="875B0D">
                    <a:alpha val="70000"/>
                  </a:srgbClr>
                </a:outerShdw>
              </a:effectLst>
              <a:latin typeface="华文新魏" charset="0"/>
              <a:ea typeface="华文新魏" charset="0"/>
            </a:endParaRPr>
          </a:p>
        </p:txBody>
      </p:sp>
      <p:sp>
        <p:nvSpPr>
          <p:cNvPr id="35845" name="Text Box 5"/>
          <p:cNvSpPr txBox="1"/>
          <p:nvPr/>
        </p:nvSpPr>
        <p:spPr>
          <a:xfrm>
            <a:off x="1258888" y="1557338"/>
            <a:ext cx="1066800" cy="13223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楷体_GB2312" panose="02010609030101010101" pitchFamily="49" charset="-122"/>
                <a:ea typeface="华文中宋" pitchFamily="2" charset="-122"/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  <a:latin typeface="Calibri" panose="020F0502020204030204" charset="0"/>
                <a:ea typeface="楷体_GB2312" panose="02010609030101010101" pitchFamily="49" charset="-122"/>
              </a:rPr>
              <a:t>mì</a:t>
            </a:r>
            <a:endParaRPr lang="en-US" altLang="zh-CN" sz="3200" b="1" dirty="0">
              <a:solidFill>
                <a:srgbClr val="FF0000"/>
              </a:solidFill>
              <a:latin typeface="Calibri" panose="020F0502020204030204" charset="0"/>
              <a:ea typeface="楷体_GB2312" panose="02010609030101010101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楷体_GB2312" panose="02010609030101010101" pitchFamily="49" charset="-122"/>
                <a:ea typeface="华文中宋" pitchFamily="2" charset="-122"/>
              </a:rPr>
              <a:t>静</a:t>
            </a:r>
            <a:r>
              <a:rPr lang="zh-CN" altLang="en-US" sz="3200" b="1" dirty="0">
                <a:solidFill>
                  <a:srgbClr val="FF0000"/>
                </a:solidFill>
                <a:latin typeface="楷体_GB2312" panose="02010609030101010101" pitchFamily="49" charset="-122"/>
                <a:ea typeface="华文中宋" pitchFamily="2" charset="-122"/>
              </a:rPr>
              <a:t>谧</a:t>
            </a:r>
            <a:endParaRPr lang="zh-CN" altLang="en-US" sz="3200" b="1" dirty="0">
              <a:solidFill>
                <a:srgbClr val="FF0000"/>
              </a:solidFill>
              <a:latin typeface="楷体_GB2312" panose="02010609030101010101" pitchFamily="49" charset="-122"/>
              <a:ea typeface="华文中宋" pitchFamily="2" charset="-122"/>
            </a:endParaRPr>
          </a:p>
        </p:txBody>
      </p:sp>
      <p:sp>
        <p:nvSpPr>
          <p:cNvPr id="35847" name="Text Box 7"/>
          <p:cNvSpPr txBox="1"/>
          <p:nvPr/>
        </p:nvSpPr>
        <p:spPr>
          <a:xfrm>
            <a:off x="2371725" y="1571625"/>
            <a:ext cx="1295400" cy="1323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alibri" panose="020F0502020204030204" charset="0"/>
                <a:ea typeface="楷体_GB2312" panose="02010609030101010101" pitchFamily="49" charset="-122"/>
              </a:rPr>
              <a:t>xiàng</a:t>
            </a:r>
            <a:endParaRPr lang="en-US" altLang="zh-CN" sz="3200" b="1" dirty="0">
              <a:solidFill>
                <a:srgbClr val="FF0000"/>
              </a:solidFill>
              <a:latin typeface="Calibri" panose="020F0502020204030204" charset="0"/>
              <a:ea typeface="楷体_GB2312" panose="02010609030101010101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楷体_GB2312" panose="02010609030101010101" pitchFamily="49" charset="-122"/>
                <a:ea typeface="华文中宋" pitchFamily="2" charset="-122"/>
              </a:rPr>
              <a:t>小</a:t>
            </a:r>
            <a:r>
              <a:rPr lang="zh-CN" altLang="en-US" sz="3200" b="1" dirty="0">
                <a:solidFill>
                  <a:srgbClr val="FF0000"/>
                </a:solidFill>
                <a:latin typeface="楷体_GB2312" panose="02010609030101010101" pitchFamily="49" charset="-122"/>
                <a:ea typeface="华文中宋" pitchFamily="2" charset="-122"/>
              </a:rPr>
              <a:t>巷</a:t>
            </a:r>
            <a:endParaRPr lang="zh-CN" altLang="en-US" sz="3200" b="1" dirty="0">
              <a:solidFill>
                <a:srgbClr val="FF0000"/>
              </a:solidFill>
              <a:latin typeface="楷体_GB2312" panose="02010609030101010101" pitchFamily="49" charset="-122"/>
              <a:ea typeface="华文中宋" pitchFamily="2" charset="-122"/>
            </a:endParaRPr>
          </a:p>
        </p:txBody>
      </p:sp>
      <p:sp>
        <p:nvSpPr>
          <p:cNvPr id="35848" name="Text Box 8"/>
          <p:cNvSpPr txBox="1"/>
          <p:nvPr/>
        </p:nvSpPr>
        <p:spPr>
          <a:xfrm>
            <a:off x="3724275" y="1581150"/>
            <a:ext cx="1066800" cy="1323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alibri" panose="020F0502020204030204" charset="0"/>
                <a:ea typeface="楷体_GB2312" panose="02010609030101010101" pitchFamily="49" charset="-122"/>
              </a:rPr>
              <a:t>qiào</a:t>
            </a:r>
            <a:endParaRPr lang="en-US" altLang="zh-CN" sz="3200" b="1" dirty="0">
              <a:solidFill>
                <a:srgbClr val="FF0000"/>
              </a:solidFill>
              <a:latin typeface="Calibri" panose="020F0502020204030204" charset="0"/>
              <a:ea typeface="楷体_GB2312" panose="02010609030101010101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楷体_GB2312" panose="02010609030101010101" pitchFamily="49" charset="-122"/>
                <a:ea typeface="华文中宋" pitchFamily="2" charset="-122"/>
              </a:rPr>
              <a:t>俏</a:t>
            </a:r>
            <a:r>
              <a:rPr lang="zh-CN" altLang="en-US" sz="3200" b="1" dirty="0">
                <a:solidFill>
                  <a:srgbClr val="000000"/>
                </a:solidFill>
                <a:latin typeface="楷体_GB2312" panose="02010609030101010101" pitchFamily="49" charset="-122"/>
                <a:ea typeface="华文中宋" pitchFamily="2" charset="-122"/>
              </a:rPr>
              <a:t>丽</a:t>
            </a:r>
            <a:endParaRPr lang="zh-CN" altLang="en-US" sz="3200" b="1" dirty="0">
              <a:solidFill>
                <a:srgbClr val="000000"/>
              </a:solidFill>
              <a:latin typeface="楷体_GB2312" panose="02010609030101010101" pitchFamily="49" charset="-122"/>
              <a:ea typeface="华文中宋" pitchFamily="2" charset="-122"/>
            </a:endParaRPr>
          </a:p>
        </p:txBody>
      </p:sp>
      <p:sp>
        <p:nvSpPr>
          <p:cNvPr id="35849" name="Text Box 9"/>
          <p:cNvSpPr txBox="1"/>
          <p:nvPr/>
        </p:nvSpPr>
        <p:spPr>
          <a:xfrm>
            <a:off x="4800600" y="1590675"/>
            <a:ext cx="1219200" cy="1323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alibri" panose="020F0502020204030204" charset="0"/>
                <a:ea typeface="楷体_GB2312" panose="02010609030101010101" pitchFamily="49" charset="-122"/>
              </a:rPr>
              <a:t>dòu</a:t>
            </a:r>
            <a:endParaRPr lang="en-US" altLang="zh-CN" sz="3200" b="1" dirty="0">
              <a:solidFill>
                <a:srgbClr val="FF0000"/>
              </a:solidFill>
              <a:latin typeface="Calibri" panose="020F0502020204030204" charset="0"/>
              <a:ea typeface="楷体_GB2312" panose="02010609030101010101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楷体_GB2312" panose="02010609030101010101" pitchFamily="49" charset="-122"/>
                <a:ea typeface="华文中宋" pitchFamily="2" charset="-122"/>
              </a:rPr>
              <a:t>逗</a:t>
            </a:r>
            <a:r>
              <a:rPr lang="zh-CN" altLang="en-US" sz="3200" b="1" dirty="0">
                <a:solidFill>
                  <a:srgbClr val="000000"/>
                </a:solidFill>
                <a:latin typeface="楷体_GB2312" panose="02010609030101010101" pitchFamily="49" charset="-122"/>
                <a:ea typeface="华文中宋" pitchFamily="2" charset="-122"/>
              </a:rPr>
              <a:t>笑</a:t>
            </a:r>
            <a:endParaRPr lang="zh-CN" altLang="en-US" sz="3200" b="1" dirty="0">
              <a:solidFill>
                <a:srgbClr val="000000"/>
              </a:solidFill>
              <a:latin typeface="楷体_GB2312" panose="02010609030101010101" pitchFamily="49" charset="-122"/>
              <a:ea typeface="华文中宋" pitchFamily="2" charset="-122"/>
            </a:endParaRPr>
          </a:p>
        </p:txBody>
      </p:sp>
      <p:sp>
        <p:nvSpPr>
          <p:cNvPr id="35850" name="Text Box 10"/>
          <p:cNvSpPr txBox="1"/>
          <p:nvPr/>
        </p:nvSpPr>
        <p:spPr>
          <a:xfrm>
            <a:off x="5791200" y="1600200"/>
            <a:ext cx="2286000" cy="1323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alibri" panose="020F0502020204030204" charset="0"/>
                <a:ea typeface="楷体_GB2312" panose="02010609030101010101" pitchFamily="49" charset="-122"/>
              </a:rPr>
              <a:t>páng</a:t>
            </a:r>
            <a:endParaRPr lang="en-US" altLang="zh-CN" sz="3200" b="1" dirty="0">
              <a:solidFill>
                <a:srgbClr val="FF0000"/>
              </a:solidFill>
              <a:latin typeface="Calibri" panose="020F0502020204030204" charset="0"/>
              <a:ea typeface="楷体_GB2312" panose="02010609030101010101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  <a:ea typeface="楷体_GB2312" panose="02010609030101010101" pitchFamily="49" charset="-122"/>
              </a:rPr>
              <a:t>庞</a:t>
            </a:r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  <a:ea typeface="楷体_GB2312" panose="02010609030101010101" pitchFamily="49" charset="-122"/>
              </a:rPr>
              <a:t>然大物</a:t>
            </a:r>
            <a:endParaRPr lang="zh-CN" altLang="en-US" sz="3200" b="1" dirty="0">
              <a:solidFill>
                <a:srgbClr val="000000"/>
              </a:solidFill>
              <a:latin typeface="宋体" panose="02010600030101010101" pitchFamily="2" charset="-122"/>
              <a:ea typeface="楷体_GB2312" panose="02010609030101010101" pitchFamily="49" charset="-122"/>
            </a:endParaRPr>
          </a:p>
        </p:txBody>
      </p:sp>
      <p:sp>
        <p:nvSpPr>
          <p:cNvPr id="35851" name="Text Box 11"/>
          <p:cNvSpPr txBox="1"/>
          <p:nvPr/>
        </p:nvSpPr>
        <p:spPr>
          <a:xfrm>
            <a:off x="914400" y="4267200"/>
            <a:ext cx="2217738" cy="1323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alibri" panose="020F0502020204030204" charset="0"/>
                <a:ea typeface="楷体_GB2312" panose="02010609030101010101" pitchFamily="49" charset="-122"/>
              </a:rPr>
              <a:t>hōng kǎo</a:t>
            </a:r>
            <a:endParaRPr lang="en-US" altLang="zh-CN" sz="3200" b="1" dirty="0">
              <a:solidFill>
                <a:srgbClr val="FF0000"/>
              </a:solidFill>
              <a:latin typeface="Calibri" panose="020F0502020204030204" charset="0"/>
              <a:ea typeface="楷体_GB2312" panose="02010609030101010101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楷体_GB2312" panose="02010609030101010101" pitchFamily="49" charset="-122"/>
                <a:ea typeface="华文中宋" pitchFamily="2" charset="-122"/>
              </a:rPr>
              <a:t>烘    烤</a:t>
            </a:r>
            <a:endParaRPr lang="zh-CN" altLang="en-US" sz="3200" b="1" dirty="0">
              <a:solidFill>
                <a:srgbClr val="FF0000"/>
              </a:solidFill>
              <a:latin typeface="楷体_GB2312" panose="02010609030101010101" pitchFamily="49" charset="-122"/>
              <a:ea typeface="华文中宋" pitchFamily="2" charset="-122"/>
            </a:endParaRPr>
          </a:p>
        </p:txBody>
      </p:sp>
      <p:sp>
        <p:nvSpPr>
          <p:cNvPr id="35852" name="Text Box 12"/>
          <p:cNvSpPr txBox="1"/>
          <p:nvPr/>
        </p:nvSpPr>
        <p:spPr>
          <a:xfrm>
            <a:off x="3038475" y="4314825"/>
            <a:ext cx="1319213" cy="1323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alibri" panose="020F0502020204030204" charset="0"/>
                <a:ea typeface="楷体_GB2312" panose="02010609030101010101" pitchFamily="49" charset="-122"/>
              </a:rPr>
              <a:t>  yùn</a:t>
            </a:r>
            <a:endParaRPr lang="en-US" altLang="zh-CN" sz="3200" b="1" dirty="0">
              <a:solidFill>
                <a:srgbClr val="FF0000"/>
              </a:solidFill>
              <a:latin typeface="Calibri" panose="020F0502020204030204" charset="0"/>
              <a:ea typeface="楷体_GB2312" panose="02010609030101010101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楷体_GB2312" panose="02010609030101010101" pitchFamily="49" charset="-122"/>
                <a:ea typeface="华文中宋" pitchFamily="2" charset="-122"/>
              </a:rPr>
              <a:t>音</a:t>
            </a:r>
            <a:r>
              <a:rPr lang="zh-CN" altLang="en-US" sz="3200" b="1" dirty="0">
                <a:solidFill>
                  <a:srgbClr val="FF0000"/>
                </a:solidFill>
                <a:latin typeface="楷体_GB2312" panose="02010609030101010101" pitchFamily="49" charset="-122"/>
                <a:ea typeface="华文中宋" pitchFamily="2" charset="-122"/>
              </a:rPr>
              <a:t>韵</a:t>
            </a:r>
            <a:endParaRPr lang="zh-CN" altLang="en-US" sz="3200" b="1" dirty="0">
              <a:solidFill>
                <a:srgbClr val="FF0000"/>
              </a:solidFill>
              <a:latin typeface="楷体_GB2312" panose="02010609030101010101" pitchFamily="49" charset="-122"/>
              <a:ea typeface="华文中宋" pitchFamily="2" charset="-122"/>
            </a:endParaRPr>
          </a:p>
        </p:txBody>
      </p:sp>
      <p:sp>
        <p:nvSpPr>
          <p:cNvPr id="35853" name="Text Box 13"/>
          <p:cNvSpPr txBox="1"/>
          <p:nvPr/>
        </p:nvSpPr>
        <p:spPr>
          <a:xfrm>
            <a:off x="4229100" y="4333875"/>
            <a:ext cx="1981200" cy="1323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alibri" panose="020F0502020204030204" charset="0"/>
                <a:ea typeface="楷体_GB2312" panose="02010609030101010101" pitchFamily="49" charset="-122"/>
              </a:rPr>
              <a:t>qín miǎn</a:t>
            </a:r>
            <a:endParaRPr lang="en-US" altLang="zh-CN" sz="3200" b="1" dirty="0">
              <a:solidFill>
                <a:srgbClr val="FF0000"/>
              </a:solidFill>
              <a:latin typeface="Calibri" panose="020F0502020204030204" charset="0"/>
              <a:ea typeface="楷体_GB2312" panose="02010609030101010101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楷体_GB2312" panose="02010609030101010101" pitchFamily="49" charset="-122"/>
                <a:ea typeface="华文中宋" pitchFamily="2" charset="-122"/>
              </a:rPr>
              <a:t>勤   勉</a:t>
            </a:r>
            <a:endParaRPr lang="zh-CN" altLang="en-US" sz="3200" b="1" dirty="0">
              <a:solidFill>
                <a:srgbClr val="FF0000"/>
              </a:solidFill>
              <a:latin typeface="楷体_GB2312" panose="02010609030101010101" pitchFamily="49" charset="-122"/>
              <a:ea typeface="华文中宋" pitchFamily="2" charset="-122"/>
            </a:endParaRPr>
          </a:p>
        </p:txBody>
      </p:sp>
      <p:sp>
        <p:nvSpPr>
          <p:cNvPr id="35854" name="Text Box 14"/>
          <p:cNvSpPr txBox="1"/>
          <p:nvPr/>
        </p:nvSpPr>
        <p:spPr>
          <a:xfrm>
            <a:off x="6300788" y="4318000"/>
            <a:ext cx="1219200" cy="13223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Calibri" panose="020F0502020204030204" charset="0"/>
                <a:ea typeface="楷体_GB2312" panose="02010609030101010101" pitchFamily="49" charset="-122"/>
              </a:rPr>
              <a:t>  wěn</a:t>
            </a:r>
            <a:endParaRPr lang="en-US" altLang="zh-CN" sz="3200" b="1" dirty="0">
              <a:solidFill>
                <a:srgbClr val="FF0000"/>
              </a:solidFill>
              <a:latin typeface="Calibri" panose="020F0502020204030204" charset="0"/>
              <a:ea typeface="楷体_GB2312" panose="02010609030101010101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楷体_GB2312" panose="02010609030101010101" pitchFamily="49" charset="-122"/>
                <a:ea typeface="华文中宋" pitchFamily="2" charset="-122"/>
              </a:rPr>
              <a:t>口</a:t>
            </a:r>
            <a:r>
              <a:rPr lang="zh-CN" altLang="en-US" sz="3200" b="1" dirty="0">
                <a:solidFill>
                  <a:srgbClr val="FF0000"/>
                </a:solidFill>
                <a:latin typeface="楷体_GB2312" panose="02010609030101010101" pitchFamily="49" charset="-122"/>
                <a:ea typeface="华文中宋" pitchFamily="2" charset="-122"/>
              </a:rPr>
              <a:t>吻</a:t>
            </a:r>
            <a:endParaRPr lang="zh-CN" altLang="en-US" sz="3200" b="1" dirty="0">
              <a:solidFill>
                <a:srgbClr val="FF0000"/>
              </a:solidFill>
              <a:latin typeface="楷体_GB2312" panose="02010609030101010101" pitchFamily="49" charset="-122"/>
              <a:ea typeface="华文中宋" pitchFamily="2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800" decel="100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3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  <p:bldP spid="35847" grpId="0"/>
      <p:bldP spid="35848" grpId="0"/>
      <p:bldP spid="35849" grpId="0"/>
      <p:bldP spid="35850" grpId="0"/>
      <p:bldP spid="35851" grpId="0"/>
      <p:bldP spid="35852" grpId="0"/>
      <p:bldP spid="35853" grpId="0"/>
      <p:bldP spid="358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图片 35846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4" name="文本占位符 31757"/>
          <p:cNvSpPr>
            <a:spLocks noGrp="1"/>
          </p:cNvSpPr>
          <p:nvPr>
            <p:ph idx="1"/>
          </p:nvPr>
        </p:nvSpPr>
        <p:spPr>
          <a:xfrm>
            <a:off x="719138" y="387350"/>
            <a:ext cx="7991475" cy="5184775"/>
          </a:xfrm>
        </p:spPr>
        <p:txBody>
          <a:bodyPr anchor="t"/>
          <a:lstStyle/>
          <a:p>
            <a:pPr>
              <a:lnSpc>
                <a:spcPct val="80000"/>
              </a:lnSpc>
              <a:buNone/>
            </a:pPr>
            <a:r>
              <a:rPr lang="en-US" altLang="zh-CN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</a:t>
            </a: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静谧  小巷  俏丽  逗号  庞然大物</a:t>
            </a:r>
            <a:endParaRPr lang="zh-CN" altLang="en-US" sz="28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80000"/>
              </a:lnSpc>
              <a:buNone/>
            </a:pPr>
            <a:endParaRPr lang="zh-CN" altLang="en-US" sz="28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烘烤  音韵  勤勉  亲吻  </a:t>
            </a:r>
            <a:endParaRPr lang="zh-CN" altLang="en-US" sz="28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80000"/>
              </a:lnSpc>
              <a:buNone/>
            </a:pPr>
            <a:endParaRPr lang="zh-CN" altLang="en-US" sz="28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漫游   追随   傲然   寒暄    蜥蜴 </a:t>
            </a:r>
            <a:endParaRPr lang="zh-CN" altLang="en-US" sz="2800" b="1" dirty="0">
              <a:solidFill>
                <a:srgbClr val="0000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endParaRPr lang="zh-CN" altLang="en-US" sz="2800" b="1" dirty="0">
              <a:solidFill>
                <a:srgbClr val="0000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演奏   僻静   探索   蕴藏    攀谈</a:t>
            </a:r>
            <a:endParaRPr lang="zh-CN" altLang="en-US" sz="2800" b="1" dirty="0">
              <a:solidFill>
                <a:srgbClr val="0000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endParaRPr lang="zh-CN" altLang="en-US" sz="2800" b="1" dirty="0">
              <a:solidFill>
                <a:srgbClr val="0000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左冲右撞   熙熙攘攘   意味深长  花色斑斓   </a:t>
            </a:r>
            <a:endParaRPr lang="zh-CN" altLang="en-US" sz="2800" b="1" dirty="0">
              <a:solidFill>
                <a:srgbClr val="0000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80000"/>
              </a:lnSpc>
              <a:buNone/>
            </a:pPr>
            <a:endParaRPr lang="zh-CN" altLang="en-US" sz="2800" b="1" dirty="0">
              <a:solidFill>
                <a:srgbClr val="0000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驻足痴望   行色匆匆   悠悠忽忽</a:t>
            </a:r>
            <a:endParaRPr lang="zh-CN" altLang="en-US" sz="2800" b="1" dirty="0">
              <a:solidFill>
                <a:srgbClr val="0000CC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矩形 32769"/>
          <p:cNvSpPr/>
          <p:nvPr/>
        </p:nvSpPr>
        <p:spPr>
          <a:xfrm>
            <a:off x="3059113" y="549275"/>
            <a:ext cx="3505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7500" lnSpcReduction="20000"/>
          </a:bodyPr>
          <a:lstStyle/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黑体" panose="02010600030101010101" pitchFamily="2" charset="-122"/>
                <a:ea typeface="黑体" panose="02010600030101010101" pitchFamily="2" charset="-122"/>
              </a:rPr>
              <a:t>词语解释： 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32773" name="内容占位符 32772"/>
          <p:cNvSpPr>
            <a:spLocks noGrp="1"/>
          </p:cNvSpPr>
          <p:nvPr>
            <p:ph idx="1"/>
          </p:nvPr>
        </p:nvSpPr>
        <p:spPr>
          <a:xfrm>
            <a:off x="250825" y="1125538"/>
            <a:ext cx="8642350" cy="5472112"/>
          </a:xfrm>
        </p:spPr>
        <p:txBody>
          <a:bodyPr anchor="t"/>
          <a:lstStyle/>
          <a:p>
            <a:pPr>
              <a:lnSpc>
                <a:spcPct val="90000"/>
              </a:lnSpc>
            </a:pPr>
            <a:r>
              <a:rPr lang="zh-CN" altLang="en-US" sz="2600" b="1" dirty="0">
                <a:solidFill>
                  <a:srgbClr val="0000CC"/>
                </a:solidFill>
                <a:ea typeface="楷体_GB2312" panose="02010609030101010101" pitchFamily="49" charset="-122"/>
              </a:rPr>
              <a:t>静谧：安宁而平静。</a:t>
            </a:r>
            <a:endParaRPr lang="zh-CN" altLang="en-US" sz="2600" b="1" dirty="0">
              <a:solidFill>
                <a:srgbClr val="0000CC"/>
              </a:solidFill>
              <a:ea typeface="楷体_GB2312" panose="02010609030101010101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600" b="1" dirty="0">
                <a:solidFill>
                  <a:srgbClr val="FF0000"/>
                </a:solidFill>
                <a:ea typeface="楷体_GB2312" panose="02010609030101010101" pitchFamily="49" charset="-122"/>
              </a:rPr>
              <a:t>熙熙攘攘：</a:t>
            </a:r>
            <a:r>
              <a:rPr lang="zh-CN" altLang="en-US" sz="2600" b="1" dirty="0">
                <a:solidFill>
                  <a:srgbClr val="0000CC"/>
                </a:solidFill>
                <a:ea typeface="楷体_GB2312" panose="02010609030101010101" pitchFamily="49" charset="-122"/>
              </a:rPr>
              <a:t>形容人来人往，非常热闹。文中指的是黑甲虫来来往往的情景。</a:t>
            </a:r>
            <a:r>
              <a:rPr lang="en-US" altLang="zh-CN" sz="2600" b="1" dirty="0">
                <a:solidFill>
                  <a:srgbClr val="0000CC"/>
                </a:solidFill>
                <a:ea typeface="楷体_GB2312" panose="02010609030101010101" pitchFamily="49" charset="-122"/>
              </a:rPr>
              <a:t> </a:t>
            </a:r>
            <a:endParaRPr lang="en-US" altLang="zh-CN" sz="2600" b="1" dirty="0">
              <a:solidFill>
                <a:srgbClr val="0000CC"/>
              </a:solidFill>
              <a:ea typeface="楷体_GB2312" panose="02010609030101010101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600" b="1" dirty="0">
                <a:solidFill>
                  <a:srgbClr val="0000CC"/>
                </a:solidFill>
                <a:ea typeface="楷体_GB2312" panose="02010609030101010101" pitchFamily="49" charset="-122"/>
              </a:rPr>
              <a:t>花色斑斓：色彩艳丽，灿烂夺目。</a:t>
            </a:r>
            <a:r>
              <a:rPr lang="en-US" altLang="zh-CN" sz="2600" b="1" dirty="0">
                <a:solidFill>
                  <a:srgbClr val="0000CC"/>
                </a:solidFill>
                <a:ea typeface="楷体_GB2312" panose="02010609030101010101" pitchFamily="49" charset="-122"/>
              </a:rPr>
              <a:t> </a:t>
            </a:r>
            <a:endParaRPr lang="en-US" altLang="zh-CN" sz="2600" b="1" dirty="0">
              <a:solidFill>
                <a:srgbClr val="0000CC"/>
              </a:solidFill>
              <a:ea typeface="楷体_GB2312" panose="02010609030101010101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600" b="1" dirty="0">
                <a:solidFill>
                  <a:srgbClr val="FF0000"/>
                </a:solidFill>
                <a:ea typeface="楷体_GB2312" panose="02010609030101010101" pitchFamily="49" charset="-122"/>
              </a:rPr>
              <a:t>驻足痴望：</a:t>
            </a:r>
            <a:r>
              <a:rPr lang="zh-CN" altLang="en-US" sz="2600" b="1" dirty="0">
                <a:solidFill>
                  <a:srgbClr val="0000CC"/>
                </a:solidFill>
                <a:ea typeface="楷体_GB2312" panose="02010609030101010101" pitchFamily="49" charset="-122"/>
              </a:rPr>
              <a:t>指停下脚步痴痴地看着。</a:t>
            </a:r>
            <a:endParaRPr lang="zh-CN" altLang="en-US" sz="2600" b="1" dirty="0">
              <a:solidFill>
                <a:srgbClr val="0000CC"/>
              </a:solidFill>
              <a:ea typeface="楷体_GB2312" panose="02010609030101010101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600" b="1" dirty="0">
                <a:solidFill>
                  <a:srgbClr val="0000CC"/>
                </a:solidFill>
                <a:ea typeface="楷体_GB2312" panose="02010609030101010101" pitchFamily="49" charset="-122"/>
              </a:rPr>
              <a:t>寒暄：见面时谈天气冷暖之类的应酬话。暄：温暖的意思。</a:t>
            </a:r>
            <a:endParaRPr lang="zh-CN" altLang="en-US" sz="2600" b="1" dirty="0">
              <a:solidFill>
                <a:srgbClr val="0000CC"/>
              </a:solidFill>
              <a:ea typeface="楷体_GB2312" panose="02010609030101010101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600" b="1" dirty="0">
                <a:solidFill>
                  <a:srgbClr val="0000CC"/>
                </a:solidFill>
                <a:ea typeface="楷体_GB2312" panose="02010609030101010101" pitchFamily="49" charset="-122"/>
              </a:rPr>
              <a:t>野灌丛：野生的灌木丛。灌木：一种比较矮小、丛生的木本植物。</a:t>
            </a:r>
            <a:endParaRPr lang="zh-CN" altLang="en-US" sz="2600" b="1" dirty="0">
              <a:solidFill>
                <a:srgbClr val="0000CC"/>
              </a:solidFill>
              <a:ea typeface="楷体_GB2312" panose="02010609030101010101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600" b="1" dirty="0">
                <a:solidFill>
                  <a:srgbClr val="FF0000"/>
                </a:solidFill>
                <a:ea typeface="楷体_GB2312" panose="02010609030101010101" pitchFamily="49" charset="-122"/>
              </a:rPr>
              <a:t>行色匆匆：</a:t>
            </a:r>
            <a:r>
              <a:rPr lang="zh-CN" altLang="en-US" sz="2600" b="1" dirty="0">
                <a:solidFill>
                  <a:srgbClr val="0000CC"/>
                </a:solidFill>
                <a:ea typeface="楷体_GB2312" panose="02010609030101010101" pitchFamily="49" charset="-122"/>
              </a:rPr>
              <a:t>匆忙赶路的神态。色：这里指神态。</a:t>
            </a:r>
            <a:endParaRPr lang="zh-CN" altLang="en-US" sz="2600" b="1" dirty="0">
              <a:solidFill>
                <a:srgbClr val="0000CC"/>
              </a:solidFill>
              <a:ea typeface="楷体_GB2312" panose="02010609030101010101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600" b="1" dirty="0">
                <a:solidFill>
                  <a:srgbClr val="0000CC"/>
                </a:solidFill>
                <a:ea typeface="楷体_GB2312" panose="02010609030101010101" pitchFamily="49" charset="-122"/>
              </a:rPr>
              <a:t>蕴藏：蓄积而未显露或未发掘。</a:t>
            </a:r>
            <a:endParaRPr lang="zh-CN" altLang="en-US" sz="2600" b="1" dirty="0">
              <a:solidFill>
                <a:srgbClr val="0000CC"/>
              </a:solidFill>
              <a:ea typeface="楷体_GB2312" panose="02010609030101010101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600" b="1" dirty="0">
                <a:solidFill>
                  <a:srgbClr val="0000CC"/>
                </a:solidFill>
                <a:ea typeface="楷体_GB2312" panose="02010609030101010101" pitchFamily="49" charset="-122"/>
              </a:rPr>
              <a:t>悠悠忽忽：本文有形容神志恍惚的意思。</a:t>
            </a:r>
            <a:endParaRPr lang="zh-CN" altLang="en-US" sz="2600" b="1" dirty="0">
              <a:solidFill>
                <a:srgbClr val="0000CC"/>
              </a:solidFill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2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2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2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2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图片 47105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7107" name="内容占位符 47106"/>
          <p:cNvSpPr>
            <a:spLocks noGrp="1"/>
          </p:cNvSpPr>
          <p:nvPr>
            <p:ph idx="1"/>
          </p:nvPr>
        </p:nvSpPr>
        <p:spPr>
          <a:xfrm>
            <a:off x="149225" y="-212725"/>
            <a:ext cx="8994775" cy="139700"/>
          </a:xfrm>
        </p:spPr>
        <p:txBody>
          <a:bodyPr anchor="t"/>
          <a:lstStyle/>
          <a:p>
            <a:pPr>
              <a:buNone/>
            </a:pPr>
            <a:endParaRPr lang="en-US" altLang="zh-CN" b="1" dirty="0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>
              <a:buNone/>
            </a:pPr>
            <a:r>
              <a:rPr lang="en-US" altLang="zh-CN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zh-CN" altLang="en-US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默读课文思考：</a:t>
            </a:r>
            <a:endParaRPr lang="zh-CN" altLang="en-US" b="1" dirty="0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>
              <a:buNone/>
            </a:pPr>
            <a:r>
              <a:rPr lang="zh-CN" altLang="en-US" b="1" dirty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      </a:t>
            </a:r>
            <a:r>
              <a:rPr lang="zh-CN" altLang="en-US" b="1" dirty="0">
                <a:solidFill>
                  <a:srgbClr val="0066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你从“草虫的村落”看到了什么？</a:t>
            </a:r>
            <a:endParaRPr lang="zh-CN" altLang="en-US" b="1" dirty="0">
              <a:solidFill>
                <a:srgbClr val="006600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>
              <a:buNone/>
            </a:pPr>
            <a:r>
              <a:rPr lang="zh-CN" altLang="en-US" b="1" dirty="0">
                <a:solidFill>
                  <a:srgbClr val="006600"/>
                </a:solidFill>
                <a:sym typeface="宋体" panose="02010600030101010101" pitchFamily="2" charset="-122"/>
              </a:rPr>
              <a:t> </a:t>
            </a:r>
            <a:endParaRPr lang="zh-CN" altLang="en-US" b="1" dirty="0">
              <a:solidFill>
                <a:srgbClr val="006600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>
              <a:buNone/>
            </a:pPr>
            <a:r>
              <a:rPr lang="zh-CN" altLang="en-US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</a:t>
            </a:r>
            <a:r>
              <a:rPr lang="zh-CN" altLang="en-US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</a:t>
            </a:r>
            <a:endParaRPr lang="zh-CN" altLang="en-US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buNone/>
            </a:pPr>
            <a:endParaRPr lang="zh-CN" altLang="en-US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buNone/>
            </a:pPr>
            <a:endParaRPr lang="zh-CN" altLang="en-US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</a:t>
            </a:r>
            <a:endParaRPr lang="zh-CN" altLang="en-US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</a:t>
            </a:r>
            <a:endParaRPr lang="zh-CN" altLang="en-US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  </a:t>
            </a:r>
            <a:endParaRPr lang="zh-CN" altLang="en-US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</a:t>
            </a:r>
            <a:endParaRPr lang="zh-CN" altLang="en-US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0243" name="文本框 3"/>
          <p:cNvSpPr txBox="1"/>
          <p:nvPr/>
        </p:nvSpPr>
        <p:spPr>
          <a:xfrm>
            <a:off x="58354913" y="2016125"/>
            <a:ext cx="4727575" cy="43989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看到一只孤零零的在草丛中爬行的小虫，把它想象成了一位“游侠”；看到花色斑斓的小圆虫，把它们想象成“南国的少女”；</a:t>
            </a:r>
            <a:endParaRPr lang="zh-CN" altLang="en-US" sz="28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 algn="ctr"/>
            <a:r>
              <a:rPr lang="zh-CN" altLang="en-US" sz="2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看到振动翅膀的甲虫，把它们想象成“音乐家”；看到推着食物行走的甲虫，把它们想象成从远方归来的“劳动者”</a:t>
            </a:r>
            <a:endParaRPr lang="zh-CN" altLang="en-US" sz="2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39975" y="1560513"/>
            <a:ext cx="3449638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看到一只黑甲小虫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73188" y="2197100"/>
            <a:ext cx="304165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看到很多黑甲虫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81175" y="2781300"/>
            <a:ext cx="4267200" cy="5826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“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街道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”“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小巷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”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38400" y="3363913"/>
            <a:ext cx="42672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看到花色斑斓的小圆虫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690688" y="3948113"/>
            <a:ext cx="3857625" cy="5826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看到庞然大物的蜥蜴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151063" y="4530725"/>
            <a:ext cx="3857625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看到振动翅膀的甲虫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151063" y="5114925"/>
            <a:ext cx="46736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看到推着食物行走的甲虫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47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3" grpId="0"/>
      <p:bldP spid="6" grpId="0"/>
      <p:bldP spid="7" grpId="0"/>
      <p:bldP spid="8" grpId="0"/>
      <p:bldP spid="10" grpId="0"/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图片 35846" descr="草虫的村落背景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70" t="36415" r="4021" b="4514"/>
          <a:stretch>
            <a:fillRect/>
          </a:stretch>
        </p:blipFill>
        <p:spPr>
          <a:xfrm>
            <a:off x="0" y="2536825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831850" y="2366963"/>
            <a:ext cx="7480300" cy="212248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R="0" algn="ctr" defTabSz="914400">
              <a:buClrTx/>
              <a:buSzTx/>
              <a:buNone/>
              <a:defRPr/>
            </a:pPr>
            <a:r>
              <a:rPr kumimoji="0" lang="zh-CN" altLang="en-US" b="1" kern="1200" cap="none" spc="0" normalizeH="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>贵港市港南区木松岭学校录制</a:t>
            </a:r>
            <a:br>
              <a:rPr lang="zh-CN" altLang="en-US" b="1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</a:br>
            <a:br>
              <a:rPr lang="zh-CN" altLang="en-US" b="1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</a:br>
            <a:r>
              <a:rPr kumimoji="0" lang="en-US" altLang="zh-CN" b="1" kern="1200" cap="none" spc="0" normalizeH="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>2018</a:t>
            </a:r>
            <a:r>
              <a:rPr kumimoji="0" lang="zh-CN" altLang="en-US" b="1" kern="1200" cap="none" spc="0" normalizeH="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>年</a:t>
            </a:r>
            <a:r>
              <a:rPr kumimoji="0" lang="en-US" altLang="zh-CN" b="1" kern="1200" cap="none" spc="0" normalizeH="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>9</a:t>
            </a:r>
            <a:r>
              <a:rPr kumimoji="0" lang="zh-CN" altLang="en-US" b="1" kern="1200" cap="none" spc="0" normalizeH="0" baseline="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  <a:sym typeface="+mn-ea"/>
              </a:rPr>
              <a:t>月</a:t>
            </a:r>
            <a:endParaRPr kumimoji="0" lang="zh-CN" altLang="en-US" kern="1200" cap="none" spc="0" normalizeH="0" baseline="0" noProof="1">
              <a:latin typeface="Arial" panose="020B060402020202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3398</Words>
  <Application>WPS 演示</Application>
  <PresentationFormat>全屏显示(4:3)</PresentationFormat>
  <Paragraphs>268</Paragraphs>
  <Slides>26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40" baseType="lpstr">
      <vt:lpstr>Arial</vt:lpstr>
      <vt:lpstr>宋体</vt:lpstr>
      <vt:lpstr>Wingdings</vt:lpstr>
      <vt:lpstr>楷体_GB2312</vt:lpstr>
      <vt:lpstr>黑体</vt:lpstr>
      <vt:lpstr>华文新魏</vt:lpstr>
      <vt:lpstr>华文中宋</vt:lpstr>
      <vt:lpstr>Calibri</vt:lpstr>
      <vt:lpstr>楷体</vt:lpstr>
      <vt:lpstr>微软雅黑</vt:lpstr>
      <vt:lpstr>Arial Unicode MS</vt:lpstr>
      <vt:lpstr>Latha</vt:lpstr>
      <vt:lpstr>默认设计模板</vt:lpstr>
      <vt:lpstr>1_默认设计模板</vt:lpstr>
      <vt:lpstr>PowerPoint 演示文稿</vt:lpstr>
      <vt:lpstr>“村落”是什么意思？</vt:lpstr>
      <vt:lpstr>“草虫的村落”在哪儿？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在“草虫的村落”里你觉得印象最深刻最有趣的是哪些地方？请你认真再读一读，你从中感受到了什么？并在旁边写下你的批注？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课堂练笔：</vt:lpstr>
      <vt:lpstr>PowerPoint 演示文稿</vt:lpstr>
      <vt:lpstr>PowerPoint 演示文稿</vt:lpstr>
    </vt:vector>
  </TitlesOfParts>
  <Company> rh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 徐文艳</dc:creator>
  <cp:lastModifiedBy>Administrator</cp:lastModifiedBy>
  <cp:revision>136</cp:revision>
  <dcterms:created xsi:type="dcterms:W3CDTF">2006-10-24T02:02:00Z</dcterms:created>
  <dcterms:modified xsi:type="dcterms:W3CDTF">2018-09-11T02:02:59Z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