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34"/>
  </p:notesMasterIdLst>
  <p:handoutMasterIdLst>
    <p:handoutMasterId r:id="rId35"/>
  </p:handoutMasterIdLst>
  <p:sldIdLst>
    <p:sldId id="256" r:id="rId4"/>
    <p:sldId id="345" r:id="rId5"/>
    <p:sldId id="315" r:id="rId6"/>
    <p:sldId id="316" r:id="rId7"/>
    <p:sldId id="318" r:id="rId8"/>
    <p:sldId id="319" r:id="rId9"/>
    <p:sldId id="272" r:id="rId10"/>
    <p:sldId id="321" r:id="rId11"/>
    <p:sldId id="378" r:id="rId12"/>
    <p:sldId id="322" r:id="rId13"/>
    <p:sldId id="346" r:id="rId14"/>
    <p:sldId id="347" r:id="rId15"/>
    <p:sldId id="348" r:id="rId16"/>
    <p:sldId id="349" r:id="rId17"/>
    <p:sldId id="327" r:id="rId18"/>
    <p:sldId id="328" r:id="rId19"/>
    <p:sldId id="330" r:id="rId20"/>
    <p:sldId id="350" r:id="rId21"/>
    <p:sldId id="351" r:id="rId22"/>
    <p:sldId id="283" r:id="rId23"/>
    <p:sldId id="277" r:id="rId24"/>
    <p:sldId id="352" r:id="rId25"/>
    <p:sldId id="291" r:id="rId26"/>
    <p:sldId id="353" r:id="rId27"/>
    <p:sldId id="281" r:id="rId28"/>
    <p:sldId id="334" r:id="rId29"/>
    <p:sldId id="335" r:id="rId30"/>
    <p:sldId id="355" r:id="rId31"/>
    <p:sldId id="280" r:id="rId32"/>
    <p:sldId id="354" r:id="rId33"/>
  </p:sldIdLst>
  <p:sldSz cx="9144000" cy="51435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00FF"/>
    <a:srgbClr val="FF00FF"/>
    <a:srgbClr val="B9AD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6278"/>
  </p:normalViewPr>
  <p:slideViewPr>
    <p:cSldViewPr snapToGrid="0" showGuides="1">
      <p:cViewPr varScale="1">
        <p:scale>
          <a:sx n="147" d="100"/>
          <a:sy n="147" d="100"/>
        </p:scale>
        <p:origin x="366" y="120"/>
      </p:cViewPr>
      <p:guideLst>
        <p:guide orient="horz" pos="1620"/>
        <p:guide pos="2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F33CCB-FF0D-4B45-91FC-17D98666FEA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4816F90-72D1-4FF6-8339-21DBB989AF4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003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3951288" y="2397125"/>
            <a:ext cx="587375" cy="58737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★日文毛笔" pitchFamily="49" charset="-128"/>
              <a:ea typeface="+mn-ea"/>
              <a:cs typeface="+mn-cs"/>
            </a:endParaRPr>
          </a:p>
        </p:txBody>
      </p:sp>
      <p:sp>
        <p:nvSpPr>
          <p:cNvPr id="4099" name="文本框 1"/>
          <p:cNvSpPr txBox="1"/>
          <p:nvPr/>
        </p:nvSpPr>
        <p:spPr>
          <a:xfrm>
            <a:off x="3751263" y="2278063"/>
            <a:ext cx="4111625" cy="771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5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古诗词三首</a:t>
            </a:r>
            <a:endParaRPr lang="zh-CN" altLang="en-US" sz="44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10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513" y="85725"/>
            <a:ext cx="3060700" cy="646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0585" y="1671453"/>
            <a:ext cx="4173788" cy="296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Rectangle 3"/>
          <p:cNvSpPr/>
          <p:nvPr/>
        </p:nvSpPr>
        <p:spPr>
          <a:xfrm>
            <a:off x="1214438" y="700088"/>
            <a:ext cx="6781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春风又</a:t>
            </a:r>
            <a:r>
              <a:rPr lang="zh-CN" altLang="en-US" sz="3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绿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江南岸，明月何时照我还。</a:t>
            </a:r>
            <a:endParaRPr lang="zh-CN" altLang="en-US" sz="3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561975" y="1452563"/>
            <a:ext cx="3887788" cy="3044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Calibri" panose="020F0502020204030204" pitchFamily="34" charset="0"/>
              </a:rPr>
              <a:t>         温暖的春风又一次吹绿了大江南岸，明月什么时候才能照着我回到家乡啊？</a:t>
            </a:r>
            <a:endParaRPr lang="zh-CN" altLang="en-US" sz="3200" b="1" dirty="0">
              <a:solidFill>
                <a:srgbClr val="FF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7977"/>
          <a:stretch>
            <a:fillRect/>
          </a:stretch>
        </p:blipFill>
        <p:spPr bwMode="auto">
          <a:xfrm>
            <a:off x="1390730" y="1601867"/>
            <a:ext cx="4269210" cy="102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3675" y="1712913"/>
            <a:ext cx="4135438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春风又绿江南岸</a:t>
            </a:r>
            <a:endParaRPr lang="zh-CN" altLang="en-US" sz="44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7977"/>
          <a:stretch>
            <a:fillRect/>
          </a:stretch>
        </p:blipFill>
        <p:spPr bwMode="auto">
          <a:xfrm>
            <a:off x="1918012" y="2274829"/>
            <a:ext cx="5805487" cy="1027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6613" y="2397125"/>
            <a:ext cx="53149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4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春风又（  ）江南岸</a:t>
            </a:r>
            <a:endParaRPr lang="zh-CN" altLang="en-US" sz="44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37055" y="233025"/>
            <a:ext cx="22717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★日文毛笔" pitchFamily="49" charset="-128"/>
                <a:ea typeface="宋体" panose="02010600030101010101" pitchFamily="2" charset="-122"/>
                <a:cs typeface="+mn-cs"/>
              </a:rPr>
              <a:t>填一填</a:t>
            </a:r>
            <a:endParaRPr kumimoji="0" lang="zh-CN" altLang="en-US" sz="5400" b="1" i="0" u="none" strike="noStrike" kern="1200" cap="none" spc="0" normalizeH="0" baseline="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uLnTx/>
              <a:uFillTx/>
              <a:latin typeface="★日文毛笔" pitchFamily="49" charset="-128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7977"/>
          <a:stretch>
            <a:fillRect/>
          </a:stretch>
        </p:blipFill>
        <p:spPr bwMode="auto">
          <a:xfrm>
            <a:off x="2471987" y="1105995"/>
            <a:ext cx="3998919" cy="342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12600" y="522469"/>
            <a:ext cx="23871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★日文毛笔" pitchFamily="49" charset="-128"/>
                <a:ea typeface="宋体" panose="02010600030101010101" pitchFamily="2" charset="-122"/>
                <a:cs typeface="+mn-cs"/>
              </a:rPr>
              <a:t>比一比</a:t>
            </a:r>
            <a:endParaRPr kumimoji="0" lang="zh-CN" altLang="en-US" sz="5400" b="1" i="0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★日文毛笔" pitchFamily="49" charset="-128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9" name="矩形 8"/>
          <p:cNvSpPr/>
          <p:nvPr/>
        </p:nvSpPr>
        <p:spPr>
          <a:xfrm>
            <a:off x="2633663" y="1311275"/>
            <a:ext cx="3876675" cy="2870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春风又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绿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江南岸。</a:t>
            </a:r>
            <a:endParaRPr lang="en-US" altLang="zh-CN" sz="36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春风又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到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江南岸。</a:t>
            </a:r>
            <a:endParaRPr lang="zh-CN" altLang="en-US" sz="36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春风又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过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江南岸。</a:t>
            </a:r>
            <a:endParaRPr lang="zh-CN" altLang="en-US" sz="36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春风又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满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江南岸。</a:t>
            </a:r>
            <a:endParaRPr lang="zh-CN" altLang="en-US" sz="36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7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8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19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0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1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2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3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4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5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6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8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29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0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1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2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3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4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5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6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7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8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39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0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1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2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3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4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5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6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7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8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49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0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1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2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3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4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5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6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7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8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59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0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1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2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3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4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5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6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7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8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69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0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1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2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3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4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5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6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7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8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79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0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1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2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3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4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5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6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7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8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89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0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1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2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3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4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5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6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7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8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499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0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1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2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3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4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5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6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7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8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7509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pic>
        <p:nvPicPr>
          <p:cNvPr id="1751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62280" y="884555"/>
            <a:ext cx="7800975" cy="288988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其他的词没有表现春天到来后千里江岸一片新绿的景物变化。而“绿”字有“吹绿”之意，既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写出了春天的生机盎然，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同时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富有动感，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好像春风将绿色带到江南，吹过，然后江南便开始变绿。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4082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3750" y="255588"/>
            <a:ext cx="4546600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400" b="1" dirty="0">
                <a:solidFill>
                  <a:srgbClr val="00FFFF"/>
                </a:solidFill>
                <a:latin typeface="楷体" pitchFamily="49" charset="-122"/>
                <a:ea typeface="楷体" pitchFamily="49" charset="-122"/>
              </a:rPr>
              <a:t>明月何时照我还</a:t>
            </a:r>
            <a:endParaRPr lang="zh-CN" altLang="en-US" sz="4400" b="1" dirty="0">
              <a:solidFill>
                <a:srgbClr val="00FFFF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7346" name="Picture 2" descr="http://pic2.ooopic.com/12/35/49/03b1OOOPICe1.jpg"/>
          <p:cNvPicPr>
            <a:picLocks noChangeAspect="1"/>
          </p:cNvPicPr>
          <p:nvPr/>
        </p:nvPicPr>
        <p:blipFill>
          <a:blip r:embed="rId2"/>
          <a:srcRect l="21326" t="17976" r="25221" b="10658"/>
          <a:stretch>
            <a:fillRect/>
          </a:stretch>
        </p:blipFill>
        <p:spPr>
          <a:xfrm>
            <a:off x="6086475" y="1479550"/>
            <a:ext cx="2236788" cy="33162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1644650" y="2122488"/>
            <a:ext cx="2998788" cy="1722437"/>
            <a:chOff x="1390437" y="2903784"/>
            <a:chExt cx="2998683" cy="1722403"/>
          </a:xfrm>
        </p:grpSpPr>
        <p:sp>
          <p:nvSpPr>
            <p:cNvPr id="3" name="云形标注 2"/>
            <p:cNvSpPr/>
            <p:nvPr/>
          </p:nvSpPr>
          <p:spPr>
            <a:xfrm>
              <a:off x="1390437" y="2903784"/>
              <a:ext cx="2998683" cy="1722403"/>
            </a:xfrm>
            <a:prstGeom prst="cloudCallout">
              <a:avLst>
                <a:gd name="adj1" fmla="val 93348"/>
                <a:gd name="adj2" fmla="val -1965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★日文毛笔" pitchFamily="49" charset="-128"/>
                <a:ea typeface="+mn-ea"/>
                <a:cs typeface="+mn-cs"/>
              </a:endParaRPr>
            </a:p>
          </p:txBody>
        </p:sp>
        <p:sp>
          <p:nvSpPr>
            <p:cNvPr id="17414" name="Rectangle 8"/>
            <p:cNvSpPr>
              <a:spLocks noChangeArrowheads="1"/>
            </p:cNvSpPr>
            <p:nvPr/>
          </p:nvSpPr>
          <p:spPr bwMode="auto">
            <a:xfrm>
              <a:off x="1633316" y="3137141"/>
              <a:ext cx="2755804" cy="1196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j-ea"/>
                  <a:ea typeface="+mj-ea"/>
                  <a:cs typeface="仿宋_GB2312" panose="02010609030101010101" charset="-122"/>
                </a:rPr>
                <a:t>明月：蕴涵着团圆之意。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ea"/>
                <a:ea typeface="+mj-ea"/>
                <a:cs typeface="仿宋_GB2312" panose="02010609030101010101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725" y="1919288"/>
            <a:ext cx="79565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    该诗是流露着对故乡的怀念之情，大有急欲飞舟渡江回家和亲人团聚的愿望，表现了强烈的思乡之情。</a:t>
            </a:r>
            <a:endParaRPr kumimoji="0" lang="zh-CN" altLang="en-US" sz="3200" b="1" kern="1200" cap="none" spc="0" normalizeH="0" baseline="0" noProof="0" dirty="0">
              <a:solidFill>
                <a:srgbClr val="FF0000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725" y="1030288"/>
            <a:ext cx="52816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latin typeface="+mj-ea"/>
                <a:ea typeface="+mj-ea"/>
                <a:cs typeface="+mn-cs"/>
              </a:rPr>
              <a:t>本诗表达了怎样的感情？</a:t>
            </a:r>
            <a:endParaRPr kumimoji="0" lang="zh-CN" altLang="en-US" sz="3600" b="1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50850" y="1065213"/>
            <a:ext cx="82423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从京口到瓜洲只是一江之隔，京口到南京也只隔着几座山。春风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又吹绿了长江两岸，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明月什么时候才能照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着我回到家乡？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88" y="406400"/>
            <a:ext cx="22447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诗歌大意：</a:t>
            </a:r>
            <a:endParaRPr kumimoji="0" lang="zh-CN" altLang="en-US" sz="3200" b="1" kern="1200" cap="none" spc="0" normalizeH="0" baseline="0" noProof="0" dirty="0">
              <a:solidFill>
                <a:srgbClr val="FF0000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2" name="Picture 5" descr="c:\documents and settings\administrator\application data\360se6\User Data\temp\07933da4dcf242f49c20e5099a13a48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96" y="1890701"/>
            <a:ext cx="4895273" cy="2566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506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08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0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1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2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3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4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5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6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7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8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19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0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1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2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3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4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5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6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7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8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29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0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1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2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3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4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5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6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7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8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39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0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1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2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3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4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5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6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7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8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49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0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1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2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3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4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5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6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7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8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59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0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1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2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3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4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5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6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7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8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69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0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1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2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3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4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5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6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7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8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79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0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1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2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3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4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5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6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7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8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89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0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1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2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3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4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5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6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7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8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599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600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601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602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603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604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1605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grpSp>
        <p:nvGrpSpPr>
          <p:cNvPr id="21606" name="组合 3"/>
          <p:cNvGrpSpPr/>
          <p:nvPr/>
        </p:nvGrpSpPr>
        <p:grpSpPr>
          <a:xfrm>
            <a:off x="184150" y="263525"/>
            <a:ext cx="2062163" cy="544513"/>
            <a:chOff x="1438698" y="982657"/>
            <a:chExt cx="2498303" cy="616461"/>
          </a:xfrm>
        </p:grpSpPr>
        <p:pic>
          <p:nvPicPr>
            <p:cNvPr id="21632" name="图片 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259" y="991683"/>
              <a:ext cx="2409742" cy="6074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633" name="文本框 2"/>
            <p:cNvSpPr txBox="1"/>
            <p:nvPr/>
          </p:nvSpPr>
          <p:spPr>
            <a:xfrm>
              <a:off x="1438698" y="982657"/>
              <a:ext cx="2076874" cy="5919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800" b="1" dirty="0">
                  <a:solidFill>
                    <a:srgbClr val="0070C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结构梳理</a:t>
              </a:r>
              <a:endParaRPr lang="zh-CN" altLang="en-US" sz="2800" b="1" dirty="0">
                <a:solidFill>
                  <a:srgbClr val="0070C0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14338" y="2233613"/>
            <a:ext cx="1008062" cy="1195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泊船瓜洲</a:t>
            </a:r>
            <a:endParaRPr lang="zh-CN" altLang="en-US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1371600" y="1096963"/>
            <a:ext cx="266700" cy="3468688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17650" y="1549400"/>
            <a:ext cx="1008063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写景</a:t>
            </a:r>
            <a:endParaRPr lang="zh-CN" altLang="en-US" sz="3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左大括号 8"/>
          <p:cNvSpPr/>
          <p:nvPr/>
        </p:nvSpPr>
        <p:spPr>
          <a:xfrm>
            <a:off x="2416175" y="1219200"/>
            <a:ext cx="266700" cy="1265238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55888" y="1165225"/>
            <a:ext cx="1008062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京口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减号 10"/>
          <p:cNvSpPr/>
          <p:nvPr/>
        </p:nvSpPr>
        <p:spPr>
          <a:xfrm>
            <a:off x="3582988" y="1131888"/>
            <a:ext cx="615950" cy="669925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9750" y="1165225"/>
            <a:ext cx="1008063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瓜州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55888" y="1884363"/>
            <a:ext cx="1008062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京口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减号 13"/>
          <p:cNvSpPr/>
          <p:nvPr/>
        </p:nvSpPr>
        <p:spPr>
          <a:xfrm>
            <a:off x="3582988" y="1851025"/>
            <a:ext cx="615950" cy="669925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49750" y="1884363"/>
            <a:ext cx="1008063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钟山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" name="左大括号 15"/>
          <p:cNvSpPr/>
          <p:nvPr/>
        </p:nvSpPr>
        <p:spPr>
          <a:xfrm rot="10800000">
            <a:off x="5311775" y="1219200"/>
            <a:ext cx="266700" cy="1265238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78475" y="1262063"/>
            <a:ext cx="1008063" cy="1195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所见所感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17650" y="3417888"/>
            <a:ext cx="1008063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抒情</a:t>
            </a:r>
            <a:endParaRPr lang="zh-CN" altLang="en-US" sz="3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2416175" y="3087688"/>
            <a:ext cx="266700" cy="1266825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55888" y="3033713"/>
            <a:ext cx="1008062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春风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1" name="减号 20"/>
          <p:cNvSpPr/>
          <p:nvPr/>
        </p:nvSpPr>
        <p:spPr>
          <a:xfrm>
            <a:off x="3582988" y="3001963"/>
            <a:ext cx="615950" cy="669925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349750" y="3033713"/>
            <a:ext cx="1857375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绿江南岸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655888" y="3752850"/>
            <a:ext cx="1008062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明月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" name="减号 23"/>
          <p:cNvSpPr/>
          <p:nvPr/>
        </p:nvSpPr>
        <p:spPr>
          <a:xfrm>
            <a:off x="3582988" y="3719513"/>
            <a:ext cx="615950" cy="669925"/>
          </a:xfrm>
          <a:prstGeom prst="mathMin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349750" y="3752850"/>
            <a:ext cx="1531938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照我还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6" name="左大括号 25"/>
          <p:cNvSpPr/>
          <p:nvPr/>
        </p:nvSpPr>
        <p:spPr>
          <a:xfrm rot="10800000">
            <a:off x="6038850" y="3087688"/>
            <a:ext cx="266700" cy="1266825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05550" y="3130550"/>
            <a:ext cx="1008063" cy="1195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触景生情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8" name="左大括号 27"/>
          <p:cNvSpPr/>
          <p:nvPr/>
        </p:nvSpPr>
        <p:spPr>
          <a:xfrm rot="10800000">
            <a:off x="7183438" y="1096963"/>
            <a:ext cx="266700" cy="3468688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19975" y="1647825"/>
            <a:ext cx="668338" cy="237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归日无期</a:t>
            </a:r>
            <a:endParaRPr lang="zh-CN" altLang="en-US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980363" y="1647825"/>
            <a:ext cx="668337" cy="237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思乡情浓</a:t>
            </a:r>
            <a:endParaRPr lang="zh-CN" altLang="en-US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2" grpId="0"/>
      <p:bldP spid="13" grpId="0"/>
      <p:bldP spid="15" grpId="0"/>
      <p:bldP spid="16" grpId="0" animBg="1"/>
      <p:bldP spid="17" grpId="0"/>
      <p:bldP spid="18" grpId="0"/>
      <p:bldP spid="19" grpId="0" animBg="1"/>
      <p:bldP spid="20" grpId="0"/>
      <p:bldP spid="22" grpId="0"/>
      <p:bldP spid="23" grpId="0"/>
      <p:bldP spid="25" grpId="0"/>
      <p:bldP spid="26" grpId="0" animBg="1"/>
      <p:bldP spid="27" grpId="0"/>
      <p:bldP spid="28" grpId="0" animBg="1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 descr="https://timgsa.baidu.com/timg?image&amp;quality=80&amp;size=b9999_10000&amp;sec=1520394595548&amp;di=8d517243c071a2e52d7be05f429a95cf&amp;imgtype=0&amp;src=http%3A%2F%2Fwww.wallcoo.com%2Fnature%2F2010_Landscape_1920_Desktop_11%2Fwallpapers%2F1920x1080%2FMaples%2520in%2520the%2520Mist%252C%2520Willamette%2520Valley%252C%2520Oregon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913" y="1104900"/>
            <a:ext cx="5097462" cy="2062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TextBox 1"/>
          <p:cNvSpPr txBox="1"/>
          <p:nvPr/>
        </p:nvSpPr>
        <p:spPr>
          <a:xfrm>
            <a:off x="2717800" y="1214438"/>
            <a:ext cx="3971925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6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秋思</a:t>
            </a:r>
            <a:endParaRPr lang="zh-CN" altLang="en-US" sz="66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533" name="TextBox 2"/>
          <p:cNvSpPr txBox="1"/>
          <p:nvPr/>
        </p:nvSpPr>
        <p:spPr>
          <a:xfrm>
            <a:off x="3841750" y="2206625"/>
            <a:ext cx="32400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[</a:t>
            </a: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]</a:t>
            </a: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张籍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26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0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1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2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3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4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5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6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8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0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1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2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3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4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5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6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7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8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49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0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1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2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3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4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5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6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7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8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59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0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1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2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3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4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5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6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7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8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69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0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1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2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3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4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5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6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7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8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79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0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1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2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3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4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5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6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7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8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89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0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1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2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3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4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5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6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7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8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199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0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1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2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3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4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5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6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7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8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09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0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1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2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3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4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5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6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7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8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19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20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5221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pic>
        <p:nvPicPr>
          <p:cNvPr id="5222" name="Picture 2" descr="https://timgsa.baidu.com/timg?image&amp;quality=80&amp;size=b9999_10000&amp;sec=1525500047561&amp;di=2775022143d0c8a0b942fae5c9847cf8&amp;imgtype=0&amp;src=http%3A%2F%2Fimg.zcool.cn%2Fcommunity%2F01f6f6554213c80000019ae90d55f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425" y="2351088"/>
            <a:ext cx="5141913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4" name="TextBox 1"/>
          <p:cNvSpPr txBox="1"/>
          <p:nvPr/>
        </p:nvSpPr>
        <p:spPr>
          <a:xfrm>
            <a:off x="433388" y="2336800"/>
            <a:ext cx="58293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7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泊船瓜洲</a:t>
            </a:r>
            <a:endParaRPr lang="zh-CN" altLang="en-US" sz="7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225" name="TextBox 2"/>
          <p:cNvSpPr txBox="1"/>
          <p:nvPr/>
        </p:nvSpPr>
        <p:spPr>
          <a:xfrm>
            <a:off x="3225800" y="3592513"/>
            <a:ext cx="32400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[</a:t>
            </a:r>
            <a:r>
              <a:rPr lang="zh-CN" altLang="en-US" sz="3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3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]</a:t>
            </a:r>
            <a:r>
              <a:rPr lang="zh-CN" altLang="en-US" sz="32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rPr>
              <a:t>王安石</a:t>
            </a:r>
            <a:endParaRPr lang="zh-CN" altLang="en-US" sz="3200" b="1" dirty="0">
              <a:solidFill>
                <a:srgbClr val="00B05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570038" y="3419475"/>
            <a:ext cx="16557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419475" y="3403600"/>
            <a:ext cx="1657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87538" y="1150938"/>
            <a:ext cx="130175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停船靠岸</a:t>
            </a:r>
            <a:endParaRPr lang="zh-CN" altLang="en-US" sz="3600" b="1" dirty="0">
              <a:solidFill>
                <a:srgbClr val="FF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3175" y="1135063"/>
            <a:ext cx="297815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在今长江北岸的扬州市南</a:t>
            </a:r>
            <a:endParaRPr lang="zh-CN" altLang="en-US" sz="3600" b="1" dirty="0">
              <a:solidFill>
                <a:srgbClr val="FF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5076825" y="2198688"/>
            <a:ext cx="2217738" cy="752475"/>
          </a:xfrm>
          <a:prstGeom prst="straightConnector1">
            <a:avLst/>
          </a:prstGeom>
          <a:ln w="47625">
            <a:solidFill>
              <a:srgbClr val="E010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323138" y="1427163"/>
            <a:ext cx="142240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800" b="1" kern="1200" cap="none" spc="0" normalizeH="0" baseline="0" noProof="0" dirty="0">
                <a:solidFill>
                  <a:srgbClr val="00B0F0"/>
                </a:solidFill>
                <a:latin typeface="+mn-ea"/>
                <a:ea typeface="+mn-ea"/>
                <a:cs typeface="+mn-cs"/>
              </a:rPr>
              <a:t>地点</a:t>
            </a:r>
            <a:endParaRPr kumimoji="0" lang="zh-CN" altLang="en-US" sz="4800" b="1" kern="1200" cap="none" spc="0" normalizeH="0" baseline="0" noProof="0" dirty="0">
              <a:solidFill>
                <a:srgbClr val="00B0F0"/>
              </a:solidFill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2317750" y="873125"/>
            <a:ext cx="64547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张籍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（约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767—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830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），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字文昌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，唐代诗人。世称“张水部”“张司业”。张籍的乐府诗与王建齐名，并称“张王乐府”。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主要作品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塞下曲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》《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行路难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》《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凉州词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22531" name="Picture 2" descr="F:\（人教）五语大课堂（上）\RW20.t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385888"/>
            <a:ext cx="1860549" cy="2428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组合 3"/>
          <p:cNvGrpSpPr/>
          <p:nvPr/>
        </p:nvGrpSpPr>
        <p:grpSpPr>
          <a:xfrm>
            <a:off x="184150" y="263525"/>
            <a:ext cx="2062163" cy="544513"/>
            <a:chOff x="1438698" y="982657"/>
            <a:chExt cx="2498303" cy="616461"/>
          </a:xfrm>
        </p:grpSpPr>
        <p:pic>
          <p:nvPicPr>
            <p:cNvPr id="23557" name="图片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259" y="991683"/>
              <a:ext cx="2409742" cy="6074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8" name="文本框 2"/>
            <p:cNvSpPr txBox="1"/>
            <p:nvPr/>
          </p:nvSpPr>
          <p:spPr>
            <a:xfrm>
              <a:off x="1438698" y="982657"/>
              <a:ext cx="2076874" cy="5919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800" b="1" dirty="0">
                  <a:solidFill>
                    <a:srgbClr val="0070C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走近诗人</a:t>
              </a:r>
              <a:endParaRPr lang="zh-CN" altLang="en-US" sz="2800" b="1" dirty="0">
                <a:solidFill>
                  <a:srgbClr val="0070C0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>
                                            <p:txEl>
                                              <p:char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charRg st="62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578">
                                            <p:txEl>
                                              <p:charRg st="62" end="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Text Box 11"/>
          <p:cNvSpPr txBox="1"/>
          <p:nvPr/>
        </p:nvSpPr>
        <p:spPr>
          <a:xfrm>
            <a:off x="3646488" y="1301750"/>
            <a:ext cx="1849437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4800" b="1" dirty="0">
                <a:latin typeface="楷体" pitchFamily="49" charset="-122"/>
                <a:ea typeface="楷体" pitchFamily="49" charset="-122"/>
              </a:rPr>
              <a:t>秋 思 </a:t>
            </a:r>
            <a:endParaRPr lang="zh-CN" altLang="en-US" sz="4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579" name="Text Box 12"/>
          <p:cNvSpPr txBox="1"/>
          <p:nvPr/>
        </p:nvSpPr>
        <p:spPr>
          <a:xfrm>
            <a:off x="4765675" y="2020888"/>
            <a:ext cx="172085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[</a:t>
            </a:r>
            <a:r>
              <a:rPr lang="zh-CN" altLang="en-US" sz="24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24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] </a:t>
            </a:r>
            <a:r>
              <a:rPr lang="zh-CN" altLang="en-US" sz="24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张 籍</a:t>
            </a:r>
            <a:endParaRPr lang="en-US" altLang="zh-CN" sz="24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512763" y="2247900"/>
            <a:ext cx="81184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7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洛阳城里见秋风，欲作家书意万重。</a:t>
            </a:r>
            <a:endParaRPr kumimoji="0" lang="zh-CN" altLang="en-US" sz="3200" b="1" i="0" u="none" strike="noStrike" kern="1200" cap="none" spc="7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7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复恐匆匆说不尽，行人临发又开封。</a:t>
            </a:r>
            <a:endParaRPr kumimoji="0" lang="zh-CN" altLang="en-US" sz="3200" b="0" i="0" u="none" strike="noStrike" kern="1200" cap="none" spc="7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pic>
        <p:nvPicPr>
          <p:cNvPr id="7" name="Picture 5" descr="C:\Documents and Settings\Administrator\桌面\12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0" y="266784"/>
            <a:ext cx="3417053" cy="2099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75527" y="201426"/>
            <a:ext cx="1883850" cy="929149"/>
          </a:xfrm>
          <a:prstGeom prst="rect">
            <a:avLst/>
          </a:prstGeom>
          <a:noFill/>
        </p:spPr>
        <p:txBody>
          <a:bodyPr spcFirstLastPara="1" wrap="none" numCol="1">
            <a:prstTxWarp prst="textArchDown">
              <a:avLst>
                <a:gd name="adj" fmla="val 1077512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★日文毛笔" pitchFamily="49" charset="-128"/>
                <a:ea typeface="宋体" panose="02010600030101010101" pitchFamily="2" charset="-122"/>
                <a:cs typeface="+mn-cs"/>
              </a:rPr>
              <a:t>齐 读</a:t>
            </a:r>
            <a:endParaRPr kumimoji="0" lang="zh-CN" altLang="en-US" sz="6600" b="1" i="0" u="none" strike="noStrike" kern="1200" cap="none" spc="0" normalizeH="0" baseline="0" noProof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★日文毛笔" pitchFamily="49" charset="-128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7988" y="2179638"/>
            <a:ext cx="8048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 err="1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luò</a:t>
            </a:r>
            <a:endParaRPr kumimoji="0" lang="zh-CN" altLang="en-US" sz="3200" b="1" kern="1200" cap="none" spc="0" normalizeH="0" baseline="0" noProof="0" dirty="0">
              <a:solidFill>
                <a:srgbClr val="FF0000"/>
              </a:solidFill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6413" y="2565400"/>
            <a:ext cx="68580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洛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★日文毛笔" pitchFamily="49" charset="-128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487488" y="2679700"/>
            <a:ext cx="82550" cy="37623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508250" y="2679700"/>
            <a:ext cx="82550" cy="37623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502275" y="2679700"/>
            <a:ext cx="80963" cy="37623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489700" y="2679700"/>
            <a:ext cx="82550" cy="37623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487488" y="3668713"/>
            <a:ext cx="82550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508250" y="3668713"/>
            <a:ext cx="82550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502275" y="3668713"/>
            <a:ext cx="80963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489700" y="3668713"/>
            <a:ext cx="82550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08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09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0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2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3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4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5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19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0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1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2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3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5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6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7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8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29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0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1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2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3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4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5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6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7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8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39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0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1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2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3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4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5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6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7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8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49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0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1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2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3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4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5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6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7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8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59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0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1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2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3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4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5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6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7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8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69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0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1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2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3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4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5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6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7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8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79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0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1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2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3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4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5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6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7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8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89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0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1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2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3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4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5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6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7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8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699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700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5701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pic>
        <p:nvPicPr>
          <p:cNvPr id="25702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703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388" y="558800"/>
            <a:ext cx="8277225" cy="4584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704" name="组合 1"/>
          <p:cNvGrpSpPr/>
          <p:nvPr/>
        </p:nvGrpSpPr>
        <p:grpSpPr>
          <a:xfrm>
            <a:off x="184150" y="263525"/>
            <a:ext cx="2062163" cy="544513"/>
            <a:chOff x="1438698" y="982657"/>
            <a:chExt cx="2498303" cy="616461"/>
          </a:xfrm>
        </p:grpSpPr>
        <p:pic>
          <p:nvPicPr>
            <p:cNvPr id="25712" name="图片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259" y="991683"/>
              <a:ext cx="2409742" cy="6074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713" name="文本框 2"/>
            <p:cNvSpPr txBox="1"/>
            <p:nvPr/>
          </p:nvSpPr>
          <p:spPr>
            <a:xfrm>
              <a:off x="1438698" y="982657"/>
              <a:ext cx="2076874" cy="5919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800" b="1" dirty="0">
                  <a:solidFill>
                    <a:srgbClr val="0070C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诗文解读</a:t>
              </a:r>
              <a:endParaRPr lang="zh-CN" altLang="en-US" sz="2800" b="1" dirty="0">
                <a:solidFill>
                  <a:srgbClr val="0070C0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sp>
        <p:nvSpPr>
          <p:cNvPr id="25705" name="Text Box 11"/>
          <p:cNvSpPr txBox="1"/>
          <p:nvPr/>
        </p:nvSpPr>
        <p:spPr>
          <a:xfrm>
            <a:off x="3490913" y="642938"/>
            <a:ext cx="1851025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4800" b="1" dirty="0">
                <a:latin typeface="楷体" pitchFamily="49" charset="-122"/>
                <a:ea typeface="楷体" pitchFamily="49" charset="-122"/>
              </a:rPr>
              <a:t>秋 思 </a:t>
            </a:r>
            <a:endParaRPr lang="zh-CN" altLang="en-US" sz="4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5706" name="Text Box 12"/>
          <p:cNvSpPr txBox="1"/>
          <p:nvPr/>
        </p:nvSpPr>
        <p:spPr>
          <a:xfrm>
            <a:off x="4894263" y="1471613"/>
            <a:ext cx="2847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[</a:t>
            </a: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唐</a:t>
            </a:r>
            <a:r>
              <a: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] </a:t>
            </a: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张 籍</a:t>
            </a:r>
            <a:endParaRPr lang="en-US" altLang="zh-CN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 Box 13"/>
          <p:cNvSpPr txBox="1"/>
          <p:nvPr/>
        </p:nvSpPr>
        <p:spPr>
          <a:xfrm>
            <a:off x="906463" y="1903413"/>
            <a:ext cx="7331075" cy="2187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20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洛阳城里见秋风，欲作家书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意万重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 dirty="0">
              <a:latin typeface="楷体" pitchFamily="49" charset="-122"/>
              <a:ea typeface="楷体" pitchFamily="49" charset="-122"/>
            </a:endParaRPr>
          </a:p>
          <a:p>
            <a:pPr algn="ctr" eaLnBrk="1" hangingPunct="1">
              <a:lnSpc>
                <a:spcPct val="200000"/>
              </a:lnSpc>
              <a:spcBef>
                <a:spcPts val="600"/>
              </a:spcBef>
            </a:pP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复恐匆匆说不尽，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行人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临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发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又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开封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线形标注 2 4"/>
          <p:cNvSpPr/>
          <p:nvPr/>
        </p:nvSpPr>
        <p:spPr>
          <a:xfrm>
            <a:off x="842963" y="1497013"/>
            <a:ext cx="3848100" cy="512763"/>
          </a:xfrm>
          <a:prstGeom prst="borderCallout2">
            <a:avLst>
              <a:gd name="adj1" fmla="val 49162"/>
              <a:gd name="adj2" fmla="val 99996"/>
              <a:gd name="adj3" fmla="val 128912"/>
              <a:gd name="adj4" fmla="val 106550"/>
              <a:gd name="adj5" fmla="val 176124"/>
              <a:gd name="adj6" fmla="val 15606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形容要表达的意思很多。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" name="线形标注 2 5"/>
          <p:cNvSpPr/>
          <p:nvPr/>
        </p:nvSpPr>
        <p:spPr>
          <a:xfrm>
            <a:off x="906463" y="2901950"/>
            <a:ext cx="2927350" cy="514350"/>
          </a:xfrm>
          <a:prstGeom prst="borderCallout2">
            <a:avLst>
              <a:gd name="adj1" fmla="val 56116"/>
              <a:gd name="adj2" fmla="val 99742"/>
              <a:gd name="adj3" fmla="val 78429"/>
              <a:gd name="adj4" fmla="val 125217"/>
              <a:gd name="adj5" fmla="val 127960"/>
              <a:gd name="adj6" fmla="val 13656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此处指捎信的人。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线形标注 2 6"/>
          <p:cNvSpPr/>
          <p:nvPr/>
        </p:nvSpPr>
        <p:spPr>
          <a:xfrm>
            <a:off x="6318250" y="2897188"/>
            <a:ext cx="1198563" cy="514350"/>
          </a:xfrm>
          <a:prstGeom prst="borderCallout2">
            <a:avLst>
              <a:gd name="adj1" fmla="val 50489"/>
              <a:gd name="adj2" fmla="val -1619"/>
              <a:gd name="adj3" fmla="val 53197"/>
              <a:gd name="adj4" fmla="val -24675"/>
              <a:gd name="adj5" fmla="val 124284"/>
              <a:gd name="adj6" fmla="val -2001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出发。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线形标注 2 7"/>
          <p:cNvSpPr/>
          <p:nvPr/>
        </p:nvSpPr>
        <p:spPr>
          <a:xfrm>
            <a:off x="3106738" y="4184650"/>
            <a:ext cx="2930525" cy="550863"/>
          </a:xfrm>
          <a:prstGeom prst="borderCallout2">
            <a:avLst>
              <a:gd name="adj1" fmla="val 50489"/>
              <a:gd name="adj2" fmla="val 100403"/>
              <a:gd name="adj3" fmla="val 29156"/>
              <a:gd name="adj4" fmla="val 120865"/>
              <a:gd name="adj5" fmla="val -32910"/>
              <a:gd name="adj6" fmla="val 1385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把封好的信拆开。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535238" y="2736850"/>
            <a:ext cx="5948362" cy="178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    洛阳城里又刮起了秋风，想要给家人写封信，可要表达的意思太多了，不知从何写起。</a:t>
            </a:r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4579" name="矩形 2"/>
          <p:cNvSpPr>
            <a:spLocks noChangeArrowheads="1"/>
          </p:cNvSpPr>
          <p:nvPr/>
        </p:nvSpPr>
        <p:spPr bwMode="auto">
          <a:xfrm>
            <a:off x="4076700" y="1341438"/>
            <a:ext cx="3660775" cy="1196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洛阳城里见秋风，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欲作家书意万重。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pic>
        <p:nvPicPr>
          <p:cNvPr id="26628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362200" cy="5033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79675" y="493713"/>
            <a:ext cx="34274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rgbClr val="0000FF"/>
                </a:solidFill>
                <a:latin typeface="+mj-ea"/>
                <a:ea typeface="+mj-ea"/>
                <a:cs typeface="+mn-cs"/>
              </a:rPr>
              <a:t>解释诗句意思。</a:t>
            </a:r>
            <a:endParaRPr kumimoji="0" lang="zh-CN" altLang="en-US" sz="3600" b="1" kern="1200" cap="none" spc="0" normalizeH="0" baseline="0" noProof="0" dirty="0">
              <a:solidFill>
                <a:srgbClr val="0000FF"/>
              </a:solidFill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2" descr="https://timgsa.baidu.com/timg?image&amp;quality=80&amp;size=b9999_10000&amp;sec=1526103558&amp;di=db7416c475c73b9aa6df028efc6715f6&amp;imgtype=jpg&amp;er=1&amp;src=http%3A%2F%2Fimg.pconline.com.cn%2Fimages%2Fupload%2Fupc%2Ftx%2Fphotoblog%2F1110%2F22%2Fc12%2F9363420_9363420_131929259453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3888" y="2663825"/>
            <a:ext cx="4146550" cy="184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2" name="矩形 1"/>
          <p:cNvSpPr/>
          <p:nvPr/>
        </p:nvSpPr>
        <p:spPr>
          <a:xfrm>
            <a:off x="4572000" y="2868613"/>
            <a:ext cx="4002088" cy="1335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r" eaLnBrk="1" hangingPunct="1">
              <a:lnSpc>
                <a:spcPct val="120000"/>
              </a:lnSpc>
            </a:pPr>
            <a:r>
              <a:rPr lang="zh-CN" altLang="en-US" sz="36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洛阳城里见秋风，</a:t>
            </a:r>
            <a:endParaRPr lang="zh-CN" altLang="en-US" sz="36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  <a:p>
            <a:pPr algn="r" eaLnBrk="1" hangingPunct="1">
              <a:lnSpc>
                <a:spcPct val="120000"/>
              </a:lnSpc>
            </a:pPr>
            <a:r>
              <a:rPr lang="zh-CN" altLang="en-US" sz="36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欲作家书意万重。</a:t>
            </a:r>
            <a:endParaRPr lang="zh-CN" altLang="en-US" sz="36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4" name="矩形 1"/>
          <p:cNvSpPr/>
          <p:nvPr/>
        </p:nvSpPr>
        <p:spPr>
          <a:xfrm>
            <a:off x="1238250" y="560388"/>
            <a:ext cx="677545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spcBef>
                <a:spcPts val="600"/>
              </a:spcBef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洛阳城里见秋风，欲作家书意万重。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94013" y="560388"/>
            <a:ext cx="1420812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spcBef>
                <a:spcPts val="600"/>
              </a:spcBef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见秋风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6900" y="2293938"/>
            <a:ext cx="7950200" cy="237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秋风是无形的，可闻，可触，可感，却不可见。作者所见到的是秋风带来的一片秋容秋态，让人倍感凄凉，勾起了作者羁泊异乡的孤独寂落情怀。</a:t>
            </a:r>
            <a:endParaRPr lang="zh-CN" altLang="en-US" sz="3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" name="矩形 1"/>
          <p:cNvSpPr/>
          <p:nvPr/>
        </p:nvSpPr>
        <p:spPr>
          <a:xfrm>
            <a:off x="596900" y="1117600"/>
            <a:ext cx="7950200" cy="1208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0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作者看见的是“秋风”吗？这里的“秋风”带给了作者怎样的心理感受？</a:t>
            </a:r>
            <a:endParaRPr lang="zh-CN" altLang="en-US" sz="30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698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0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2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3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4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5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6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7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8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09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2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3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4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5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6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7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19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0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1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2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3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4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5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6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7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8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29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0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1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2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3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4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4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5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6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7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8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59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0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1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2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3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4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5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6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7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8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69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0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1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2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3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4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5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6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7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8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79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0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1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2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3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4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5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6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7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8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89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0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1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2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3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4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5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6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9797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6588" y="2816225"/>
            <a:ext cx="7870825" cy="1681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latin typeface="黑体" panose="02010600030101010101" pitchFamily="49" charset="-122"/>
                <a:ea typeface="黑体" panose="02010600030101010101" pitchFamily="49" charset="-122"/>
              </a:rPr>
              <a:t>    书信已经写好，但当捎信的人就要上路的时候，却又忽然感到刚才由于匆忙，生怕信里漏写了什么内容，于是又匆匆拆开了信封。</a:t>
            </a:r>
            <a:endParaRPr lang="zh-CN" altLang="en-US" sz="30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792663" y="1130300"/>
            <a:ext cx="3430588" cy="1196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复恐匆匆说不尽，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行人临发又开封。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pic>
        <p:nvPicPr>
          <p:cNvPr id="6" name="Picture 2" descr="http://www.zhly.cn/userfiles/8/qiusizj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3" y="530974"/>
            <a:ext cx="4303514" cy="2395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图片 3"/>
          <p:cNvPicPr>
            <a:picLocks noChangeAspect="1"/>
          </p:cNvPicPr>
          <p:nvPr/>
        </p:nvPicPr>
        <p:blipFill>
          <a:blip r:embed="rId1"/>
          <a:srcRect t="1249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72063" y="2995613"/>
            <a:ext cx="3908425" cy="1333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r" eaLnBrk="1" hangingPunct="1">
              <a:lnSpc>
                <a:spcPct val="120000"/>
              </a:lnSpc>
            </a:pPr>
            <a:r>
              <a:rPr lang="zh-CN" altLang="en-US" sz="36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复恐匆匆说不尽， 行人临发又开封。</a:t>
            </a:r>
            <a:endParaRPr lang="zh-CN" altLang="en-US" sz="36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矩形 1"/>
          <p:cNvSpPr/>
          <p:nvPr/>
        </p:nvSpPr>
        <p:spPr>
          <a:xfrm>
            <a:off x="779463" y="1387475"/>
            <a:ext cx="7585075" cy="1282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“复恐”“又开封”表现了诗人怎样的情感？</a:t>
            </a:r>
            <a:endParaRPr lang="zh-CN" altLang="en-US" sz="32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30723" name="矩形 2"/>
          <p:cNvSpPr/>
          <p:nvPr/>
        </p:nvSpPr>
        <p:spPr>
          <a:xfrm>
            <a:off x="779463" y="2655888"/>
            <a:ext cx="7585075" cy="201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这两个词对诗人的心理刻画入微，充分体现了诗人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对家书的重视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对亲人的深切思念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，千言万语，唯恐漏掉一个字。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1748" name="TextBox 1"/>
          <p:cNvSpPr txBox="1"/>
          <p:nvPr/>
        </p:nvSpPr>
        <p:spPr>
          <a:xfrm>
            <a:off x="1081088" y="714375"/>
            <a:ext cx="6981825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spcBef>
                <a:spcPts val="600"/>
              </a:spcBef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复恐匆匆说不尽，行人临发又开封。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11263" y="714375"/>
            <a:ext cx="1008062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spcBef>
                <a:spcPts val="600"/>
              </a:spcBef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复恐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0288" y="714375"/>
            <a:ext cx="1420812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>
              <a:spcBef>
                <a:spcPts val="600"/>
              </a:spcBef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又开封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矩形 4"/>
          <p:cNvSpPr/>
          <p:nvPr/>
        </p:nvSpPr>
        <p:spPr>
          <a:xfrm>
            <a:off x="569913" y="1069975"/>
            <a:ext cx="4535487" cy="3324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《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秋思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》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写了诗人在洛阳城见秋风而思乡，写信给家人，无奈信短情长，无法尽诉，字里行间流露出浓浓的思乡怀亲之情。</a:t>
            </a:r>
            <a:endParaRPr lang="zh-CN" altLang="en-US" sz="2800" b="1" dirty="0">
              <a:solidFill>
                <a:srgbClr val="00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29702" name="Picture 6" descr="https://timgsa.baidu.com/timg?image&amp;quality=80&amp;size=b9999_10000&amp;sec=1526103500&amp;di=6a730ac8b816a552e718932cebff075e&amp;imgtype=jpg&amp;er=1&amp;src=http%3A%2F%2Fwww.cedcm.com.cn%2Fuploadfile%2F2017%2F0228%2F2017022809542670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99088" y="1331913"/>
            <a:ext cx="3252788" cy="247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27038" y="639763"/>
            <a:ext cx="8459788" cy="4013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王安石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   北宋著名的政治家、文学家，“唐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宋八大家”之一。王安石曾于宋神宗时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任宰相，推行新法，遭到大官僚的反对，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没几年就被罢官了。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后来又被重新任命为宰相。这首诗是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他离开家乡南京北上京城上任，路过京口，停留在瓜洲时写的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6147" name="组合 3"/>
          <p:cNvGrpSpPr/>
          <p:nvPr/>
        </p:nvGrpSpPr>
        <p:grpSpPr>
          <a:xfrm>
            <a:off x="184150" y="263525"/>
            <a:ext cx="2062163" cy="544513"/>
            <a:chOff x="1438698" y="982657"/>
            <a:chExt cx="2498303" cy="616461"/>
          </a:xfrm>
        </p:grpSpPr>
        <p:pic>
          <p:nvPicPr>
            <p:cNvPr id="6149" name="图片 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259" y="991683"/>
              <a:ext cx="2409742" cy="6074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50" name="文本框 2"/>
            <p:cNvSpPr txBox="1"/>
            <p:nvPr/>
          </p:nvSpPr>
          <p:spPr>
            <a:xfrm>
              <a:off x="1438698" y="982657"/>
              <a:ext cx="2076874" cy="5919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800" b="1" dirty="0">
                  <a:solidFill>
                    <a:srgbClr val="0070C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走近诗人</a:t>
              </a:r>
              <a:endParaRPr lang="zh-CN" altLang="en-US" sz="2800" b="1" dirty="0">
                <a:solidFill>
                  <a:srgbClr val="0070C0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46" y="639763"/>
            <a:ext cx="1731917" cy="2399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4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796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798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799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0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1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2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3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4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5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6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7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8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09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0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1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2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3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4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5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6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7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8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19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0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1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2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3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4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5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6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7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8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29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0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1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2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3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4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5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6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7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8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39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0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1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2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3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4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5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6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7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8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49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0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1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2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3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4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5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6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7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8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59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0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1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2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3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4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5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6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7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8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69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0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1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2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3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4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5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6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7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8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79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0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1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2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3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4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5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6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7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8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89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90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91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92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33893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grpSp>
        <p:nvGrpSpPr>
          <p:cNvPr id="33894" name="组合 3"/>
          <p:cNvGrpSpPr/>
          <p:nvPr/>
        </p:nvGrpSpPr>
        <p:grpSpPr>
          <a:xfrm>
            <a:off x="184150" y="263525"/>
            <a:ext cx="2062163" cy="544513"/>
            <a:chOff x="1438698" y="982657"/>
            <a:chExt cx="2498303" cy="616461"/>
          </a:xfrm>
        </p:grpSpPr>
        <p:pic>
          <p:nvPicPr>
            <p:cNvPr id="33907" name="图片 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259" y="991683"/>
              <a:ext cx="2409742" cy="6074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908" name="文本框 2"/>
            <p:cNvSpPr txBox="1"/>
            <p:nvPr/>
          </p:nvSpPr>
          <p:spPr>
            <a:xfrm>
              <a:off x="1438698" y="982657"/>
              <a:ext cx="2076874" cy="5919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800" b="1" dirty="0">
                  <a:solidFill>
                    <a:srgbClr val="0070C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结构梳理</a:t>
              </a:r>
              <a:endParaRPr lang="zh-CN" altLang="en-US" sz="2800" b="1" dirty="0">
                <a:solidFill>
                  <a:srgbClr val="0070C0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27088" y="2462213"/>
            <a:ext cx="1106487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秋思</a:t>
            </a:r>
            <a:endParaRPr lang="zh-CN" altLang="en-US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1958975" y="1165225"/>
            <a:ext cx="266700" cy="3192463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98700" y="1165225"/>
            <a:ext cx="1008063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洛阳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3175" y="1165225"/>
            <a:ext cx="1982788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见秋风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98700" y="2036763"/>
            <a:ext cx="1008063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家书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13175" y="2036763"/>
            <a:ext cx="1630363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意万重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98700" y="2900363"/>
            <a:ext cx="1008063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复恐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13175" y="2900363"/>
            <a:ext cx="1857375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说不尽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98700" y="3752850"/>
            <a:ext cx="1008063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临发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13175" y="3752850"/>
            <a:ext cx="1531938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又开封</a:t>
            </a:r>
            <a:endParaRPr lang="zh-CN" altLang="en-US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7" name="左大括号 26"/>
          <p:cNvSpPr/>
          <p:nvPr/>
        </p:nvSpPr>
        <p:spPr>
          <a:xfrm rot="10800000">
            <a:off x="5551488" y="1166813"/>
            <a:ext cx="266700" cy="3190875"/>
          </a:xfrm>
          <a:prstGeom prst="leftBrace">
            <a:avLst>
              <a:gd name="adj1" fmla="val 28494"/>
              <a:gd name="adj2" fmla="val 5000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913438" y="2162175"/>
            <a:ext cx="2151062" cy="1195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浓浓相思</a:t>
            </a:r>
            <a:endParaRPr lang="en-US" altLang="zh-CN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道不尽</a:t>
            </a:r>
            <a:endParaRPr lang="zh-CN" altLang="en-US" sz="32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1" grpId="0"/>
      <p:bldP spid="12" grpId="0"/>
      <p:bldP spid="14" grpId="0"/>
      <p:bldP spid="19" grpId="0"/>
      <p:bldP spid="21" grpId="0"/>
      <p:bldP spid="22" grpId="0"/>
      <p:bldP spid="24" grpId="0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4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5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6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7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8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79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0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1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2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3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4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5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6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7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8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89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0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1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2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3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4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5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7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8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199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0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1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2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3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4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5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6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7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8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09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0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1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2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3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4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5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6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7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8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19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0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1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2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3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4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5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6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7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8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29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0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1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2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3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4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5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6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7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8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39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0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1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2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3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4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5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6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7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8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49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0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1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2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3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4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5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6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7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8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59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0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1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2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3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4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5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6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7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8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69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7270" name="Text Box 2"/>
          <p:cNvSpPr txBox="1"/>
          <p:nvPr/>
        </p:nvSpPr>
        <p:spPr>
          <a:xfrm>
            <a:off x="349250" y="989013"/>
            <a:ext cx="8445500" cy="874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    用自己喜欢的方式朗读诗歌，读准字音。</a:t>
            </a:r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pSp>
        <p:nvGrpSpPr>
          <p:cNvPr id="7271" name="组合 3"/>
          <p:cNvGrpSpPr/>
          <p:nvPr/>
        </p:nvGrpSpPr>
        <p:grpSpPr>
          <a:xfrm>
            <a:off x="0" y="104775"/>
            <a:ext cx="2841625" cy="1192213"/>
            <a:chOff x="-24135" y="-17945"/>
            <a:chExt cx="2842751" cy="1192632"/>
          </a:xfrm>
        </p:grpSpPr>
        <p:pic>
          <p:nvPicPr>
            <p:cNvPr id="7289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4135" y="-17945"/>
              <a:ext cx="1837825" cy="11926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1244147" y="242631"/>
              <a:ext cx="1574469" cy="646331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all" spc="0" normalizeH="0" baseline="0" noProof="0" dirty="0">
                  <a:solidFill>
                    <a:srgbClr val="E010B8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★日文毛笔" pitchFamily="49" charset="-128"/>
                  <a:ea typeface="宋体" panose="02010600030101010101" pitchFamily="2" charset="-122"/>
                  <a:cs typeface="+mn-cs"/>
                </a:rPr>
                <a:t>我会读</a:t>
              </a:r>
              <a:endParaRPr kumimoji="0" lang="zh-CN" altLang="en-US" sz="3600" b="1" i="0" u="none" strike="noStrike" kern="1200" cap="all" spc="0" normalizeH="0" baseline="0" noProof="0" dirty="0">
                <a:solidFill>
                  <a:srgbClr val="E010B8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★日文毛笔" pitchFamily="49" charset="-128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72" name="Rectangle 4"/>
          <p:cNvSpPr/>
          <p:nvPr/>
        </p:nvSpPr>
        <p:spPr>
          <a:xfrm>
            <a:off x="3348038" y="1703388"/>
            <a:ext cx="2447925" cy="769937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r>
              <a:rPr lang="zh-CN" altLang="zh-CN" sz="4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泊船瓜洲</a:t>
            </a:r>
            <a:endParaRPr lang="zh-CN" altLang="zh-CN" sz="44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273" name="Rectangle 5"/>
          <p:cNvSpPr/>
          <p:nvPr/>
        </p:nvSpPr>
        <p:spPr>
          <a:xfrm>
            <a:off x="4260850" y="2413000"/>
            <a:ext cx="2176463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[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]</a:t>
            </a:r>
            <a:r>
              <a:rPr lang="zh-CN" altLang="zh-CN" sz="2800" b="1" dirty="0">
                <a:latin typeface="楷体" pitchFamily="49" charset="-122"/>
                <a:ea typeface="楷体" pitchFamily="49" charset="-122"/>
              </a:rPr>
              <a:t>王安石 </a:t>
            </a:r>
            <a:endParaRPr lang="zh-CN" altLang="zh-CN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6100" y="2976563"/>
            <a:ext cx="80518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京口瓜洲一水间</a:t>
            </a:r>
            <a:r>
              <a:rPr kumimoji="0" lang="zh-CN" altLang="en-US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，</a:t>
            </a:r>
            <a:r>
              <a:rPr kumimoji="0" lang="zh-CN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钟山只隔数重山。</a:t>
            </a:r>
            <a:endParaRPr kumimoji="0" lang="en-US" altLang="zh-CN" sz="3200" b="1" i="0" u="none" strike="noStrike" kern="1200" cap="none" spc="7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春风又绿江南岸</a:t>
            </a:r>
            <a:r>
              <a:rPr kumimoji="0" lang="zh-CN" altLang="en-US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，</a:t>
            </a:r>
            <a:r>
              <a:rPr kumimoji="0" lang="zh-CN" altLang="zh-CN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明月何时照我还</a:t>
            </a:r>
            <a:r>
              <a:rPr kumimoji="0" lang="zh-CN" altLang="en-US" sz="3200" b="1" i="0" u="none" strike="noStrike" kern="1200" cap="none" spc="7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。</a:t>
            </a:r>
            <a:endParaRPr kumimoji="0" lang="zh-CN" altLang="zh-CN" sz="3200" b="1" i="0" u="none" strike="noStrike" kern="1200" cap="none" spc="7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487488" y="3151188"/>
            <a:ext cx="82550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505075" y="3151188"/>
            <a:ext cx="80963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456238" y="3151188"/>
            <a:ext cx="80963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459538" y="3151188"/>
            <a:ext cx="80963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487488" y="3822700"/>
            <a:ext cx="82550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505075" y="3822700"/>
            <a:ext cx="80963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456238" y="3822700"/>
            <a:ext cx="80963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459538" y="3822700"/>
            <a:ext cx="80963" cy="3746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289675" y="1500188"/>
            <a:ext cx="10906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chónɡ</a:t>
            </a:r>
            <a:endParaRPr kumimoji="0" lang="zh-CN" sz="2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459538" y="2770188"/>
            <a:ext cx="782638" cy="3746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左大括号 25"/>
          <p:cNvSpPr/>
          <p:nvPr/>
        </p:nvSpPr>
        <p:spPr>
          <a:xfrm>
            <a:off x="6176963" y="1595438"/>
            <a:ext cx="236538" cy="1168400"/>
          </a:xfrm>
          <a:prstGeom prst="leftBrace">
            <a:avLst>
              <a:gd name="adj1" fmla="val 53413"/>
              <a:gd name="adj2" fmla="val 50000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★日文毛笔" pitchFamily="49" charset="-128"/>
              <a:ea typeface="+mn-ea"/>
              <a:cs typeface="+mn-cs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289675" y="2239963"/>
            <a:ext cx="10906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zhònɡ</a:t>
            </a:r>
            <a:endParaRPr kumimoji="0" lang="zh-CN" sz="2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121" name="矩形 5120"/>
          <p:cNvSpPr/>
          <p:nvPr/>
        </p:nvSpPr>
        <p:spPr>
          <a:xfrm>
            <a:off x="7367588" y="1565275"/>
            <a:ext cx="906462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重复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367588" y="2246313"/>
            <a:ext cx="906462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沉重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37" grpId="0"/>
      <p:bldP spid="5121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2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3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0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1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2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3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4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5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6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7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8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39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0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1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2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3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4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5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6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7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8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49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0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1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2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3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4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5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6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7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8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59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0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1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2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3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4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5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6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7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8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69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0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1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2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3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4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5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6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7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8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79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0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1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2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3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4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5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6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7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8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89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90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91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92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93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8294" name="Rectangle 3"/>
          <p:cNvSpPr/>
          <p:nvPr/>
        </p:nvSpPr>
        <p:spPr>
          <a:xfrm>
            <a:off x="747713" y="254000"/>
            <a:ext cx="7648575" cy="39782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algn="ctr">
              <a:lnSpc>
                <a:spcPct val="25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泊船瓜洲</a:t>
            </a:r>
            <a:endParaRPr lang="zh-CN" altLang="en-US" sz="36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zh-CN" sz="36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京口</a:t>
            </a:r>
            <a:r>
              <a:rPr lang="zh-CN" altLang="zh-CN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瓜洲</a:t>
            </a:r>
            <a:r>
              <a:rPr lang="zh-CN" altLang="zh-CN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一水间</a:t>
            </a:r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zh-CN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钟山</a:t>
            </a:r>
            <a:r>
              <a:rPr lang="zh-CN" altLang="zh-CN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只</a:t>
            </a:r>
            <a:r>
              <a:rPr lang="zh-CN" altLang="zh-CN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隔</a:t>
            </a:r>
            <a:r>
              <a:rPr lang="zh-CN" altLang="zh-CN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数重山。</a:t>
            </a:r>
            <a:endParaRPr lang="en-US" altLang="zh-CN" sz="36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zh-CN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春风又</a:t>
            </a:r>
            <a:r>
              <a:rPr lang="zh-CN" altLang="zh-CN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绿</a:t>
            </a:r>
            <a:r>
              <a:rPr lang="zh-CN" altLang="zh-CN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江南岸</a:t>
            </a:r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zh-CN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明月何时照我还</a:t>
            </a:r>
            <a:r>
              <a:rPr lang="zh-CN" altLang="en-US" sz="36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zh-CN" sz="36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线形标注 2 2"/>
          <p:cNvSpPr/>
          <p:nvPr/>
        </p:nvSpPr>
        <p:spPr>
          <a:xfrm>
            <a:off x="931863" y="1428750"/>
            <a:ext cx="2074863" cy="584200"/>
          </a:xfrm>
          <a:prstGeom prst="borderCallout2">
            <a:avLst>
              <a:gd name="adj1" fmla="val 100521"/>
              <a:gd name="adj2" fmla="val 49001"/>
              <a:gd name="adj3" fmla="val 102122"/>
              <a:gd name="adj4" fmla="val 49198"/>
              <a:gd name="adj5" fmla="val 156843"/>
              <a:gd name="adj6" fmla="val 28472"/>
            </a:avLst>
          </a:prstGeom>
          <a:solidFill>
            <a:srgbClr val="99FF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今江苏镇江。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6286500" y="1263650"/>
            <a:ext cx="2203450" cy="584200"/>
          </a:xfrm>
          <a:prstGeom prst="borderCallout2">
            <a:avLst>
              <a:gd name="adj1" fmla="val 98387"/>
              <a:gd name="adj2" fmla="val 42214"/>
              <a:gd name="adj3" fmla="val 99004"/>
              <a:gd name="adj4" fmla="val 42530"/>
              <a:gd name="adj5" fmla="val 184551"/>
              <a:gd name="adj6" fmla="val 1325"/>
            </a:avLst>
          </a:prstGeom>
          <a:solidFill>
            <a:srgbClr val="99FF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间隔、隔开。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线形标注 2 4"/>
          <p:cNvSpPr/>
          <p:nvPr/>
        </p:nvSpPr>
        <p:spPr>
          <a:xfrm>
            <a:off x="5072063" y="2978150"/>
            <a:ext cx="3003550" cy="531813"/>
          </a:xfrm>
          <a:prstGeom prst="borderCallout2">
            <a:avLst>
              <a:gd name="adj1" fmla="val -317"/>
              <a:gd name="adj2" fmla="val 44979"/>
              <a:gd name="adj3" fmla="val -89"/>
              <a:gd name="adj4" fmla="val 46078"/>
              <a:gd name="adj5" fmla="val -41390"/>
              <a:gd name="adj6" fmla="val 7113"/>
            </a:avLst>
          </a:prstGeom>
          <a:solidFill>
            <a:srgbClr val="99FF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今南京市紫金山。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线形标注 2 5"/>
          <p:cNvSpPr/>
          <p:nvPr/>
        </p:nvSpPr>
        <p:spPr>
          <a:xfrm>
            <a:off x="619125" y="2978150"/>
            <a:ext cx="4013200" cy="531813"/>
          </a:xfrm>
          <a:prstGeom prst="borderCallout2">
            <a:avLst>
              <a:gd name="adj1" fmla="val -2324"/>
              <a:gd name="adj2" fmla="val 49824"/>
              <a:gd name="adj3" fmla="val -1595"/>
              <a:gd name="adj4" fmla="val 49492"/>
              <a:gd name="adj5" fmla="val -44968"/>
              <a:gd name="adj6" fmla="val 42067"/>
            </a:avLst>
          </a:prstGeom>
          <a:solidFill>
            <a:srgbClr val="99FF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在长江北岸，扬州南面。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8" name="线形标注 2 5"/>
          <p:cNvSpPr/>
          <p:nvPr/>
        </p:nvSpPr>
        <p:spPr>
          <a:xfrm>
            <a:off x="2020888" y="4333875"/>
            <a:ext cx="2236788" cy="531813"/>
          </a:xfrm>
          <a:prstGeom prst="borderCallout2">
            <a:avLst>
              <a:gd name="adj1" fmla="val -2324"/>
              <a:gd name="adj2" fmla="val 49824"/>
              <a:gd name="adj3" fmla="val -1595"/>
              <a:gd name="adj4" fmla="val 49492"/>
              <a:gd name="adj5" fmla="val -33673"/>
              <a:gd name="adj6" fmla="val 20783"/>
            </a:avLst>
          </a:prstGeom>
          <a:solidFill>
            <a:srgbClr val="99FF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10B8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动词，吹绿。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010B8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8300" name="组合 3"/>
          <p:cNvGrpSpPr/>
          <p:nvPr/>
        </p:nvGrpSpPr>
        <p:grpSpPr>
          <a:xfrm>
            <a:off x="184150" y="263525"/>
            <a:ext cx="2062163" cy="544513"/>
            <a:chOff x="1438698" y="982657"/>
            <a:chExt cx="2498303" cy="616461"/>
          </a:xfrm>
        </p:grpSpPr>
        <p:pic>
          <p:nvPicPr>
            <p:cNvPr id="8301" name="图片 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7259" y="991683"/>
              <a:ext cx="2409742" cy="6074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302" name="文本框 2"/>
            <p:cNvSpPr txBox="1"/>
            <p:nvPr/>
          </p:nvSpPr>
          <p:spPr>
            <a:xfrm>
              <a:off x="1438698" y="982657"/>
              <a:ext cx="2076874" cy="5919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800" b="1" dirty="0">
                  <a:solidFill>
                    <a:srgbClr val="0070C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诗文解读</a:t>
              </a:r>
              <a:endParaRPr lang="zh-CN" altLang="en-US" sz="2800" b="1" dirty="0">
                <a:solidFill>
                  <a:srgbClr val="0070C0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01010"/>
              </a:clrFrom>
              <a:clrTo>
                <a:srgbClr val="1010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7977"/>
          <a:stretch>
            <a:fillRect/>
          </a:stretch>
        </p:blipFill>
        <p:spPr bwMode="auto">
          <a:xfrm>
            <a:off x="607375" y="2104131"/>
            <a:ext cx="8042715" cy="1773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563" y="2185988"/>
            <a:ext cx="7762875" cy="145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FF00FF"/>
                </a:solidFill>
                <a:latin typeface="+mn-ea"/>
                <a:ea typeface="+mn-ea"/>
                <a:cs typeface="+mn-cs"/>
              </a:rPr>
              <a:t>    从京口到瓜洲仅是一江之隔，而京口到钟山也只隔着几座山。</a:t>
            </a:r>
            <a:endParaRPr kumimoji="0" lang="zh-CN" altLang="en-US" sz="3200" b="1" kern="1200" cap="none" spc="0" normalizeH="0" baseline="0" noProof="0" dirty="0">
              <a:solidFill>
                <a:srgbClr val="FF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9221" name="矩形 3"/>
          <p:cNvSpPr/>
          <p:nvPr/>
        </p:nvSpPr>
        <p:spPr>
          <a:xfrm>
            <a:off x="971550" y="1103313"/>
            <a:ext cx="7200900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zh-CN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京口瓜洲一水间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zh-CN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钟山只隔数重山。</a:t>
            </a:r>
            <a:endParaRPr lang="en-US" altLang="zh-CN" sz="3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42" name="Picture 2" descr="http://luzhou.scol.com.cn/xywx/img/attachement/png/site110/20120524/001b774677a01127d6a61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7225" y="1590675"/>
            <a:ext cx="6140450" cy="32591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3" name="组合 2"/>
          <p:cNvGrpSpPr/>
          <p:nvPr/>
        </p:nvGrpSpPr>
        <p:grpSpPr>
          <a:xfrm>
            <a:off x="166688" y="292100"/>
            <a:ext cx="7974012" cy="1209675"/>
            <a:chOff x="93768" y="292200"/>
            <a:chExt cx="7973907" cy="1210657"/>
          </a:xfrm>
        </p:grpSpPr>
        <p:sp>
          <p:nvSpPr>
            <p:cNvPr id="10250" name="矩形 1"/>
            <p:cNvSpPr/>
            <p:nvPr/>
          </p:nvSpPr>
          <p:spPr>
            <a:xfrm>
              <a:off x="884583" y="437124"/>
              <a:ext cx="7183092" cy="10657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1000"/>
                </a:lnSpc>
              </a:pPr>
              <a:r>
                <a:rPr lang="zh-CN" altLang="en-US" sz="2800" b="1" dirty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找一找，请你在下面的图中标出京口、瓜洲和钟山的位置。</a:t>
              </a:r>
              <a:endPara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pic>
          <p:nvPicPr>
            <p:cNvPr id="10251" name="Picture 2" descr="C:\Documents and Settings\Administrator\My Documents\My Pictures\文具副本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68" y="292200"/>
              <a:ext cx="892516" cy="11412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椭圆 1"/>
          <p:cNvSpPr/>
          <p:nvPr/>
        </p:nvSpPr>
        <p:spPr>
          <a:xfrm>
            <a:off x="5381625" y="1676400"/>
            <a:ext cx="1095375" cy="65563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★日文毛笔" pitchFamily="49" charset="-128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395913" y="3600450"/>
            <a:ext cx="1095375" cy="65563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★日文毛笔" pitchFamily="49" charset="-128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47888" y="3790950"/>
            <a:ext cx="1095375" cy="65563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★日文毛笔" pitchFamily="49" charset="-128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663" y="1941513"/>
            <a:ext cx="447675" cy="214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138" y="3767138"/>
            <a:ext cx="447675" cy="322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550" y="3997325"/>
            <a:ext cx="447675" cy="323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1266" name="Picture 3" descr="京口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12"/>
          <a:stretch>
            <a:fillRect/>
          </a:stretch>
        </p:blipFill>
        <p:spPr>
          <a:xfrm>
            <a:off x="1763713" y="1924050"/>
            <a:ext cx="5295900" cy="3097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Freeform 8"/>
          <p:cNvSpPr/>
          <p:nvPr/>
        </p:nvSpPr>
        <p:spPr>
          <a:xfrm>
            <a:off x="5580063" y="195263"/>
            <a:ext cx="715962" cy="2447925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pathLst>
              <a:path w="451" h="2620">
                <a:moveTo>
                  <a:pt x="0" y="2620"/>
                </a:moveTo>
                <a:cubicBezTo>
                  <a:pt x="21" y="2589"/>
                  <a:pt x="25" y="2562"/>
                  <a:pt x="32" y="2525"/>
                </a:cubicBezTo>
                <a:cubicBezTo>
                  <a:pt x="29" y="2425"/>
                  <a:pt x="24" y="2325"/>
                  <a:pt x="24" y="2225"/>
                </a:cubicBezTo>
                <a:cubicBezTo>
                  <a:pt x="24" y="2122"/>
                  <a:pt x="8" y="2071"/>
                  <a:pt x="103" y="2052"/>
                </a:cubicBezTo>
                <a:cubicBezTo>
                  <a:pt x="113" y="2036"/>
                  <a:pt x="155" y="1965"/>
                  <a:pt x="158" y="1957"/>
                </a:cubicBezTo>
                <a:cubicBezTo>
                  <a:pt x="163" y="1941"/>
                  <a:pt x="169" y="1926"/>
                  <a:pt x="174" y="1910"/>
                </a:cubicBezTo>
                <a:cubicBezTo>
                  <a:pt x="177" y="1902"/>
                  <a:pt x="182" y="1886"/>
                  <a:pt x="182" y="1886"/>
                </a:cubicBezTo>
                <a:cubicBezTo>
                  <a:pt x="189" y="1696"/>
                  <a:pt x="164" y="1613"/>
                  <a:pt x="261" y="1468"/>
                </a:cubicBezTo>
                <a:cubicBezTo>
                  <a:pt x="265" y="1408"/>
                  <a:pt x="258" y="1345"/>
                  <a:pt x="292" y="1294"/>
                </a:cubicBezTo>
                <a:cubicBezTo>
                  <a:pt x="304" y="1237"/>
                  <a:pt x="305" y="1173"/>
                  <a:pt x="332" y="1121"/>
                </a:cubicBezTo>
                <a:cubicBezTo>
                  <a:pt x="350" y="1032"/>
                  <a:pt x="357" y="939"/>
                  <a:pt x="387" y="853"/>
                </a:cubicBezTo>
                <a:cubicBezTo>
                  <a:pt x="379" y="401"/>
                  <a:pt x="451" y="544"/>
                  <a:pt x="348" y="379"/>
                </a:cubicBezTo>
                <a:cubicBezTo>
                  <a:pt x="342" y="297"/>
                  <a:pt x="325" y="223"/>
                  <a:pt x="316" y="142"/>
                </a:cubicBezTo>
                <a:cubicBezTo>
                  <a:pt x="307" y="62"/>
                  <a:pt x="321" y="34"/>
                  <a:pt x="253" y="0"/>
                </a:cubicBezTo>
              </a:path>
            </a:pathLst>
          </a:custGeom>
          <a:noFill/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68" name="Text Box 13"/>
          <p:cNvSpPr txBox="1"/>
          <p:nvPr/>
        </p:nvSpPr>
        <p:spPr>
          <a:xfrm>
            <a:off x="5302250" y="484188"/>
            <a:ext cx="554038" cy="1630362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p>
            <a:r>
              <a:rPr lang="zh-CN" altLang="en-US" sz="2400" dirty="0">
                <a:latin typeface="Calibri" panose="020F0502020204030204" pitchFamily="34" charset="0"/>
              </a:rPr>
              <a:t>京杭大运河</a:t>
            </a:r>
            <a:endParaRPr lang="zh-CN" altLang="en-US" sz="2400" dirty="0">
              <a:latin typeface="Calibri" panose="020F0502020204030204" pitchFamily="34" charset="0"/>
            </a:endParaRPr>
          </a:p>
        </p:txBody>
      </p:sp>
      <p:sp>
        <p:nvSpPr>
          <p:cNvPr id="11269" name="TextBox 5"/>
          <p:cNvSpPr txBox="1"/>
          <p:nvPr/>
        </p:nvSpPr>
        <p:spPr>
          <a:xfrm>
            <a:off x="1057275" y="4202113"/>
            <a:ext cx="906463" cy="52228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家乡</a:t>
            </a:r>
            <a:endParaRPr lang="zh-CN" altLang="en-US" sz="2800" b="1" dirty="0">
              <a:solidFill>
                <a:srgbClr val="00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1270" name="TextBox 6"/>
          <p:cNvSpPr txBox="1"/>
          <p:nvPr/>
        </p:nvSpPr>
        <p:spPr>
          <a:xfrm>
            <a:off x="2608263" y="1263650"/>
            <a:ext cx="906462" cy="523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诗人</a:t>
            </a:r>
            <a:endParaRPr lang="zh-CN" altLang="en-US" sz="2800" b="1" dirty="0">
              <a:solidFill>
                <a:srgbClr val="00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102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25" y="1319213"/>
            <a:ext cx="931863" cy="14319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直接箭头连接符 8"/>
          <p:cNvCxnSpPr/>
          <p:nvPr/>
        </p:nvCxnSpPr>
        <p:spPr>
          <a:xfrm flipV="1">
            <a:off x="4984750" y="700088"/>
            <a:ext cx="1439863" cy="19431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73" name="组合 2"/>
          <p:cNvGrpSpPr/>
          <p:nvPr/>
        </p:nvGrpSpPr>
        <p:grpSpPr>
          <a:xfrm>
            <a:off x="6330950" y="42863"/>
            <a:ext cx="1009650" cy="733425"/>
            <a:chOff x="6331469" y="43497"/>
            <a:chExt cx="1008609" cy="732826"/>
          </a:xfrm>
        </p:grpSpPr>
        <p:sp>
          <p:nvSpPr>
            <p:cNvPr id="11274" name="Text Box 5"/>
            <p:cNvSpPr txBox="1"/>
            <p:nvPr/>
          </p:nvSpPr>
          <p:spPr>
            <a:xfrm>
              <a:off x="6331469" y="43497"/>
              <a:ext cx="1008609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3200" b="1" dirty="0">
                  <a:solidFill>
                    <a:srgbClr val="FF00FF"/>
                  </a:solidFill>
                  <a:latin typeface="Calibri" panose="020F0502020204030204" pitchFamily="34" charset="0"/>
                </a:rPr>
                <a:t>汴京</a:t>
              </a:r>
              <a:endParaRPr lang="zh-CN" altLang="en-US" sz="3200" b="1" dirty="0">
                <a:solidFill>
                  <a:srgbClr val="FF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6656571" y="628806"/>
              <a:ext cx="358405" cy="147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★日文毛笔" pitchFamily="49" charset="-128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732E-6 L 0.26025 -0.279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文本框 34"/>
          <p:cNvSpPr txBox="1"/>
          <p:nvPr/>
        </p:nvSpPr>
        <p:spPr>
          <a:xfrm rot="-280097">
            <a:off x="3433763" y="12287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文本框 37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文本框 49"/>
          <p:cNvSpPr txBox="1"/>
          <p:nvPr/>
        </p:nvSpPr>
        <p:spPr>
          <a:xfrm rot="657351">
            <a:off x="5448300" y="133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文本框 51"/>
          <p:cNvSpPr txBox="1"/>
          <p:nvPr/>
        </p:nvSpPr>
        <p:spPr>
          <a:xfrm rot="-5350866">
            <a:off x="5980113" y="21764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2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3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4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5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6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7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8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09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0" name="文本框 32"/>
          <p:cNvSpPr txBox="1"/>
          <p:nvPr/>
        </p:nvSpPr>
        <p:spPr>
          <a:xfrm rot="1209897">
            <a:off x="1500188" y="28924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1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2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3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4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5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6" name="文本框 47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7" name="文本框 49"/>
          <p:cNvSpPr txBox="1"/>
          <p:nvPr/>
        </p:nvSpPr>
        <p:spPr>
          <a:xfrm rot="-170103">
            <a:off x="3009900" y="3836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8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19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0" name="文本框 32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1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2" name="文本框 36"/>
          <p:cNvSpPr txBox="1"/>
          <p:nvPr/>
        </p:nvSpPr>
        <p:spPr>
          <a:xfrm rot="-170103">
            <a:off x="1243013" y="12779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3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4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5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6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7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8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29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0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1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2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3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4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5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6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7" name="文本框 49"/>
          <p:cNvSpPr txBox="1"/>
          <p:nvPr/>
        </p:nvSpPr>
        <p:spPr>
          <a:xfrm rot="-3180423">
            <a:off x="1963738" y="23241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8" name="文本框 50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39" name="文本框 51"/>
          <p:cNvSpPr txBox="1"/>
          <p:nvPr/>
        </p:nvSpPr>
        <p:spPr>
          <a:xfrm rot="1549510">
            <a:off x="7754938" y="21748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0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1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2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3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4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5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6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7" name="文本框 49"/>
          <p:cNvSpPr txBox="1"/>
          <p:nvPr/>
        </p:nvSpPr>
        <p:spPr>
          <a:xfrm rot="-1160763">
            <a:off x="7038975" y="2159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8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49" name="文本框 51"/>
          <p:cNvSpPr txBox="1"/>
          <p:nvPr/>
        </p:nvSpPr>
        <p:spPr>
          <a:xfrm rot="-1160763">
            <a:off x="7289800" y="27940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0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1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2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3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4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5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6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7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8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59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0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1" name="文本框 34"/>
          <p:cNvSpPr txBox="1"/>
          <p:nvPr/>
        </p:nvSpPr>
        <p:spPr>
          <a:xfrm rot="8340000">
            <a:off x="1881188" y="35528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2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3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4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5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6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7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8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69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0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1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2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3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4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5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6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7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8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79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0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1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2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3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4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5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6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7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8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89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EEECE1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EEECE1"/>
              </a:solidFill>
              <a:latin typeface="Arial" panose="020B0604020202020204" pitchFamily="34" charset="0"/>
            </a:endParaRPr>
          </a:p>
        </p:txBody>
      </p:sp>
      <p:sp>
        <p:nvSpPr>
          <p:cNvPr id="12390" name="矩形 3"/>
          <p:cNvSpPr/>
          <p:nvPr/>
        </p:nvSpPr>
        <p:spPr>
          <a:xfrm>
            <a:off x="1206500" y="309563"/>
            <a:ext cx="6731000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京口瓜洲一水间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钟山只隔数重山。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3"/>
          <p:cNvSpPr/>
          <p:nvPr/>
        </p:nvSpPr>
        <p:spPr>
          <a:xfrm>
            <a:off x="1427163" y="2136775"/>
            <a:ext cx="1857375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实际距离</a:t>
            </a:r>
            <a:endParaRPr lang="en-US" altLang="zh-CN" sz="3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05188" y="2255838"/>
            <a:ext cx="2241550" cy="820737"/>
            <a:chOff x="3450691" y="1788852"/>
            <a:chExt cx="2242615" cy="820295"/>
          </a:xfrm>
        </p:grpSpPr>
        <p:sp>
          <p:nvSpPr>
            <p:cNvPr id="4" name="箭头: 左右 3"/>
            <p:cNvSpPr/>
            <p:nvPr/>
          </p:nvSpPr>
          <p:spPr>
            <a:xfrm>
              <a:off x="3450691" y="1788852"/>
              <a:ext cx="2242615" cy="366515"/>
            </a:xfrm>
            <a:prstGeom prst="leftRightArrow">
              <a:avLst>
                <a:gd name="adj1" fmla="val 41645"/>
                <a:gd name="adj2" fmla="val 53994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99" name="矩形 3"/>
            <p:cNvSpPr/>
            <p:nvPr/>
          </p:nvSpPr>
          <p:spPr>
            <a:xfrm>
              <a:off x="4070681" y="2004366"/>
              <a:ext cx="1002631" cy="6047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FF00FF"/>
                  </a:solidFill>
                  <a:latin typeface="楷体" pitchFamily="49" charset="-122"/>
                  <a:ea typeface="楷体" pitchFamily="49" charset="-122"/>
                </a:rPr>
                <a:t>对比</a:t>
              </a:r>
              <a:endParaRPr lang="en-US" altLang="zh-CN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6" name="矩形 3"/>
          <p:cNvSpPr/>
          <p:nvPr/>
        </p:nvSpPr>
        <p:spPr>
          <a:xfrm>
            <a:off x="5707063" y="2136775"/>
            <a:ext cx="1857375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心理距离</a:t>
            </a:r>
            <a:endParaRPr lang="en-US" altLang="zh-CN" sz="32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3"/>
          <p:cNvSpPr/>
          <p:nvPr/>
        </p:nvSpPr>
        <p:spPr>
          <a:xfrm>
            <a:off x="1439863" y="2768600"/>
            <a:ext cx="2311400" cy="1195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山高水长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路途遥远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矩形 3"/>
          <p:cNvSpPr/>
          <p:nvPr/>
        </p:nvSpPr>
        <p:spPr>
          <a:xfrm>
            <a:off x="5932488" y="2741613"/>
            <a:ext cx="2562225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一水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间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只隔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数重山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55850" y="4083050"/>
            <a:ext cx="4926013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itchFamily="49" charset="-122"/>
                <a:ea typeface="楷体" pitchFamily="49" charset="-122"/>
              </a:rPr>
              <a:t>恋乡之情跃然纸上</a:t>
            </a:r>
            <a:endParaRPr lang="zh-CN" altLang="en-US" sz="3200" b="1" dirty="0">
              <a:solidFill>
                <a:srgbClr val="FF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397" name="矩形 3"/>
          <p:cNvSpPr/>
          <p:nvPr/>
        </p:nvSpPr>
        <p:spPr>
          <a:xfrm>
            <a:off x="827088" y="950913"/>
            <a:ext cx="7850187" cy="1208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0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 这两句诗提到了三个地方的距离，诗人想表达的是什么意思？</a:t>
            </a:r>
            <a:endParaRPr lang="en-US" altLang="zh-CN" sz="3000" b="1" dirty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6074</Words>
  <Application>WPS 演示</Application>
  <PresentationFormat>全屏显示(16:9)</PresentationFormat>
  <Paragraphs>2053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宋体</vt:lpstr>
      <vt:lpstr>Wingdings</vt:lpstr>
      <vt:lpstr>Times New Roman</vt:lpstr>
      <vt:lpstr>黑体</vt:lpstr>
      <vt:lpstr>★日文毛笔</vt:lpstr>
      <vt:lpstr>楷体</vt:lpstr>
      <vt:lpstr>Calibri</vt:lpstr>
      <vt:lpstr>微软雅黑</vt:lpstr>
      <vt:lpstr>Arial Unicode MS</vt:lpstr>
      <vt:lpstr>仿宋_GB2312</vt:lpstr>
      <vt:lpstr>MS Mincho</vt:lpstr>
      <vt:lpstr>楷体_GB2312</vt:lpstr>
      <vt:lpstr>1_自定义设计方案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状元成才路</Company>
  <LinksUpToDate>false</LinksUpToDate>
  <SharedDoc>false</SharedDoc>
  <HyperlinksChanged>false</HyperlinksChanged>
  <AppVersion>14.0000</AppVersion>
  <Manager>状元成才路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状元成才路; User</dc:creator>
  <cp:keywords>状元成才路</cp:keywords>
  <dc:description>声  明
    本文件仅用于个人学习、研究或欣赏，以及其他非商业性或非盈利性用途，但同时应遵守著作权法及其他相关法律的规定，不得侵犯本司及相关权利人的合法权利。
    除此以外，将本文件任何内容用于其他用途时，应获得授权，如发现未经授权用于商业或盈利用途将追加侵权者的法律责任。
武汉天成贵龙文化传播有限公司
湖北山河律师事务所</dc:description>
  <dc:subject>状元成才路</dc:subject>
  <cp:category>状元成才路</cp:category>
  <cp:lastModifiedBy>Administrator</cp:lastModifiedBy>
  <cp:revision>299</cp:revision>
  <dcterms:created xsi:type="dcterms:W3CDTF">2016-01-14T07:05:00Z</dcterms:created>
  <dcterms:modified xsi:type="dcterms:W3CDTF">2018-09-12T05:25:26Z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