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417" r:id="rId3"/>
    <p:sldId id="256" r:id="rId4"/>
    <p:sldId id="381" r:id="rId5"/>
    <p:sldId id="411" r:id="rId6"/>
    <p:sldId id="345" r:id="rId7"/>
    <p:sldId id="416" r:id="rId8"/>
    <p:sldId id="341" r:id="rId9"/>
    <p:sldId id="361" r:id="rId10"/>
  </p:sldIdLst>
  <p:sldSz cx="9906000" cy="6858000" type="A4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1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0" y="90"/>
      </p:cViewPr>
      <p:guideLst>
        <p:guide orient="horz" pos="2156"/>
        <p:guide pos="31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98671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986713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50">
                <a:solidFill>
                  <a:srgbClr val="808080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B51A-EE62-4E3D-B251-40BE48371429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F8B8-32EA-4BDF-BF88-888A21D516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038" y="2"/>
            <a:ext cx="8543925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038" y="1059543"/>
            <a:ext cx="8543925" cy="511742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AEA1-923E-4F06-B6EC-1EDB69D53417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86C1-505E-4057-8013-D44A109E6C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08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0" y="2192338"/>
            <a:ext cx="9906000" cy="2989262"/>
            <a:chOff x="0" y="2191657"/>
            <a:chExt cx="12192001" cy="2989471"/>
          </a:xfrm>
        </p:grpSpPr>
        <p:sp>
          <p:nvSpPr>
            <p:cNvPr id="4" name="任意多边形 3"/>
            <p:cNvSpPr/>
            <p:nvPr userDrawn="1"/>
          </p:nvSpPr>
          <p:spPr>
            <a:xfrm>
              <a:off x="214313" y="2191657"/>
              <a:ext cx="11977688" cy="2989471"/>
            </a:xfrm>
            <a:custGeom>
              <a:avLst/>
              <a:gdLst>
                <a:gd name="connsiteX0" fmla="*/ 0 w 11978023"/>
                <a:gd name="connsiteY0" fmla="*/ 0 h 2989471"/>
                <a:gd name="connsiteX1" fmla="*/ 11978023 w 11978023"/>
                <a:gd name="connsiteY1" fmla="*/ 0 h 2989471"/>
                <a:gd name="connsiteX2" fmla="*/ 11978023 w 11978023"/>
                <a:gd name="connsiteY2" fmla="*/ 2989471 h 2989471"/>
                <a:gd name="connsiteX3" fmla="*/ 2989471 w 11978023"/>
                <a:gd name="connsiteY3" fmla="*/ 2989471 h 298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8023" h="2989471">
                  <a:moveTo>
                    <a:pt x="0" y="0"/>
                  </a:moveTo>
                  <a:lnTo>
                    <a:pt x="11978023" y="0"/>
                  </a:lnTo>
                  <a:lnTo>
                    <a:pt x="11978023" y="2989471"/>
                  </a:lnTo>
                  <a:lnTo>
                    <a:pt x="2989471" y="2989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5" name="直角三角形 4"/>
            <p:cNvSpPr/>
            <p:nvPr userDrawn="1"/>
          </p:nvSpPr>
          <p:spPr>
            <a:xfrm>
              <a:off x="0" y="2340892"/>
              <a:ext cx="2840038" cy="284023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6" name="任意多边形 5"/>
            <p:cNvSpPr/>
            <p:nvPr userDrawn="1"/>
          </p:nvSpPr>
          <p:spPr>
            <a:xfrm>
              <a:off x="214313" y="2294851"/>
              <a:ext cx="2697162" cy="2697352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cxnSp>
          <p:nvCxnSpPr>
            <p:cNvPr id="7" name="直接连接符 6"/>
            <p:cNvCxnSpPr/>
            <p:nvPr userDrawn="1"/>
          </p:nvCxnSpPr>
          <p:spPr>
            <a:xfrm>
              <a:off x="6238876" y="3609393"/>
              <a:ext cx="44561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725" y="2869200"/>
            <a:ext cx="40482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9746-2630-4418-AE37-BC0ED4148AB1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7E10-A7AB-4880-84CB-7294808DC6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1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038" y="2"/>
            <a:ext cx="8543925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7919-A465-4AD2-8F69-CB2BFA3535BC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E1D7-697F-445C-8931-9DB75BAC2C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30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0"/>
            <a:ext cx="8543925" cy="899886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6781-9B4D-4C26-8401-21A44334BA26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9818-91FA-4AC0-83DE-39CE974CB5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2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7275" y="1123200"/>
            <a:ext cx="7988175" cy="2386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9344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B84E-C8DF-4FD1-A68D-AE5569C9F12E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18F3-7AC4-4ADD-B922-6DE1B6C380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289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6D19-8075-4635-8829-B6FA9F4655C4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FE20-CABD-47A2-A1AF-CA53194A77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039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3" y="1476375"/>
            <a:ext cx="6307336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7" y="0"/>
            <a:ext cx="8543925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34850" y="2001600"/>
            <a:ext cx="4489875" cy="3506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088800" cy="419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25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E626-4531-48E3-9C12-4B6AC4FA012F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D8AD-2788-403D-A92A-F92EBAE4C4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2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01915" y="365125"/>
            <a:ext cx="1523048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909435" cy="5811838"/>
          </a:xfrm>
          <a:prstGeom prst="rect">
            <a:avLst/>
          </a:prstGeom>
        </p:spPr>
        <p:txBody>
          <a:bodyPr vert="eaVert"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1A17-FEAD-4BE5-BA40-B7305A47C838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6677-EFA0-4618-8E52-1C0CE09EC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244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81525" y="363600"/>
            <a:ext cx="8543925" cy="5810400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B54A-FA69-4469-9EC8-37E7A7F6EB77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1FFB-DEC1-4D2E-BED5-753731358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74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791226-2F96-46C3-954C-B526E123255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1038" y="203200"/>
            <a:ext cx="85439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928689"/>
            <a:ext cx="85439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单击此处编辑文本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463" noProof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fld id="{DF4DBBB5-E6FE-41CC-81A1-E29A83DCEEC8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463" noProof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7C5734-3F41-4E1F-A20F-1363116FB276}" type="slidenum">
              <a:rPr lang="zh-CN" altLang="en-US">
                <a:ea typeface="黑体" panose="02010609060101010101" pitchFamily="49" charset="-122"/>
              </a:rPr>
              <a:pPr>
                <a:defRPr/>
              </a:pPr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51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5pPr>
      <a:lvl6pPr marL="371475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</a:defRPr>
      </a:lvl6pPr>
      <a:lvl7pPr marL="74295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</a:defRPr>
      </a:lvl7pPr>
      <a:lvl8pPr marL="1114425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</a:defRPr>
      </a:lvl8pPr>
      <a:lvl9pPr marL="14859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黑体" pitchFamily="49" charset="-122"/>
        </a:defRPr>
      </a:lvl9pPr>
    </p:titleStyle>
    <p:bodyStyle>
      <a:lvl1pPr marL="185738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marL="557213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2pPr>
      <a:lvl3pPr marL="928688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3pPr>
      <a:lvl4pPr marL="1300163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4pPr>
      <a:lvl5pPr marL="1671638" indent="-185738" algn="just" rtl="0" eaLnBrk="0" fontAlgn="base" hangingPunct="0">
        <a:lnSpc>
          <a:spcPct val="15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2298;&#19977;&#20122;&#33853;&#26085;&#12299;&#35838;&#22806;&#38405;&#35835;%20-%203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2298;&#19977;&#20122;&#33853;&#26085;&#12299;&#35838;&#22806;&#38405;&#35835;%20-%204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2298;&#19977;&#20122;&#33853;&#26085;&#12299;&#35838;&#22806;&#38405;&#35835;%20-%205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3"/>
          <p:cNvSpPr txBox="1">
            <a:spLocks noChangeArrowheads="1"/>
          </p:cNvSpPr>
          <p:nvPr/>
        </p:nvSpPr>
        <p:spPr bwMode="auto">
          <a:xfrm>
            <a:off x="1266627" y="1333005"/>
            <a:ext cx="6663333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275" dirty="0">
                <a:solidFill>
                  <a:prstClr val="black"/>
                </a:solidFill>
              </a:rPr>
              <a:t>教材版本：人教</a:t>
            </a:r>
            <a:r>
              <a:rPr lang="zh-CN" altLang="zh-CN" sz="2275" dirty="0" smtClean="0">
                <a:solidFill>
                  <a:prstClr val="black"/>
                </a:solidFill>
              </a:rPr>
              <a:t>版</a:t>
            </a:r>
            <a:r>
              <a:rPr lang="zh-CN" altLang="en-US" sz="2275" dirty="0">
                <a:solidFill>
                  <a:prstClr val="black"/>
                </a:solidFill>
              </a:rPr>
              <a:t>六</a:t>
            </a:r>
            <a:r>
              <a:rPr lang="zh-CN" altLang="zh-CN" sz="2275" dirty="0" smtClean="0">
                <a:solidFill>
                  <a:prstClr val="black"/>
                </a:solidFill>
              </a:rPr>
              <a:t>年级</a:t>
            </a:r>
            <a:r>
              <a:rPr lang="zh-CN" altLang="zh-CN" sz="2275" dirty="0">
                <a:solidFill>
                  <a:prstClr val="black"/>
                </a:solidFill>
              </a:rPr>
              <a:t>语</a:t>
            </a:r>
            <a:r>
              <a:rPr lang="zh-CN" altLang="en-US" sz="2275" dirty="0">
                <a:solidFill>
                  <a:prstClr val="black"/>
                </a:solidFill>
              </a:rPr>
              <a:t>文</a:t>
            </a:r>
            <a:r>
              <a:rPr lang="zh-CN" altLang="zh-CN" sz="2275" dirty="0" smtClean="0">
                <a:solidFill>
                  <a:prstClr val="black"/>
                </a:solidFill>
              </a:rPr>
              <a:t>课本</a:t>
            </a:r>
            <a:r>
              <a:rPr lang="zh-CN" altLang="en-US" sz="2275" dirty="0" smtClean="0">
                <a:solidFill>
                  <a:prstClr val="black"/>
                </a:solidFill>
              </a:rPr>
              <a:t>下</a:t>
            </a:r>
            <a:r>
              <a:rPr lang="zh-CN" altLang="zh-CN" sz="2275" dirty="0" smtClean="0">
                <a:solidFill>
                  <a:prstClr val="black"/>
                </a:solidFill>
              </a:rPr>
              <a:t>册</a:t>
            </a:r>
            <a:endParaRPr lang="zh-CN" altLang="zh-CN" sz="2275" dirty="0">
              <a:solidFill>
                <a:prstClr val="black"/>
              </a:solidFill>
            </a:endParaRPr>
          </a:p>
        </p:txBody>
      </p:sp>
      <p:sp>
        <p:nvSpPr>
          <p:cNvPr id="9220" name="文本框 4"/>
          <p:cNvSpPr txBox="1">
            <a:spLocks noChangeArrowheads="1"/>
          </p:cNvSpPr>
          <p:nvPr/>
        </p:nvSpPr>
        <p:spPr bwMode="auto">
          <a:xfrm>
            <a:off x="1438177" y="2563515"/>
            <a:ext cx="6723955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3250" dirty="0">
                <a:solidFill>
                  <a:prstClr val="black"/>
                </a:solidFill>
              </a:rPr>
              <a:t>录</a:t>
            </a:r>
            <a:r>
              <a:rPr lang="zh-CN" altLang="zh-CN" sz="3250" dirty="0" smtClean="0">
                <a:solidFill>
                  <a:prstClr val="black"/>
                </a:solidFill>
              </a:rPr>
              <a:t>课</a:t>
            </a:r>
            <a:r>
              <a:rPr lang="zh-CN" altLang="en-US" sz="3250" dirty="0">
                <a:solidFill>
                  <a:prstClr val="black"/>
                </a:solidFill>
              </a:rPr>
              <a:t>内容</a:t>
            </a:r>
            <a:r>
              <a:rPr lang="zh-CN" altLang="zh-CN" sz="3250" dirty="0" smtClean="0">
                <a:solidFill>
                  <a:prstClr val="black"/>
                </a:solidFill>
              </a:rPr>
              <a:t>：</a:t>
            </a:r>
            <a:r>
              <a:rPr lang="zh-CN" altLang="en-US" sz="3250" dirty="0" smtClean="0">
                <a:solidFill>
                  <a:prstClr val="black"/>
                </a:solidFill>
              </a:rPr>
              <a:t>课外阅读复习</a:t>
            </a:r>
            <a:endParaRPr lang="en-US" altLang="zh-CN" sz="3250" dirty="0">
              <a:solidFill>
                <a:prstClr val="black"/>
              </a:solidFill>
            </a:endParaRPr>
          </a:p>
        </p:txBody>
      </p:sp>
      <p:sp>
        <p:nvSpPr>
          <p:cNvPr id="9221" name="文本框 5"/>
          <p:cNvSpPr txBox="1">
            <a:spLocks noChangeArrowheads="1"/>
          </p:cNvSpPr>
          <p:nvPr/>
        </p:nvSpPr>
        <p:spPr bwMode="auto">
          <a:xfrm>
            <a:off x="3200103" y="3938489"/>
            <a:ext cx="2123083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275" dirty="0" smtClean="0">
                <a:solidFill>
                  <a:prstClr val="black"/>
                </a:solidFill>
              </a:rPr>
              <a:t>第二课时</a:t>
            </a:r>
            <a:r>
              <a:rPr lang="zh-CN" altLang="zh-CN" sz="2275" dirty="0">
                <a:solidFill>
                  <a:prstClr val="black"/>
                </a:solidFill>
              </a:rPr>
              <a:t>：</a:t>
            </a:r>
            <a:endParaRPr lang="en-US" altLang="zh-CN" sz="2275" dirty="0">
              <a:solidFill>
                <a:prstClr val="black"/>
              </a:solidFill>
            </a:endParaRPr>
          </a:p>
        </p:txBody>
      </p:sp>
      <p:sp>
        <p:nvSpPr>
          <p:cNvPr id="9222" name="文本框 6"/>
          <p:cNvSpPr txBox="1">
            <a:spLocks noChangeArrowheads="1"/>
          </p:cNvSpPr>
          <p:nvPr/>
        </p:nvSpPr>
        <p:spPr bwMode="auto">
          <a:xfrm>
            <a:off x="3879851" y="4874915"/>
            <a:ext cx="3269754" cy="44242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275" dirty="0">
                <a:solidFill>
                  <a:prstClr val="black"/>
                </a:solidFill>
              </a:rPr>
              <a:t>执教教师</a:t>
            </a:r>
            <a:r>
              <a:rPr lang="zh-CN" altLang="zh-CN" sz="2275" dirty="0" smtClean="0">
                <a:solidFill>
                  <a:prstClr val="black"/>
                </a:solidFill>
              </a:rPr>
              <a:t>：</a:t>
            </a:r>
            <a:r>
              <a:rPr lang="zh-CN" altLang="en-US" sz="2275" dirty="0" smtClean="0">
                <a:solidFill>
                  <a:prstClr val="black"/>
                </a:solidFill>
              </a:rPr>
              <a:t>刘莉莉</a:t>
            </a:r>
            <a:endParaRPr lang="zh-CN" altLang="zh-CN" sz="2275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6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2051" name="文本框 2"/>
          <p:cNvSpPr txBox="1"/>
          <p:nvPr/>
        </p:nvSpPr>
        <p:spPr>
          <a:xfrm>
            <a:off x="0" y="1174750"/>
            <a:ext cx="9820275" cy="2431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8000" dirty="0">
                <a:solidFill>
                  <a:srgbClr val="FF0000"/>
                </a:solidFill>
                <a:sym typeface="宋体" panose="02010600030101010101" pitchFamily="2" charset="-122"/>
              </a:rPr>
              <a:t>课外阅读</a:t>
            </a:r>
            <a:br>
              <a:rPr lang="zh-CN" altLang="en-US" sz="8000" dirty="0">
                <a:solidFill>
                  <a:srgbClr val="FF0000"/>
                </a:solidFill>
                <a:sym typeface="宋体" panose="02010600030101010101" pitchFamily="2" charset="-122"/>
              </a:rPr>
            </a:br>
            <a:r>
              <a:rPr lang="zh-CN" altLang="en-US" sz="6000" dirty="0">
                <a:sym typeface="宋体" panose="02010600030101010101" pitchFamily="2" charset="-122"/>
              </a:rPr>
              <a:t>　</a:t>
            </a:r>
            <a:r>
              <a:rPr lang="en-US" altLang="zh-CN" sz="7200" b="1" dirty="0" smtClean="0">
                <a:solidFill>
                  <a:srgbClr val="FF0000"/>
                </a:solidFill>
                <a:sym typeface="宋体" panose="02010600030101010101" pitchFamily="2" charset="-122"/>
              </a:rPr>
              <a:t>——</a:t>
            </a:r>
            <a:r>
              <a:rPr lang="zh-CN" altLang="en-US" sz="6000" b="1" dirty="0">
                <a:solidFill>
                  <a:srgbClr val="FF0000"/>
                </a:solidFill>
                <a:sym typeface="宋体" panose="02010600030101010101" pitchFamily="2" charset="-122"/>
              </a:rPr>
              <a:t>六年级课外阅读复习</a:t>
            </a:r>
          </a:p>
        </p:txBody>
      </p:sp>
      <p:sp>
        <p:nvSpPr>
          <p:cNvPr id="2052" name="文本框 3"/>
          <p:cNvSpPr txBox="1"/>
          <p:nvPr/>
        </p:nvSpPr>
        <p:spPr>
          <a:xfrm>
            <a:off x="1524090" y="4724366"/>
            <a:ext cx="6578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600" b="1" dirty="0" smtClean="0">
                <a:solidFill>
                  <a:schemeClr val="accent2"/>
                </a:solidFill>
              </a:rPr>
              <a:t> </a:t>
            </a:r>
            <a:r>
              <a:rPr lang="zh-CN" altLang="en-US" sz="3600" b="1" dirty="0" smtClean="0">
                <a:solidFill>
                  <a:schemeClr val="accent2"/>
                </a:solidFill>
              </a:rPr>
              <a:t>港南区木</a:t>
            </a:r>
            <a:r>
              <a:rPr lang="zh-CN" altLang="en-US" sz="3600" b="1" dirty="0">
                <a:solidFill>
                  <a:schemeClr val="accent2"/>
                </a:solidFill>
              </a:rPr>
              <a:t>松岭学</a:t>
            </a:r>
            <a:r>
              <a:rPr lang="zh-CN" altLang="en-US" sz="3600" b="1" dirty="0" smtClean="0">
                <a:solidFill>
                  <a:schemeClr val="accent2"/>
                </a:solidFill>
              </a:rPr>
              <a:t>校  </a:t>
            </a:r>
            <a:r>
              <a:rPr lang="en-US" altLang="zh-CN" sz="3600" b="1" dirty="0" smtClean="0">
                <a:solidFill>
                  <a:schemeClr val="accent2"/>
                </a:solidFill>
              </a:rPr>
              <a:t> </a:t>
            </a:r>
            <a:r>
              <a:rPr lang="zh-CN" altLang="en-US" sz="3600" b="1" dirty="0" smtClean="0">
                <a:solidFill>
                  <a:schemeClr val="accent2"/>
                </a:solidFill>
              </a:rPr>
              <a:t>刘莉莉  </a:t>
            </a:r>
            <a:endParaRPr lang="zh-CN" alt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85" y="635"/>
            <a:ext cx="9920605" cy="68560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090420" y="2090420"/>
            <a:ext cx="58045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了解课外阅读考试类型题。</a:t>
            </a:r>
          </a:p>
          <a:p>
            <a:pPr>
              <a:lnSpc>
                <a:spcPct val="20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了解课外阅读题考查内容。</a:t>
            </a:r>
          </a:p>
          <a:p>
            <a:pPr>
              <a:lnSpc>
                <a:spcPct val="20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掌握课外阅读答题技巧。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68245" y="1151890"/>
            <a:ext cx="2517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/>
              <a:t>学习目标：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15465" y="1043940"/>
            <a:ext cx="626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3.</a:t>
            </a:r>
            <a:r>
              <a:rPr lang="zh-CN" altLang="en-US" sz="3200"/>
              <a:t>请你根据短文内容填空：</a:t>
            </a:r>
          </a:p>
        </p:txBody>
      </p:sp>
      <p:sp>
        <p:nvSpPr>
          <p:cNvPr id="100" name="文本框 99">
            <a:hlinkClick r:id="rId3" action="ppaction://hlinkfile"/>
          </p:cNvPr>
          <p:cNvSpPr txBox="1"/>
          <p:nvPr/>
        </p:nvSpPr>
        <p:spPr>
          <a:xfrm>
            <a:off x="2287270" y="2350770"/>
            <a:ext cx="3656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4970" y="1418590"/>
            <a:ext cx="660844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sym typeface="+mn-ea"/>
              </a:rPr>
              <a:t>                       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   摘句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课题扩展法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     段意合并法     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      要素归纳法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    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07365" y="247015"/>
            <a:ext cx="9398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4.</a:t>
            </a:r>
            <a:r>
              <a:rPr lang="zh-CN" altLang="en-US" sz="3600"/>
              <a:t>请你写出这篇短文的主要内容</a:t>
            </a:r>
          </a:p>
          <a:p>
            <a:r>
              <a:rPr lang="zh-CN" altLang="en-US" sz="3600"/>
              <a:t>（请你写出第几自然段的段意）</a:t>
            </a:r>
          </a:p>
        </p:txBody>
      </p:sp>
      <p:sp>
        <p:nvSpPr>
          <p:cNvPr id="7169" name="文本框 3"/>
          <p:cNvSpPr txBox="1"/>
          <p:nvPr/>
        </p:nvSpPr>
        <p:spPr>
          <a:xfrm>
            <a:off x="230188" y="3737928"/>
            <a:ext cx="955992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写人写事：这篇文章主要写了</a:t>
            </a:r>
            <a:r>
              <a:rPr lang="zh-CN" altLang="en-US" sz="3600" b="1" dirty="0">
                <a:solidFill>
                  <a:schemeClr val="accent2"/>
                </a:solidFill>
              </a:rPr>
              <a:t>什么时间什么地点谁干什么事？结果怎么样？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文本框 1">
            <a:hlinkClick r:id="rId3" action="ppaction://hlinkfile"/>
          </p:cNvPr>
          <p:cNvSpPr txBox="1"/>
          <p:nvPr/>
        </p:nvSpPr>
        <p:spPr>
          <a:xfrm>
            <a:off x="325438" y="5167313"/>
            <a:ext cx="9296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C00000"/>
                </a:solidFill>
              </a:rPr>
              <a:t>写景状物：这篇文章主要写了</a:t>
            </a:r>
            <a:r>
              <a:rPr lang="zh-CN" altLang="en-US" sz="3600" b="1" dirty="0"/>
              <a:t>什么地方（景物）的什么特点？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490595" y="1374140"/>
            <a:ext cx="1797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5.</a:t>
            </a:r>
            <a:r>
              <a:rPr lang="zh-CN" altLang="en-US" sz="3200"/>
              <a:t>问答题</a:t>
            </a:r>
            <a:endParaRPr lang="en-US" altLang="zh-CN" sz="3200"/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17595" y="1198880"/>
            <a:ext cx="1797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5.</a:t>
            </a:r>
            <a:r>
              <a:rPr lang="zh-CN" altLang="en-US" sz="3200"/>
              <a:t>问答题</a:t>
            </a:r>
            <a:endParaRPr lang="en-US" altLang="zh-CN" sz="3200"/>
          </a:p>
        </p:txBody>
      </p:sp>
      <p:grpSp>
        <p:nvGrpSpPr>
          <p:cNvPr id="11" name="组合 10"/>
          <p:cNvGrpSpPr/>
          <p:nvPr/>
        </p:nvGrpSpPr>
        <p:grpSpPr>
          <a:xfrm>
            <a:off x="-82550" y="-5080"/>
            <a:ext cx="10127615" cy="6854825"/>
            <a:chOff x="-130" y="-8"/>
            <a:chExt cx="15949" cy="10795"/>
          </a:xfrm>
        </p:grpSpPr>
        <p:pic>
          <p:nvPicPr>
            <p:cNvPr id="4" name="图片 3" descr="4"/>
            <p:cNvPicPr>
              <a:picLocks noChangeAspect="1"/>
            </p:cNvPicPr>
            <p:nvPr/>
          </p:nvPicPr>
          <p:blipFill>
            <a:blip r:embed="rId3" cstate="print"/>
            <a:srcRect t="5826" b="27473"/>
            <a:stretch>
              <a:fillRect/>
            </a:stretch>
          </p:blipFill>
          <p:spPr>
            <a:xfrm>
              <a:off x="-130" y="-8"/>
              <a:ext cx="15840" cy="2257"/>
            </a:xfrm>
            <a:prstGeom prst="rect">
              <a:avLst/>
            </a:prstGeom>
          </p:spPr>
        </p:pic>
        <p:pic>
          <p:nvPicPr>
            <p:cNvPr id="5" name="图片 4" descr="3"/>
            <p:cNvPicPr>
              <a:picLocks noChangeAspect="1"/>
            </p:cNvPicPr>
            <p:nvPr/>
          </p:nvPicPr>
          <p:blipFill>
            <a:blip r:embed="rId4" cstate="print"/>
            <a:srcRect l="-745" t="10516" r="745" b="33284"/>
            <a:stretch>
              <a:fillRect/>
            </a:stretch>
          </p:blipFill>
          <p:spPr>
            <a:xfrm>
              <a:off x="-130" y="4453"/>
              <a:ext cx="15840" cy="2298"/>
            </a:xfrm>
            <a:prstGeom prst="rect">
              <a:avLst/>
            </a:prstGeom>
          </p:spPr>
        </p:pic>
        <p:pic>
          <p:nvPicPr>
            <p:cNvPr id="7" name="图片 6" descr="5"/>
            <p:cNvPicPr>
              <a:picLocks noChangeAspect="1"/>
            </p:cNvPicPr>
            <p:nvPr/>
          </p:nvPicPr>
          <p:blipFill>
            <a:blip r:embed="rId5" cstate="print"/>
            <a:srcRect b="45695"/>
            <a:stretch>
              <a:fillRect/>
            </a:stretch>
          </p:blipFill>
          <p:spPr>
            <a:xfrm>
              <a:off x="-130" y="2190"/>
              <a:ext cx="15840" cy="2378"/>
            </a:xfrm>
            <a:prstGeom prst="rect">
              <a:avLst/>
            </a:prstGeom>
          </p:spPr>
        </p:pic>
        <p:pic>
          <p:nvPicPr>
            <p:cNvPr id="8" name="图片 7" descr="1"/>
            <p:cNvPicPr>
              <a:picLocks noChangeAspect="1"/>
            </p:cNvPicPr>
            <p:nvPr/>
          </p:nvPicPr>
          <p:blipFill>
            <a:blip r:embed="rId6" cstate="print"/>
            <a:srcRect b="34817"/>
            <a:stretch>
              <a:fillRect/>
            </a:stretch>
          </p:blipFill>
          <p:spPr>
            <a:xfrm>
              <a:off x="-21" y="6733"/>
              <a:ext cx="15840" cy="1816"/>
            </a:xfrm>
            <a:prstGeom prst="rect">
              <a:avLst/>
            </a:prstGeom>
          </p:spPr>
        </p:pic>
        <p:pic>
          <p:nvPicPr>
            <p:cNvPr id="9" name="图片 8" descr="2"/>
            <p:cNvPicPr>
              <a:picLocks noChangeAspect="1"/>
            </p:cNvPicPr>
            <p:nvPr/>
          </p:nvPicPr>
          <p:blipFill>
            <a:blip r:embed="rId7" cstate="print"/>
            <a:srcRect b="35411"/>
            <a:stretch>
              <a:fillRect/>
            </a:stretch>
          </p:blipFill>
          <p:spPr>
            <a:xfrm>
              <a:off x="-130" y="8549"/>
              <a:ext cx="15840" cy="223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3530" y="1017905"/>
            <a:ext cx="9830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5.</a:t>
            </a:r>
            <a:r>
              <a:rPr lang="zh-CN" altLang="en-US" sz="3200"/>
              <a:t>问答题</a:t>
            </a:r>
            <a:endParaRPr lang="en-US" altLang="zh-CN" sz="3200"/>
          </a:p>
        </p:txBody>
      </p:sp>
      <p:sp>
        <p:nvSpPr>
          <p:cNvPr id="100" name="文本框 99">
            <a:hlinkClick r:id="rId3" action="ppaction://hlinkfile"/>
          </p:cNvPr>
          <p:cNvSpPr txBox="1"/>
          <p:nvPr/>
        </p:nvSpPr>
        <p:spPr>
          <a:xfrm>
            <a:off x="228600" y="1927225"/>
            <a:ext cx="98298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就要有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，有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就要有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所以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</a:p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我们在回答“为什么”类型的问题时，一般要讲清原因，再讲结果。回答问题时，要加入“因为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所以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……”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等表示因果关系的关联词语。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571875" y="763905"/>
            <a:ext cx="3656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445"/>
            <a:ext cx="9920605" cy="6856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5680" y="1706245"/>
            <a:ext cx="70834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        </a:t>
            </a:r>
            <a:r>
              <a:rPr lang="zh-CN" altLang="en-US" sz="3600"/>
              <a:t>做阅读理解的三个步骤</a:t>
            </a:r>
          </a:p>
          <a:p>
            <a:endParaRPr lang="zh-CN" altLang="en-US" sz="3600"/>
          </a:p>
          <a:p>
            <a:r>
              <a:rPr lang="zh-CN" altLang="en-US" sz="3600"/>
              <a:t>        1、通读全文，掌握大意。</a:t>
            </a:r>
          </a:p>
          <a:p>
            <a:r>
              <a:rPr lang="zh-CN" altLang="en-US" sz="3600"/>
              <a:t>        2、浏览考项，细读答题。</a:t>
            </a:r>
          </a:p>
          <a:p>
            <a:r>
              <a:rPr lang="zh-CN" altLang="en-US" sz="3600"/>
              <a:t>        3、复读全文，验证答案。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5530" y="4771390"/>
            <a:ext cx="77749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按题目序号答题，预防漏做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BE"/>
      </a:accent1>
      <a:accent2>
        <a:srgbClr val="7F7F7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272</Words>
  <Application>Microsoft Office PowerPoint</Application>
  <PresentationFormat>A4 纸张(210x297 毫米)</PresentationFormat>
  <Paragraphs>33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黑体</vt:lpstr>
      <vt:lpstr>宋体</vt:lpstr>
      <vt:lpstr>Arial</vt:lpstr>
      <vt:lpstr>Calibri</vt:lpstr>
      <vt:lpstr>默认设计模板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微软用户</cp:lastModifiedBy>
  <cp:revision>125</cp:revision>
  <dcterms:created xsi:type="dcterms:W3CDTF">2008-05-25T02:56:00Z</dcterms:created>
  <dcterms:modified xsi:type="dcterms:W3CDTF">2018-06-19T02:46:18Z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2052-10.1.0.7400</vt:lpwstr>
  </property>
</Properties>
</file>