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2"/>
  </p:notesMasterIdLst>
  <p:handoutMasterIdLst>
    <p:handoutMasterId r:id="rId23"/>
  </p:handoutMasterIdLst>
  <p:sldIdLst>
    <p:sldId id="436" r:id="rId3"/>
    <p:sldId id="368" r:id="rId4"/>
    <p:sldId id="370" r:id="rId5"/>
    <p:sldId id="371" r:id="rId6"/>
    <p:sldId id="372" r:id="rId7"/>
    <p:sldId id="373" r:id="rId8"/>
    <p:sldId id="422" r:id="rId9"/>
    <p:sldId id="423" r:id="rId10"/>
    <p:sldId id="374" r:id="rId11"/>
    <p:sldId id="376" r:id="rId12"/>
    <p:sldId id="377" r:id="rId13"/>
    <p:sldId id="378" r:id="rId14"/>
    <p:sldId id="424" r:id="rId15"/>
    <p:sldId id="397" r:id="rId16"/>
    <p:sldId id="398" r:id="rId17"/>
    <p:sldId id="399" r:id="rId18"/>
    <p:sldId id="400" r:id="rId19"/>
    <p:sldId id="401" r:id="rId20"/>
    <p:sldId id="402" r:id="rId21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C6A46E"/>
    <a:srgbClr val="00FF99"/>
    <a:srgbClr val="FF0066"/>
    <a:srgbClr val="FF00FF"/>
    <a:srgbClr val="AEFF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-684" y="-90"/>
      </p:cViewPr>
      <p:guideLst>
        <p:guide orient="horz" pos="1650"/>
        <p:guide pos="28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2E67B1-4FE1-43AB-8EA9-188876424E1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2019/5/9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algn="r" fontAlgn="base">
                <a:buNone/>
              </a:p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A2F9C2-95FF-4A12-AAD4-51CAFD7BFB6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2019/5/9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algn="r" eaLnBrk="1" fontAlgn="base" hangingPunct="1">
                <a:buNone/>
              </a:p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7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26538" cy="516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文本框 3"/>
          <p:cNvSpPr txBox="1"/>
          <p:nvPr/>
        </p:nvSpPr>
        <p:spPr>
          <a:xfrm>
            <a:off x="1169988" y="636588"/>
            <a:ext cx="6149975" cy="3905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defTabSz="685800" eaLnBrk="1" hangingPunct="1"/>
            <a:r>
              <a:rPr lang="zh-CN" altLang="zh-CN" sz="2100" dirty="0">
                <a:latin typeface="Arial" panose="020B0604020202020204" pitchFamily="34" charset="0"/>
                <a:ea typeface="黑体" panose="02010600030101010101" pitchFamily="49" charset="-122"/>
              </a:rPr>
              <a:t>教材版本：人教版</a:t>
            </a:r>
            <a:r>
              <a:rPr lang="zh-CN" altLang="en-US" sz="2100" dirty="0">
                <a:latin typeface="Arial" panose="020B0604020202020204" pitchFamily="34" charset="0"/>
                <a:ea typeface="黑体" panose="02010600030101010101" pitchFamily="49" charset="-122"/>
              </a:rPr>
              <a:t>五</a:t>
            </a:r>
            <a:r>
              <a:rPr lang="zh-CN" altLang="zh-CN" sz="2100" dirty="0">
                <a:latin typeface="Arial" panose="020B0604020202020204" pitchFamily="34" charset="0"/>
                <a:ea typeface="黑体" panose="02010600030101010101" pitchFamily="49" charset="-122"/>
              </a:rPr>
              <a:t>年级</a:t>
            </a:r>
            <a:r>
              <a:rPr lang="zh-CN" altLang="en-US" sz="2100" dirty="0">
                <a:latin typeface="Arial" panose="020B0604020202020204" pitchFamily="34" charset="0"/>
                <a:ea typeface="黑体" panose="02010600030101010101" pitchFamily="49" charset="-122"/>
              </a:rPr>
              <a:t>语文</a:t>
            </a:r>
            <a:r>
              <a:rPr lang="zh-CN" altLang="zh-CN" sz="2100" dirty="0">
                <a:latin typeface="Arial" panose="020B0604020202020204" pitchFamily="34" charset="0"/>
                <a:ea typeface="黑体" panose="02010600030101010101" pitchFamily="49" charset="-122"/>
              </a:rPr>
              <a:t>课本下册</a:t>
            </a:r>
          </a:p>
        </p:txBody>
      </p:sp>
      <p:sp>
        <p:nvSpPr>
          <p:cNvPr id="3076" name="文本框 4"/>
          <p:cNvSpPr txBox="1"/>
          <p:nvPr/>
        </p:nvSpPr>
        <p:spPr>
          <a:xfrm>
            <a:off x="1677353" y="1323975"/>
            <a:ext cx="5788025" cy="5302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defTabSz="685800" eaLnBrk="1" hangingPunct="1"/>
            <a:r>
              <a:rPr lang="zh-CN" altLang="zh-CN" sz="3000" dirty="0">
                <a:latin typeface="Arial" panose="020B0604020202020204" pitchFamily="34" charset="0"/>
                <a:ea typeface="黑体" panose="02010600030101010101" pitchFamily="49" charset="-122"/>
              </a:rPr>
              <a:t>录课单元：</a:t>
            </a:r>
            <a:r>
              <a:rPr lang="zh-CN" altLang="en-US" sz="3000" dirty="0">
                <a:latin typeface="Arial" panose="020B0604020202020204" pitchFamily="34" charset="0"/>
                <a:ea typeface="黑体" panose="02010600030101010101" pitchFamily="49" charset="-122"/>
              </a:rPr>
              <a:t>第六单元</a:t>
            </a:r>
            <a:endParaRPr lang="en-US" altLang="zh-CN" sz="3000" dirty="0"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sp>
        <p:nvSpPr>
          <p:cNvPr id="3077" name="文本框 5"/>
          <p:cNvSpPr txBox="1"/>
          <p:nvPr/>
        </p:nvSpPr>
        <p:spPr>
          <a:xfrm>
            <a:off x="2760663" y="2178050"/>
            <a:ext cx="5788025" cy="1299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defTabSz="685800" eaLnBrk="1" hangingPunct="1"/>
            <a:r>
              <a:rPr lang="zh-CN" altLang="en-US" sz="2800" dirty="0">
                <a:latin typeface="Arial" panose="020B0604020202020204" pitchFamily="34" charset="0"/>
                <a:ea typeface="黑体" panose="02010600030101010101" pitchFamily="49" charset="-122"/>
              </a:rPr>
              <a:t>信息传递改变着我们的生活</a:t>
            </a:r>
            <a:endParaRPr lang="en-US" altLang="zh-CN" sz="2800" dirty="0">
              <a:latin typeface="Arial" panose="020B0604020202020204" pitchFamily="34" charset="0"/>
              <a:ea typeface="黑体" panose="02010600030101010101" pitchFamily="49" charset="-122"/>
            </a:endParaRPr>
          </a:p>
          <a:p>
            <a:pPr defTabSz="685800" eaLnBrk="1" hangingPunct="1"/>
            <a:r>
              <a:rPr lang="en-US" altLang="zh-CN" sz="2800" dirty="0">
                <a:latin typeface="Arial" panose="020B0604020202020204" pitchFamily="34" charset="0"/>
                <a:ea typeface="黑体" panose="02010600030101010101" pitchFamily="49" charset="-122"/>
              </a:rPr>
              <a:t>      </a:t>
            </a:r>
            <a:r>
              <a:rPr lang="en-US" altLang="zh-CN" sz="2400" dirty="0">
                <a:latin typeface="Arial" panose="020B0604020202020204" pitchFamily="34" charset="0"/>
                <a:ea typeface="黑体" panose="02010600030101010101" pitchFamily="49" charset="-122"/>
              </a:rPr>
              <a:t>2</a:t>
            </a:r>
            <a:r>
              <a:rPr lang="zh-CN" altLang="en-US" sz="2400" dirty="0">
                <a:latin typeface="Arial" panose="020B0604020202020204" pitchFamily="34" charset="0"/>
                <a:ea typeface="黑体" panose="02010600030101010101" pitchFamily="49" charset="-122"/>
              </a:rPr>
              <a:t>、因特网将世界连成一家</a:t>
            </a:r>
          </a:p>
          <a:p>
            <a:pPr defTabSz="685800" eaLnBrk="1" hangingPunct="1"/>
            <a:r>
              <a:rPr lang="en-US" altLang="zh-CN" sz="2400" dirty="0">
                <a:latin typeface="Arial" panose="020B0604020202020204" pitchFamily="34" charset="0"/>
                <a:ea typeface="黑体" panose="02010600030101010101" pitchFamily="49" charset="-122"/>
              </a:rPr>
              <a:t>       3</a:t>
            </a:r>
            <a:r>
              <a:rPr lang="zh-CN" altLang="en-US" sz="2400" dirty="0">
                <a:latin typeface="Arial" panose="020B0604020202020204" pitchFamily="34" charset="0"/>
                <a:ea typeface="黑体" panose="02010600030101010101" pitchFamily="49" charset="-122"/>
              </a:rPr>
              <a:t>、神奇的电脑魔术师</a:t>
            </a:r>
          </a:p>
        </p:txBody>
      </p:sp>
      <p:sp>
        <p:nvSpPr>
          <p:cNvPr id="3078" name="文本框 6"/>
          <p:cNvSpPr txBox="1"/>
          <p:nvPr/>
        </p:nvSpPr>
        <p:spPr>
          <a:xfrm>
            <a:off x="3619500" y="3784600"/>
            <a:ext cx="3571875" cy="39116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defTabSz="685800" eaLnBrk="1" hangingPunct="1"/>
            <a:r>
              <a:rPr lang="zh-CN" altLang="zh-CN" sz="2100" dirty="0">
                <a:latin typeface="Arial" panose="020B0604020202020204" pitchFamily="34" charset="0"/>
                <a:ea typeface="黑体" panose="02010600030101010101" pitchFamily="49" charset="-122"/>
              </a:rPr>
              <a:t>执教教师：</a:t>
            </a:r>
            <a:r>
              <a:rPr lang="zh-CN" altLang="en-US" sz="2100" dirty="0">
                <a:latin typeface="Arial" panose="020B0604020202020204" pitchFamily="34" charset="0"/>
                <a:ea typeface="黑体" panose="02010600030101010101" pitchFamily="49" charset="-122"/>
              </a:rPr>
              <a:t>潘广平</a:t>
            </a:r>
            <a:endParaRPr lang="zh-CN" altLang="zh-CN" sz="2100" dirty="0"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51" name="文本框 36"/>
          <p:cNvSpPr txBox="1"/>
          <p:nvPr/>
        </p:nvSpPr>
        <p:spPr>
          <a:xfrm rot="-5350866">
            <a:off x="5859463" y="1314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52" name="文本框 37"/>
          <p:cNvSpPr txBox="1"/>
          <p:nvPr/>
        </p:nvSpPr>
        <p:spPr>
          <a:xfrm rot="-4150866">
            <a:off x="5329238" y="17224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53" name="文本框 45"/>
          <p:cNvSpPr txBox="1"/>
          <p:nvPr/>
        </p:nvSpPr>
        <p:spPr>
          <a:xfrm rot="-5350866">
            <a:off x="6421438" y="13382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54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55" name="文本框 47"/>
          <p:cNvSpPr txBox="1"/>
          <p:nvPr/>
        </p:nvSpPr>
        <p:spPr>
          <a:xfrm rot="-4150866">
            <a:off x="7653338" y="24971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56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57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58" name="文本框 51"/>
          <p:cNvSpPr txBox="1"/>
          <p:nvPr/>
        </p:nvSpPr>
        <p:spPr>
          <a:xfrm rot="-5350866">
            <a:off x="8364538" y="2713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59" name="文本框 17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60" name="文本框 18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61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62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63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64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65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66" name="文本框 49"/>
          <p:cNvSpPr txBox="1"/>
          <p:nvPr/>
        </p:nvSpPr>
        <p:spPr>
          <a:xfrm rot="-5350866">
            <a:off x="6310313" y="21097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67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68" name="文本框 51"/>
          <p:cNvSpPr txBox="1"/>
          <p:nvPr/>
        </p:nvSpPr>
        <p:spPr>
          <a:xfrm rot="-5350866">
            <a:off x="5843588" y="3432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69" name="文本框 27"/>
          <p:cNvSpPr txBox="1"/>
          <p:nvPr/>
        </p:nvSpPr>
        <p:spPr>
          <a:xfrm rot="1209897">
            <a:off x="1136650" y="3875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70" name="文本框 34"/>
          <p:cNvSpPr txBox="1"/>
          <p:nvPr/>
        </p:nvSpPr>
        <p:spPr>
          <a:xfrm rot="4149897">
            <a:off x="2143125" y="34559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71" name="文本框 29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72" name="文本框 30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73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74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75" name="文本框 47"/>
          <p:cNvSpPr txBox="1"/>
          <p:nvPr/>
        </p:nvSpPr>
        <p:spPr>
          <a:xfrm rot="1029897">
            <a:off x="828675" y="3400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76" name="文本框 34"/>
          <p:cNvSpPr txBox="1"/>
          <p:nvPr/>
        </p:nvSpPr>
        <p:spPr>
          <a:xfrm rot="-170103">
            <a:off x="3009900" y="3836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77" name="文本框 35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78" name="文本框 36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79" name="文本框 37"/>
          <p:cNvSpPr txBox="1"/>
          <p:nvPr/>
        </p:nvSpPr>
        <p:spPr>
          <a:xfrm rot="-5070842">
            <a:off x="320675" y="20399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80" name="文本框 38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81" name="文本框 39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82" name="文本框 40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83" name="文本框 41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84" name="文本框 42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85" name="文本框 43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86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87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88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89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90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91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92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93" name="文本框 45"/>
          <p:cNvSpPr txBox="1"/>
          <p:nvPr/>
        </p:nvSpPr>
        <p:spPr>
          <a:xfrm rot="-4502722">
            <a:off x="6777038" y="24987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94" name="文本框 46"/>
          <p:cNvSpPr txBox="1"/>
          <p:nvPr/>
        </p:nvSpPr>
        <p:spPr>
          <a:xfrm rot="2702238">
            <a:off x="7567613" y="30622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95" name="文本框 47"/>
          <p:cNvSpPr txBox="1"/>
          <p:nvPr/>
        </p:nvSpPr>
        <p:spPr>
          <a:xfrm rot="-3456638">
            <a:off x="6742113" y="3402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96" name="文本框 54"/>
          <p:cNvSpPr txBox="1"/>
          <p:nvPr/>
        </p:nvSpPr>
        <p:spPr>
          <a:xfrm rot="-3180423">
            <a:off x="8107363" y="32654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97" name="文本框 55"/>
          <p:cNvSpPr txBox="1"/>
          <p:nvPr/>
        </p:nvSpPr>
        <p:spPr>
          <a:xfrm rot="-3640556">
            <a:off x="7237413" y="3589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98" name="文本框 56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699" name="文本框 32"/>
          <p:cNvSpPr txBox="1"/>
          <p:nvPr/>
        </p:nvSpPr>
        <p:spPr>
          <a:xfrm rot="4190103">
            <a:off x="4287838" y="25066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00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01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02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03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04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05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06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07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08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09" name="文本框 32"/>
          <p:cNvSpPr txBox="1"/>
          <p:nvPr/>
        </p:nvSpPr>
        <p:spPr>
          <a:xfrm rot="4190103">
            <a:off x="2763838" y="3338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10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11" name="文本框 36"/>
          <p:cNvSpPr txBox="1"/>
          <p:nvPr/>
        </p:nvSpPr>
        <p:spPr>
          <a:xfrm rot="2810103">
            <a:off x="3811588" y="1733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12" name="文本框 37"/>
          <p:cNvSpPr txBox="1"/>
          <p:nvPr/>
        </p:nvSpPr>
        <p:spPr>
          <a:xfrm rot="4010103">
            <a:off x="3811588" y="22764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13" name="文本框 45"/>
          <p:cNvSpPr txBox="1"/>
          <p:nvPr/>
        </p:nvSpPr>
        <p:spPr>
          <a:xfrm rot="2810103">
            <a:off x="4373563" y="17573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14" name="文本框 46"/>
          <p:cNvSpPr txBox="1"/>
          <p:nvPr/>
        </p:nvSpPr>
        <p:spPr>
          <a:xfrm rot="2810103">
            <a:off x="4741863" y="1970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15" name="文本框 47"/>
          <p:cNvSpPr txBox="1"/>
          <p:nvPr/>
        </p:nvSpPr>
        <p:spPr>
          <a:xfrm rot="4010103">
            <a:off x="4741863" y="2513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16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17" name="文本框 50"/>
          <p:cNvSpPr txBox="1"/>
          <p:nvPr/>
        </p:nvSpPr>
        <p:spPr>
          <a:xfrm rot="4020000">
            <a:off x="5218113" y="26304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18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19" name="文本框 32"/>
          <p:cNvSpPr txBox="1"/>
          <p:nvPr/>
        </p:nvSpPr>
        <p:spPr>
          <a:xfrm rot="5400000">
            <a:off x="1139825" y="32273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20" name="文本框 34"/>
          <p:cNvSpPr txBox="1"/>
          <p:nvPr/>
        </p:nvSpPr>
        <p:spPr>
          <a:xfrm rot="8340000">
            <a:off x="1881188" y="35528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21" name="文本框 36"/>
          <p:cNvSpPr txBox="1"/>
          <p:nvPr/>
        </p:nvSpPr>
        <p:spPr>
          <a:xfrm rot="2810103">
            <a:off x="1862138" y="27320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22" name="文本框 37"/>
          <p:cNvSpPr txBox="1"/>
          <p:nvPr/>
        </p:nvSpPr>
        <p:spPr>
          <a:xfrm rot="5220000">
            <a:off x="2297113" y="30146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23" name="文本框 45"/>
          <p:cNvSpPr txBox="1"/>
          <p:nvPr/>
        </p:nvSpPr>
        <p:spPr>
          <a:xfrm rot="2810103">
            <a:off x="2808288" y="2744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24" name="文本框 46"/>
          <p:cNvSpPr txBox="1"/>
          <p:nvPr/>
        </p:nvSpPr>
        <p:spPr>
          <a:xfrm rot="4020000">
            <a:off x="700088" y="196373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25" name="文本框 47"/>
          <p:cNvSpPr txBox="1"/>
          <p:nvPr/>
        </p:nvSpPr>
        <p:spPr>
          <a:xfrm rot="5220000">
            <a:off x="700088" y="28956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26" name="文本框 49"/>
          <p:cNvSpPr txBox="1"/>
          <p:nvPr/>
        </p:nvSpPr>
        <p:spPr>
          <a:xfrm rot="4020000">
            <a:off x="2462213" y="37385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27" name="文本框 50"/>
          <p:cNvSpPr txBox="1"/>
          <p:nvPr/>
        </p:nvSpPr>
        <p:spPr>
          <a:xfrm rot="4020000">
            <a:off x="3700463" y="33655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28" name="文本框 51"/>
          <p:cNvSpPr txBox="1"/>
          <p:nvPr/>
        </p:nvSpPr>
        <p:spPr>
          <a:xfrm rot="4020000">
            <a:off x="4070350" y="35798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29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30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31" name="文本框 36"/>
          <p:cNvSpPr txBox="1"/>
          <p:nvPr/>
        </p:nvSpPr>
        <p:spPr>
          <a:xfrm rot="4020000">
            <a:off x="1668463" y="15097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32" name="文本框 37"/>
          <p:cNvSpPr txBox="1"/>
          <p:nvPr/>
        </p:nvSpPr>
        <p:spPr>
          <a:xfrm rot="5220000">
            <a:off x="1668463" y="20526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33" name="文本框 45"/>
          <p:cNvSpPr txBox="1"/>
          <p:nvPr/>
        </p:nvSpPr>
        <p:spPr>
          <a:xfrm rot="2810103">
            <a:off x="2228850" y="15319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34" name="文本框 46"/>
          <p:cNvSpPr txBox="1"/>
          <p:nvPr/>
        </p:nvSpPr>
        <p:spPr>
          <a:xfrm rot="2810103">
            <a:off x="2598738" y="17462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35" name="文本框 47"/>
          <p:cNvSpPr txBox="1"/>
          <p:nvPr/>
        </p:nvSpPr>
        <p:spPr>
          <a:xfrm rot="4010103">
            <a:off x="2328863" y="23129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36" name="文本框 49"/>
          <p:cNvSpPr txBox="1"/>
          <p:nvPr/>
        </p:nvSpPr>
        <p:spPr>
          <a:xfrm rot="2810103">
            <a:off x="3186113" y="1970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37" name="文本框 50"/>
          <p:cNvSpPr txBox="1"/>
          <p:nvPr/>
        </p:nvSpPr>
        <p:spPr>
          <a:xfrm rot="2810103">
            <a:off x="3073400" y="2405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38" name="文本框 51"/>
          <p:cNvSpPr txBox="1"/>
          <p:nvPr/>
        </p:nvSpPr>
        <p:spPr>
          <a:xfrm rot="2810103">
            <a:off x="3443288" y="26193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39" name="文本框 32"/>
          <p:cNvSpPr txBox="1"/>
          <p:nvPr/>
        </p:nvSpPr>
        <p:spPr>
          <a:xfrm rot="5400000">
            <a:off x="4749800" y="36814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40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41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42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43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44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45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46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47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48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7749" name="矩形 1"/>
          <p:cNvSpPr/>
          <p:nvPr/>
        </p:nvSpPr>
        <p:spPr>
          <a:xfrm>
            <a:off x="538163" y="150813"/>
            <a:ext cx="2687637" cy="604837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解词释义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10388" y="1036638"/>
            <a:ext cx="10080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来临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29388" y="2125663"/>
            <a:ext cx="1831975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绘声绘色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9388" y="3109913"/>
            <a:ext cx="1831975" cy="5857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梦想成真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8800" y="3990975"/>
            <a:ext cx="100965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互动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888" y="960438"/>
            <a:ext cx="6084887" cy="3663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</a:pP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来到；到来。</a:t>
            </a:r>
          </a:p>
          <a:p>
            <a:pPr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</a:pP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把人物的声音、神色都描绘出来。形容叙述、描写生动逼真。</a:t>
            </a:r>
          </a:p>
          <a:p>
            <a:pPr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</a:pP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梦想的事情实现了。</a:t>
            </a:r>
          </a:p>
          <a:p>
            <a:pPr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</a:pP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互相作用；互相影响。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3"/>
          <p:cNvPicPr>
            <a:picLocks noChangeAspect="1"/>
          </p:cNvPicPr>
          <p:nvPr/>
        </p:nvPicPr>
        <p:blipFill>
          <a:blip r:embed="rId2"/>
          <a:srcRect b="7954"/>
          <a:stretch>
            <a:fillRect/>
          </a:stretch>
        </p:blipFill>
        <p:spPr>
          <a:xfrm>
            <a:off x="7938" y="0"/>
            <a:ext cx="9136062" cy="5175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4" name="矩形 1"/>
          <p:cNvSpPr/>
          <p:nvPr/>
        </p:nvSpPr>
        <p:spPr>
          <a:xfrm>
            <a:off x="107950" y="268288"/>
            <a:ext cx="2687638" cy="603250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课文解读</a:t>
            </a:r>
          </a:p>
        </p:txBody>
      </p:sp>
      <p:sp>
        <p:nvSpPr>
          <p:cNvPr id="18435" name="TextBox 3"/>
          <p:cNvSpPr txBox="1"/>
          <p:nvPr/>
        </p:nvSpPr>
        <p:spPr>
          <a:xfrm>
            <a:off x="684213" y="1058863"/>
            <a:ext cx="7775575" cy="11969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认真读课文，说说多媒体电脑的突出特点是什么？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348038" y="2284413"/>
            <a:ext cx="2159000" cy="711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人机互动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698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699" name="文本框 36"/>
          <p:cNvSpPr txBox="1"/>
          <p:nvPr/>
        </p:nvSpPr>
        <p:spPr>
          <a:xfrm rot="-5350866">
            <a:off x="5859463" y="1314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00" name="文本框 37"/>
          <p:cNvSpPr txBox="1"/>
          <p:nvPr/>
        </p:nvSpPr>
        <p:spPr>
          <a:xfrm rot="-4150866">
            <a:off x="5329238" y="17224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01" name="文本框 45"/>
          <p:cNvSpPr txBox="1"/>
          <p:nvPr/>
        </p:nvSpPr>
        <p:spPr>
          <a:xfrm rot="-5350866">
            <a:off x="6421438" y="13382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02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03" name="文本框 47"/>
          <p:cNvSpPr txBox="1"/>
          <p:nvPr/>
        </p:nvSpPr>
        <p:spPr>
          <a:xfrm rot="-4150866">
            <a:off x="7653338" y="24971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04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05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06" name="文本框 51"/>
          <p:cNvSpPr txBox="1"/>
          <p:nvPr/>
        </p:nvSpPr>
        <p:spPr>
          <a:xfrm rot="-5350866">
            <a:off x="8364538" y="2713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07" name="文本框 13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08" name="文本框 1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09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10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11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12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13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14" name="文本框 49"/>
          <p:cNvSpPr txBox="1"/>
          <p:nvPr/>
        </p:nvSpPr>
        <p:spPr>
          <a:xfrm rot="-5350866">
            <a:off x="6310313" y="21097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15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16" name="文本框 51"/>
          <p:cNvSpPr txBox="1"/>
          <p:nvPr/>
        </p:nvSpPr>
        <p:spPr>
          <a:xfrm rot="-5350866">
            <a:off x="5843588" y="3432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17" name="文本框 23"/>
          <p:cNvSpPr txBox="1"/>
          <p:nvPr/>
        </p:nvSpPr>
        <p:spPr>
          <a:xfrm rot="1209897">
            <a:off x="1136650" y="3875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18" name="文本框 34"/>
          <p:cNvSpPr txBox="1"/>
          <p:nvPr/>
        </p:nvSpPr>
        <p:spPr>
          <a:xfrm rot="4149897">
            <a:off x="2143125" y="34559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19" name="文本框 25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20" name="文本框 26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21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22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23" name="文本框 47"/>
          <p:cNvSpPr txBox="1"/>
          <p:nvPr/>
        </p:nvSpPr>
        <p:spPr>
          <a:xfrm rot="1029897">
            <a:off x="828675" y="3400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24" name="文本框 30"/>
          <p:cNvSpPr txBox="1"/>
          <p:nvPr/>
        </p:nvSpPr>
        <p:spPr>
          <a:xfrm rot="-170103">
            <a:off x="3009900" y="3836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25" name="文本框 31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26" name="文本框 32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27" name="文本框 33"/>
          <p:cNvSpPr txBox="1"/>
          <p:nvPr/>
        </p:nvSpPr>
        <p:spPr>
          <a:xfrm rot="-5070842">
            <a:off x="320675" y="20399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28" name="文本框 34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29" name="文本框 35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30" name="文本框 36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31" name="文本框 37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32" name="文本框 38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33" name="文本框 39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34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35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36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37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38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39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40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41" name="文本框 45"/>
          <p:cNvSpPr txBox="1"/>
          <p:nvPr/>
        </p:nvSpPr>
        <p:spPr>
          <a:xfrm rot="-4502722">
            <a:off x="6777038" y="24987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42" name="文本框 46"/>
          <p:cNvSpPr txBox="1"/>
          <p:nvPr/>
        </p:nvSpPr>
        <p:spPr>
          <a:xfrm rot="2702238">
            <a:off x="7567613" y="30622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43" name="文本框 47"/>
          <p:cNvSpPr txBox="1"/>
          <p:nvPr/>
        </p:nvSpPr>
        <p:spPr>
          <a:xfrm rot="-3456638">
            <a:off x="6742113" y="3402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44" name="文本框 50"/>
          <p:cNvSpPr txBox="1"/>
          <p:nvPr/>
        </p:nvSpPr>
        <p:spPr>
          <a:xfrm rot="-3180423">
            <a:off x="8107363" y="32654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45" name="文本框 51"/>
          <p:cNvSpPr txBox="1"/>
          <p:nvPr/>
        </p:nvSpPr>
        <p:spPr>
          <a:xfrm rot="-3640556">
            <a:off x="7237413" y="3589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46" name="文本框 52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47" name="文本框 32"/>
          <p:cNvSpPr txBox="1"/>
          <p:nvPr/>
        </p:nvSpPr>
        <p:spPr>
          <a:xfrm rot="4190103">
            <a:off x="4287838" y="25066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48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49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50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51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52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53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54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55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56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57" name="文本框 32"/>
          <p:cNvSpPr txBox="1"/>
          <p:nvPr/>
        </p:nvSpPr>
        <p:spPr>
          <a:xfrm rot="4190103">
            <a:off x="2763838" y="3338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58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59" name="文本框 36"/>
          <p:cNvSpPr txBox="1"/>
          <p:nvPr/>
        </p:nvSpPr>
        <p:spPr>
          <a:xfrm rot="2810103">
            <a:off x="3811588" y="1733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60" name="文本框 37"/>
          <p:cNvSpPr txBox="1"/>
          <p:nvPr/>
        </p:nvSpPr>
        <p:spPr>
          <a:xfrm rot="4010103">
            <a:off x="3811588" y="22764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61" name="文本框 45"/>
          <p:cNvSpPr txBox="1"/>
          <p:nvPr/>
        </p:nvSpPr>
        <p:spPr>
          <a:xfrm rot="2810103">
            <a:off x="4373563" y="17573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62" name="文本框 46"/>
          <p:cNvSpPr txBox="1"/>
          <p:nvPr/>
        </p:nvSpPr>
        <p:spPr>
          <a:xfrm rot="2810103">
            <a:off x="4741863" y="1970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63" name="文本框 47"/>
          <p:cNvSpPr txBox="1"/>
          <p:nvPr/>
        </p:nvSpPr>
        <p:spPr>
          <a:xfrm rot="4010103">
            <a:off x="4741863" y="2513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64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65" name="文本框 50"/>
          <p:cNvSpPr txBox="1"/>
          <p:nvPr/>
        </p:nvSpPr>
        <p:spPr>
          <a:xfrm rot="4020000">
            <a:off x="5218113" y="26304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66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67" name="文本框 32"/>
          <p:cNvSpPr txBox="1"/>
          <p:nvPr/>
        </p:nvSpPr>
        <p:spPr>
          <a:xfrm rot="5400000">
            <a:off x="1139825" y="32273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68" name="文本框 34"/>
          <p:cNvSpPr txBox="1"/>
          <p:nvPr/>
        </p:nvSpPr>
        <p:spPr>
          <a:xfrm rot="8340000">
            <a:off x="1881188" y="35528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69" name="文本框 36"/>
          <p:cNvSpPr txBox="1"/>
          <p:nvPr/>
        </p:nvSpPr>
        <p:spPr>
          <a:xfrm rot="2810103">
            <a:off x="1862138" y="27320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70" name="文本框 37"/>
          <p:cNvSpPr txBox="1"/>
          <p:nvPr/>
        </p:nvSpPr>
        <p:spPr>
          <a:xfrm rot="5220000">
            <a:off x="2297113" y="30146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71" name="文本框 45"/>
          <p:cNvSpPr txBox="1"/>
          <p:nvPr/>
        </p:nvSpPr>
        <p:spPr>
          <a:xfrm rot="2810103">
            <a:off x="2808288" y="2744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72" name="文本框 46"/>
          <p:cNvSpPr txBox="1"/>
          <p:nvPr/>
        </p:nvSpPr>
        <p:spPr>
          <a:xfrm rot="4020000">
            <a:off x="700088" y="196373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73" name="文本框 47"/>
          <p:cNvSpPr txBox="1"/>
          <p:nvPr/>
        </p:nvSpPr>
        <p:spPr>
          <a:xfrm rot="5220000">
            <a:off x="700088" y="28956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74" name="文本框 49"/>
          <p:cNvSpPr txBox="1"/>
          <p:nvPr/>
        </p:nvSpPr>
        <p:spPr>
          <a:xfrm rot="4020000">
            <a:off x="2462213" y="37385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75" name="文本框 50"/>
          <p:cNvSpPr txBox="1"/>
          <p:nvPr/>
        </p:nvSpPr>
        <p:spPr>
          <a:xfrm rot="4020000">
            <a:off x="3700463" y="33655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76" name="文本框 51"/>
          <p:cNvSpPr txBox="1"/>
          <p:nvPr/>
        </p:nvSpPr>
        <p:spPr>
          <a:xfrm rot="4020000">
            <a:off x="4070350" y="35798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77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78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79" name="文本框 36"/>
          <p:cNvSpPr txBox="1"/>
          <p:nvPr/>
        </p:nvSpPr>
        <p:spPr>
          <a:xfrm rot="4020000">
            <a:off x="1668463" y="15097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80" name="文本框 37"/>
          <p:cNvSpPr txBox="1"/>
          <p:nvPr/>
        </p:nvSpPr>
        <p:spPr>
          <a:xfrm rot="5220000">
            <a:off x="1668463" y="20526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81" name="文本框 45"/>
          <p:cNvSpPr txBox="1"/>
          <p:nvPr/>
        </p:nvSpPr>
        <p:spPr>
          <a:xfrm rot="2810103">
            <a:off x="2228850" y="15319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82" name="文本框 46"/>
          <p:cNvSpPr txBox="1"/>
          <p:nvPr/>
        </p:nvSpPr>
        <p:spPr>
          <a:xfrm rot="2810103">
            <a:off x="2598738" y="17462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83" name="文本框 47"/>
          <p:cNvSpPr txBox="1"/>
          <p:nvPr/>
        </p:nvSpPr>
        <p:spPr>
          <a:xfrm rot="4010103">
            <a:off x="2328863" y="23129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84" name="文本框 49"/>
          <p:cNvSpPr txBox="1"/>
          <p:nvPr/>
        </p:nvSpPr>
        <p:spPr>
          <a:xfrm rot="2810103">
            <a:off x="3186113" y="1970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85" name="文本框 50"/>
          <p:cNvSpPr txBox="1"/>
          <p:nvPr/>
        </p:nvSpPr>
        <p:spPr>
          <a:xfrm rot="2810103">
            <a:off x="3073400" y="2405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86" name="文本框 51"/>
          <p:cNvSpPr txBox="1"/>
          <p:nvPr/>
        </p:nvSpPr>
        <p:spPr>
          <a:xfrm rot="2810103">
            <a:off x="3443288" y="26193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87" name="文本框 32"/>
          <p:cNvSpPr txBox="1"/>
          <p:nvPr/>
        </p:nvSpPr>
        <p:spPr>
          <a:xfrm rot="5400000">
            <a:off x="4749800" y="36814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88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89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90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91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92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93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94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95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96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9797" name="矩形 1"/>
          <p:cNvSpPr/>
          <p:nvPr/>
        </p:nvSpPr>
        <p:spPr>
          <a:xfrm>
            <a:off x="214313" y="654050"/>
            <a:ext cx="2687637" cy="604838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主题解说</a:t>
            </a:r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684213" y="1606550"/>
            <a:ext cx="8208963" cy="2455863"/>
          </a:xfrm>
          <a:prstGeom prst="rect">
            <a:avLst/>
          </a:prstGeom>
          <a:noFill/>
          <a:ln>
            <a:noFill/>
          </a:ln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   本文以北京的一位小学生制作一份电子邮件为线索，介绍了多媒体电脑的强大功能，使我们了解到多媒体电脑大大地提高了信息传递量，传递的信息也更加丰富。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6580" y="1703388"/>
            <a:ext cx="7991475" cy="3136900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zh-CN" altLang="en-US" sz="30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日新月异的信息技术影响着我们的生活。我们可以在网络中玩游戏、聊天，也可以与万里之外的亲人面对面交谈，还可以在电脑上写作、画画、听音乐、制作贺卡</a:t>
            </a:r>
            <a:r>
              <a:rPr lang="en-US" altLang="zh-CN" sz="30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30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总之，信息技术的发展，给我们带来许多意想不到的方便，使我们的生活更加丰富多彩。</a:t>
            </a:r>
          </a:p>
        </p:txBody>
      </p:sp>
      <p:sp>
        <p:nvSpPr>
          <p:cNvPr id="30722" name="TextBox 3"/>
          <p:cNvSpPr txBox="1"/>
          <p:nvPr/>
        </p:nvSpPr>
        <p:spPr>
          <a:xfrm>
            <a:off x="576580" y="581025"/>
            <a:ext cx="7991475" cy="10461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    信息技术的发展，使我们的生活更加丰富多彩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zh-CN" altLang="en-US" sz="3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矩形 1"/>
          <p:cNvSpPr/>
          <p:nvPr/>
        </p:nvSpPr>
        <p:spPr>
          <a:xfrm>
            <a:off x="527050" y="1419225"/>
            <a:ext cx="2686050" cy="609600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活动内容</a:t>
            </a:r>
          </a:p>
        </p:txBody>
      </p:sp>
      <p:sp>
        <p:nvSpPr>
          <p:cNvPr id="6" name="矩形 1"/>
          <p:cNvSpPr/>
          <p:nvPr/>
        </p:nvSpPr>
        <p:spPr>
          <a:xfrm>
            <a:off x="971550" y="2139950"/>
            <a:ext cx="7704138" cy="2452370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认真读读第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到第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篇的文章，并搜集相关资料，了解现代社会信息传递有哪些方式，和以前信息传递的方式有什么不同，然后和同学交流。</a:t>
            </a:r>
          </a:p>
        </p:txBody>
      </p:sp>
      <p:pic>
        <p:nvPicPr>
          <p:cNvPr id="49156" name="Picture 9" descr="C:\Users\Administrator\Desktop\下载项目\db980c8ace61b1f276882fc0a0ce048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63" y="139700"/>
            <a:ext cx="2789237" cy="106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7" name="文本框 2"/>
          <p:cNvSpPr txBox="1"/>
          <p:nvPr/>
        </p:nvSpPr>
        <p:spPr>
          <a:xfrm>
            <a:off x="582613" y="398463"/>
            <a:ext cx="1987550" cy="5857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2443DC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活动建议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78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179" name="文本框 36"/>
          <p:cNvSpPr txBox="1"/>
          <p:nvPr/>
        </p:nvSpPr>
        <p:spPr>
          <a:xfrm rot="-5350866">
            <a:off x="5859463" y="1314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180" name="文本框 37"/>
          <p:cNvSpPr txBox="1"/>
          <p:nvPr/>
        </p:nvSpPr>
        <p:spPr>
          <a:xfrm rot="-4150866">
            <a:off x="5329238" y="17224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181" name="文本框 45"/>
          <p:cNvSpPr txBox="1"/>
          <p:nvPr/>
        </p:nvSpPr>
        <p:spPr>
          <a:xfrm rot="-5350866">
            <a:off x="6421438" y="13382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182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183" name="文本框 47"/>
          <p:cNvSpPr txBox="1"/>
          <p:nvPr/>
        </p:nvSpPr>
        <p:spPr>
          <a:xfrm rot="-4150866">
            <a:off x="7653338" y="24971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184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185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186" name="文本框 51"/>
          <p:cNvSpPr txBox="1"/>
          <p:nvPr/>
        </p:nvSpPr>
        <p:spPr>
          <a:xfrm rot="-5350866">
            <a:off x="8364538" y="2713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187" name="文本框 13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188" name="文本框 1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189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190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191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192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193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194" name="文本框 49"/>
          <p:cNvSpPr txBox="1"/>
          <p:nvPr/>
        </p:nvSpPr>
        <p:spPr>
          <a:xfrm rot="-5350866">
            <a:off x="6310313" y="21097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195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196" name="文本框 51"/>
          <p:cNvSpPr txBox="1"/>
          <p:nvPr/>
        </p:nvSpPr>
        <p:spPr>
          <a:xfrm rot="-5350866">
            <a:off x="5843588" y="3432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197" name="文本框 23"/>
          <p:cNvSpPr txBox="1"/>
          <p:nvPr/>
        </p:nvSpPr>
        <p:spPr>
          <a:xfrm rot="1209897">
            <a:off x="1136650" y="3875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198" name="文本框 34"/>
          <p:cNvSpPr txBox="1"/>
          <p:nvPr/>
        </p:nvSpPr>
        <p:spPr>
          <a:xfrm rot="4149897">
            <a:off x="2143125" y="34559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199" name="文本框 25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00" name="文本框 26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01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02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03" name="文本框 47"/>
          <p:cNvSpPr txBox="1"/>
          <p:nvPr/>
        </p:nvSpPr>
        <p:spPr>
          <a:xfrm rot="1029897">
            <a:off x="828675" y="3400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04" name="文本框 30"/>
          <p:cNvSpPr txBox="1"/>
          <p:nvPr/>
        </p:nvSpPr>
        <p:spPr>
          <a:xfrm rot="-170103">
            <a:off x="3009900" y="3836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05" name="文本框 31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06" name="文本框 32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07" name="文本框 33"/>
          <p:cNvSpPr txBox="1"/>
          <p:nvPr/>
        </p:nvSpPr>
        <p:spPr>
          <a:xfrm rot="-5070842">
            <a:off x="320675" y="20399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08" name="文本框 34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09" name="文本框 35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10" name="文本框 36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11" name="文本框 37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12" name="文本框 38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13" name="文本框 39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14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15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16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17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18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19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20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21" name="文本框 45"/>
          <p:cNvSpPr txBox="1"/>
          <p:nvPr/>
        </p:nvSpPr>
        <p:spPr>
          <a:xfrm rot="-4502722">
            <a:off x="6777038" y="24987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22" name="文本框 46"/>
          <p:cNvSpPr txBox="1"/>
          <p:nvPr/>
        </p:nvSpPr>
        <p:spPr>
          <a:xfrm rot="2702238">
            <a:off x="7567613" y="30622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23" name="文本框 47"/>
          <p:cNvSpPr txBox="1"/>
          <p:nvPr/>
        </p:nvSpPr>
        <p:spPr>
          <a:xfrm rot="-3456638">
            <a:off x="6742113" y="3402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24" name="文本框 50"/>
          <p:cNvSpPr txBox="1"/>
          <p:nvPr/>
        </p:nvSpPr>
        <p:spPr>
          <a:xfrm rot="-3180423">
            <a:off x="8107363" y="32654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25" name="文本框 51"/>
          <p:cNvSpPr txBox="1"/>
          <p:nvPr/>
        </p:nvSpPr>
        <p:spPr>
          <a:xfrm rot="-3640556">
            <a:off x="7237413" y="3589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26" name="文本框 52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27" name="文本框 32"/>
          <p:cNvSpPr txBox="1"/>
          <p:nvPr/>
        </p:nvSpPr>
        <p:spPr>
          <a:xfrm rot="4190103">
            <a:off x="4287838" y="25066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28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29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30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31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32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33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34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35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36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37" name="文本框 32"/>
          <p:cNvSpPr txBox="1"/>
          <p:nvPr/>
        </p:nvSpPr>
        <p:spPr>
          <a:xfrm rot="4190103">
            <a:off x="2763838" y="3338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38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39" name="文本框 36"/>
          <p:cNvSpPr txBox="1"/>
          <p:nvPr/>
        </p:nvSpPr>
        <p:spPr>
          <a:xfrm rot="2810103">
            <a:off x="3811588" y="1733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40" name="文本框 37"/>
          <p:cNvSpPr txBox="1"/>
          <p:nvPr/>
        </p:nvSpPr>
        <p:spPr>
          <a:xfrm rot="4010103">
            <a:off x="3811588" y="22764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41" name="文本框 45"/>
          <p:cNvSpPr txBox="1"/>
          <p:nvPr/>
        </p:nvSpPr>
        <p:spPr>
          <a:xfrm rot="2810103">
            <a:off x="4373563" y="17573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42" name="文本框 46"/>
          <p:cNvSpPr txBox="1"/>
          <p:nvPr/>
        </p:nvSpPr>
        <p:spPr>
          <a:xfrm rot="2810103">
            <a:off x="4741863" y="1970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43" name="文本框 47"/>
          <p:cNvSpPr txBox="1"/>
          <p:nvPr/>
        </p:nvSpPr>
        <p:spPr>
          <a:xfrm rot="4010103">
            <a:off x="4741863" y="2513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44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45" name="文本框 50"/>
          <p:cNvSpPr txBox="1"/>
          <p:nvPr/>
        </p:nvSpPr>
        <p:spPr>
          <a:xfrm rot="4020000">
            <a:off x="5218113" y="26304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46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47" name="文本框 32"/>
          <p:cNvSpPr txBox="1"/>
          <p:nvPr/>
        </p:nvSpPr>
        <p:spPr>
          <a:xfrm rot="5400000">
            <a:off x="1139825" y="32273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48" name="文本框 34"/>
          <p:cNvSpPr txBox="1"/>
          <p:nvPr/>
        </p:nvSpPr>
        <p:spPr>
          <a:xfrm rot="8340000">
            <a:off x="1881188" y="35528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49" name="文本框 36"/>
          <p:cNvSpPr txBox="1"/>
          <p:nvPr/>
        </p:nvSpPr>
        <p:spPr>
          <a:xfrm rot="2810103">
            <a:off x="1862138" y="27320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50" name="文本框 37"/>
          <p:cNvSpPr txBox="1"/>
          <p:nvPr/>
        </p:nvSpPr>
        <p:spPr>
          <a:xfrm rot="5220000">
            <a:off x="2297113" y="30146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51" name="文本框 45"/>
          <p:cNvSpPr txBox="1"/>
          <p:nvPr/>
        </p:nvSpPr>
        <p:spPr>
          <a:xfrm rot="2810103">
            <a:off x="2808288" y="2744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52" name="文本框 46"/>
          <p:cNvSpPr txBox="1"/>
          <p:nvPr/>
        </p:nvSpPr>
        <p:spPr>
          <a:xfrm rot="4020000">
            <a:off x="700088" y="196373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53" name="文本框 47"/>
          <p:cNvSpPr txBox="1"/>
          <p:nvPr/>
        </p:nvSpPr>
        <p:spPr>
          <a:xfrm rot="5220000">
            <a:off x="700088" y="28956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54" name="文本框 49"/>
          <p:cNvSpPr txBox="1"/>
          <p:nvPr/>
        </p:nvSpPr>
        <p:spPr>
          <a:xfrm rot="4020000">
            <a:off x="2462213" y="37385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55" name="文本框 50"/>
          <p:cNvSpPr txBox="1"/>
          <p:nvPr/>
        </p:nvSpPr>
        <p:spPr>
          <a:xfrm rot="4020000">
            <a:off x="3700463" y="33655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56" name="文本框 51"/>
          <p:cNvSpPr txBox="1"/>
          <p:nvPr/>
        </p:nvSpPr>
        <p:spPr>
          <a:xfrm rot="4020000">
            <a:off x="4070350" y="35798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57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58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59" name="文本框 36"/>
          <p:cNvSpPr txBox="1"/>
          <p:nvPr/>
        </p:nvSpPr>
        <p:spPr>
          <a:xfrm rot="4020000">
            <a:off x="1668463" y="15097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60" name="文本框 37"/>
          <p:cNvSpPr txBox="1"/>
          <p:nvPr/>
        </p:nvSpPr>
        <p:spPr>
          <a:xfrm rot="5220000">
            <a:off x="1668463" y="20526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61" name="文本框 45"/>
          <p:cNvSpPr txBox="1"/>
          <p:nvPr/>
        </p:nvSpPr>
        <p:spPr>
          <a:xfrm rot="2810103">
            <a:off x="2228850" y="15319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62" name="文本框 46"/>
          <p:cNvSpPr txBox="1"/>
          <p:nvPr/>
        </p:nvSpPr>
        <p:spPr>
          <a:xfrm rot="2810103">
            <a:off x="2598738" y="17462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63" name="文本框 47"/>
          <p:cNvSpPr txBox="1"/>
          <p:nvPr/>
        </p:nvSpPr>
        <p:spPr>
          <a:xfrm rot="4010103">
            <a:off x="2328863" y="23129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64" name="文本框 49"/>
          <p:cNvSpPr txBox="1"/>
          <p:nvPr/>
        </p:nvSpPr>
        <p:spPr>
          <a:xfrm rot="2810103">
            <a:off x="3186113" y="1970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65" name="文本框 50"/>
          <p:cNvSpPr txBox="1"/>
          <p:nvPr/>
        </p:nvSpPr>
        <p:spPr>
          <a:xfrm rot="2810103">
            <a:off x="3073400" y="2405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66" name="文本框 51"/>
          <p:cNvSpPr txBox="1"/>
          <p:nvPr/>
        </p:nvSpPr>
        <p:spPr>
          <a:xfrm rot="2810103">
            <a:off x="3443288" y="26193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67" name="文本框 32"/>
          <p:cNvSpPr txBox="1"/>
          <p:nvPr/>
        </p:nvSpPr>
        <p:spPr>
          <a:xfrm rot="5400000">
            <a:off x="4749800" y="36814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68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69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70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71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72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73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74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75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76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0277" name="矩形 1"/>
          <p:cNvSpPr/>
          <p:nvPr/>
        </p:nvSpPr>
        <p:spPr>
          <a:xfrm>
            <a:off x="195263" y="301625"/>
            <a:ext cx="2686050" cy="603250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活动方法</a:t>
            </a:r>
          </a:p>
        </p:txBody>
      </p:sp>
      <p:sp>
        <p:nvSpPr>
          <p:cNvPr id="3" name="矩形 1"/>
          <p:cNvSpPr/>
          <p:nvPr/>
        </p:nvSpPr>
        <p:spPr>
          <a:xfrm>
            <a:off x="684213" y="889000"/>
            <a:ext cx="8053387" cy="3951288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1.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重点阅读，搜集资料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。阅读前三篇材料，在文中画出古今信息传递的方式，并比较优缺点。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2.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整理信息，填充表格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。运用摘录、制表格等方法整理搜集到的资料。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3.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运用信息，充分交流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。主要是交流古今的信息传递方式有哪些、古今信息传递方式各自的优缺点、古今信息传递的效果等。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矩形 1"/>
          <p:cNvSpPr/>
          <p:nvPr/>
        </p:nvSpPr>
        <p:spPr>
          <a:xfrm>
            <a:off x="527050" y="411163"/>
            <a:ext cx="2686050" cy="604837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活动示例</a:t>
            </a:r>
          </a:p>
        </p:txBody>
      </p:sp>
      <p:sp>
        <p:nvSpPr>
          <p:cNvPr id="51202" name="矩形 1"/>
          <p:cNvSpPr/>
          <p:nvPr/>
        </p:nvSpPr>
        <p:spPr>
          <a:xfrm>
            <a:off x="2051050" y="1058863"/>
            <a:ext cx="4824413" cy="568325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古今信息传递方式</a:t>
            </a:r>
          </a:p>
        </p:txBody>
      </p:sp>
      <p:pic>
        <p:nvPicPr>
          <p:cNvPr id="6148" name="图片 21"/>
          <p:cNvPicPr>
            <a:picLocks noChangeAspect="1"/>
          </p:cNvPicPr>
          <p:nvPr/>
        </p:nvPicPr>
        <p:blipFill rotWithShape="1">
          <a:blip r:embed="rId2"/>
          <a:srcRect l="5522" t="6154" r="2669" b="6678"/>
          <a:stretch>
            <a:fillRect/>
          </a:stretch>
        </p:blipFill>
        <p:spPr bwMode="auto">
          <a:xfrm>
            <a:off x="323850" y="1851025"/>
            <a:ext cx="2960688" cy="1931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50" y="2427288"/>
            <a:ext cx="2379663" cy="1931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l="4096" r="9570" b="6800"/>
          <a:stretch>
            <a:fillRect/>
          </a:stretch>
        </p:blipFill>
        <p:spPr>
          <a:xfrm>
            <a:off x="6011863" y="1851025"/>
            <a:ext cx="2833688" cy="1931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658938"/>
            <a:ext cx="3097213" cy="2065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179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775" y="1763713"/>
            <a:ext cx="3668713" cy="1924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图片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2609850"/>
            <a:ext cx="3816350" cy="2179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图片 7"/>
          <p:cNvPicPr>
            <a:picLocks noChangeAspect="1"/>
          </p:cNvPicPr>
          <p:nvPr/>
        </p:nvPicPr>
        <p:blipFill>
          <a:blip r:embed="rId5"/>
          <a:srcRect b="58400"/>
          <a:stretch>
            <a:fillRect/>
          </a:stretch>
        </p:blipFill>
        <p:spPr bwMode="auto">
          <a:xfrm rot="770770">
            <a:off x="3368675" y="449263"/>
            <a:ext cx="3513138" cy="146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8" y="539750"/>
            <a:ext cx="2868613" cy="1816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0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90" t="4532" r="14230" b="5145"/>
          <a:stretch>
            <a:fillRect/>
          </a:stretch>
        </p:blipFill>
        <p:spPr bwMode="auto">
          <a:xfrm>
            <a:off x="3563938" y="504825"/>
            <a:ext cx="2422525" cy="1809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2630" t="20432" r="14050"/>
          <a:stretch>
            <a:fillRect/>
          </a:stretch>
        </p:blipFill>
        <p:spPr bwMode="auto">
          <a:xfrm>
            <a:off x="6232525" y="498475"/>
            <a:ext cx="2384425" cy="1722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图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03" t="10548" r="6976" b="8426"/>
          <a:stretch>
            <a:fillRect/>
          </a:stretch>
        </p:blipFill>
        <p:spPr bwMode="auto">
          <a:xfrm>
            <a:off x="971550" y="2643188"/>
            <a:ext cx="3024188" cy="2041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图片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57"/>
          <a:stretch>
            <a:fillRect/>
          </a:stretch>
        </p:blipFill>
        <p:spPr bwMode="auto">
          <a:xfrm>
            <a:off x="4773613" y="2500313"/>
            <a:ext cx="2833688" cy="1922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274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275" name="文本框 36"/>
          <p:cNvSpPr txBox="1"/>
          <p:nvPr/>
        </p:nvSpPr>
        <p:spPr>
          <a:xfrm rot="-5350866">
            <a:off x="5859463" y="1314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276" name="文本框 37"/>
          <p:cNvSpPr txBox="1"/>
          <p:nvPr/>
        </p:nvSpPr>
        <p:spPr>
          <a:xfrm rot="-4150866">
            <a:off x="5329238" y="17224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277" name="文本框 45"/>
          <p:cNvSpPr txBox="1"/>
          <p:nvPr/>
        </p:nvSpPr>
        <p:spPr>
          <a:xfrm rot="-5350866">
            <a:off x="6421438" y="13382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278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279" name="文本框 47"/>
          <p:cNvSpPr txBox="1"/>
          <p:nvPr/>
        </p:nvSpPr>
        <p:spPr>
          <a:xfrm rot="-4150866">
            <a:off x="7653338" y="24971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280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281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282" name="文本框 51"/>
          <p:cNvSpPr txBox="1"/>
          <p:nvPr/>
        </p:nvSpPr>
        <p:spPr>
          <a:xfrm rot="-5350866">
            <a:off x="8364538" y="2713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283" name="文本框 22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284" name="文本框 23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285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286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287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288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289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290" name="文本框 49"/>
          <p:cNvSpPr txBox="1"/>
          <p:nvPr/>
        </p:nvSpPr>
        <p:spPr>
          <a:xfrm rot="-5350866">
            <a:off x="6310313" y="21097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291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292" name="文本框 51"/>
          <p:cNvSpPr txBox="1"/>
          <p:nvPr/>
        </p:nvSpPr>
        <p:spPr>
          <a:xfrm rot="-5350866">
            <a:off x="5843588" y="3432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293" name="文本框 32"/>
          <p:cNvSpPr txBox="1"/>
          <p:nvPr/>
        </p:nvSpPr>
        <p:spPr>
          <a:xfrm rot="1209897">
            <a:off x="1136650" y="3875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294" name="文本框 34"/>
          <p:cNvSpPr txBox="1"/>
          <p:nvPr/>
        </p:nvSpPr>
        <p:spPr>
          <a:xfrm rot="4149897">
            <a:off x="2143125" y="34559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295" name="文本框 34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296" name="文本框 35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297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298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299" name="文本框 47"/>
          <p:cNvSpPr txBox="1"/>
          <p:nvPr/>
        </p:nvSpPr>
        <p:spPr>
          <a:xfrm rot="1029897">
            <a:off x="828675" y="3400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00" name="文本框 39"/>
          <p:cNvSpPr txBox="1"/>
          <p:nvPr/>
        </p:nvSpPr>
        <p:spPr>
          <a:xfrm rot="-170103">
            <a:off x="3009900" y="3836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01" name="文本框 40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02" name="文本框 41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03" name="文本框 42"/>
          <p:cNvSpPr txBox="1"/>
          <p:nvPr/>
        </p:nvSpPr>
        <p:spPr>
          <a:xfrm rot="-5070842">
            <a:off x="320675" y="20399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04" name="文本框 43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05" name="文本框 44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06" name="文本框 45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07" name="文本框 46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08" name="文本框 47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09" name="文本框 48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10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11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12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13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14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15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16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17" name="文本框 45"/>
          <p:cNvSpPr txBox="1"/>
          <p:nvPr/>
        </p:nvSpPr>
        <p:spPr>
          <a:xfrm rot="-4502722">
            <a:off x="6777038" y="24987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18" name="文本框 46"/>
          <p:cNvSpPr txBox="1"/>
          <p:nvPr/>
        </p:nvSpPr>
        <p:spPr>
          <a:xfrm rot="2702238">
            <a:off x="7567613" y="30622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19" name="文本框 47"/>
          <p:cNvSpPr txBox="1"/>
          <p:nvPr/>
        </p:nvSpPr>
        <p:spPr>
          <a:xfrm rot="-3456638">
            <a:off x="6742113" y="3402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20" name="文本框 59"/>
          <p:cNvSpPr txBox="1"/>
          <p:nvPr/>
        </p:nvSpPr>
        <p:spPr>
          <a:xfrm rot="-3180423">
            <a:off x="8107363" y="32654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21" name="文本框 60"/>
          <p:cNvSpPr txBox="1"/>
          <p:nvPr/>
        </p:nvSpPr>
        <p:spPr>
          <a:xfrm rot="-3640556">
            <a:off x="7237413" y="3589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22" name="文本框 61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23" name="文本框 32"/>
          <p:cNvSpPr txBox="1"/>
          <p:nvPr/>
        </p:nvSpPr>
        <p:spPr>
          <a:xfrm rot="4190103">
            <a:off x="4287838" y="25066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24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25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26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27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28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29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30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31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32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33" name="文本框 32"/>
          <p:cNvSpPr txBox="1"/>
          <p:nvPr/>
        </p:nvSpPr>
        <p:spPr>
          <a:xfrm rot="4190103">
            <a:off x="2763838" y="3338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34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35" name="文本框 36"/>
          <p:cNvSpPr txBox="1"/>
          <p:nvPr/>
        </p:nvSpPr>
        <p:spPr>
          <a:xfrm rot="2810103">
            <a:off x="3811588" y="1733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36" name="文本框 37"/>
          <p:cNvSpPr txBox="1"/>
          <p:nvPr/>
        </p:nvSpPr>
        <p:spPr>
          <a:xfrm rot="4010103">
            <a:off x="3811588" y="22764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37" name="文本框 45"/>
          <p:cNvSpPr txBox="1"/>
          <p:nvPr/>
        </p:nvSpPr>
        <p:spPr>
          <a:xfrm rot="2810103">
            <a:off x="4373563" y="17573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38" name="文本框 46"/>
          <p:cNvSpPr txBox="1"/>
          <p:nvPr/>
        </p:nvSpPr>
        <p:spPr>
          <a:xfrm rot="2810103">
            <a:off x="4741863" y="1970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39" name="文本框 47"/>
          <p:cNvSpPr txBox="1"/>
          <p:nvPr/>
        </p:nvSpPr>
        <p:spPr>
          <a:xfrm rot="4010103">
            <a:off x="4741863" y="2513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40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41" name="文本框 50"/>
          <p:cNvSpPr txBox="1"/>
          <p:nvPr/>
        </p:nvSpPr>
        <p:spPr>
          <a:xfrm rot="4020000">
            <a:off x="5218113" y="26304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42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43" name="文本框 32"/>
          <p:cNvSpPr txBox="1"/>
          <p:nvPr/>
        </p:nvSpPr>
        <p:spPr>
          <a:xfrm rot="5400000">
            <a:off x="1139825" y="32273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44" name="文本框 34"/>
          <p:cNvSpPr txBox="1"/>
          <p:nvPr/>
        </p:nvSpPr>
        <p:spPr>
          <a:xfrm rot="8340000">
            <a:off x="1881188" y="35528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45" name="文本框 36"/>
          <p:cNvSpPr txBox="1"/>
          <p:nvPr/>
        </p:nvSpPr>
        <p:spPr>
          <a:xfrm rot="2810103">
            <a:off x="1862138" y="27320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46" name="文本框 37"/>
          <p:cNvSpPr txBox="1"/>
          <p:nvPr/>
        </p:nvSpPr>
        <p:spPr>
          <a:xfrm rot="5220000">
            <a:off x="2297113" y="30146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47" name="文本框 45"/>
          <p:cNvSpPr txBox="1"/>
          <p:nvPr/>
        </p:nvSpPr>
        <p:spPr>
          <a:xfrm rot="2810103">
            <a:off x="2808288" y="2744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48" name="文本框 46"/>
          <p:cNvSpPr txBox="1"/>
          <p:nvPr/>
        </p:nvSpPr>
        <p:spPr>
          <a:xfrm rot="4020000">
            <a:off x="700088" y="196373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49" name="文本框 47"/>
          <p:cNvSpPr txBox="1"/>
          <p:nvPr/>
        </p:nvSpPr>
        <p:spPr>
          <a:xfrm rot="5220000">
            <a:off x="700088" y="28956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50" name="文本框 49"/>
          <p:cNvSpPr txBox="1"/>
          <p:nvPr/>
        </p:nvSpPr>
        <p:spPr>
          <a:xfrm rot="4020000">
            <a:off x="2462213" y="37385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51" name="文本框 50"/>
          <p:cNvSpPr txBox="1"/>
          <p:nvPr/>
        </p:nvSpPr>
        <p:spPr>
          <a:xfrm rot="4020000">
            <a:off x="3700463" y="33655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52" name="文本框 51"/>
          <p:cNvSpPr txBox="1"/>
          <p:nvPr/>
        </p:nvSpPr>
        <p:spPr>
          <a:xfrm rot="4020000">
            <a:off x="4070350" y="35798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53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54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55" name="文本框 36"/>
          <p:cNvSpPr txBox="1"/>
          <p:nvPr/>
        </p:nvSpPr>
        <p:spPr>
          <a:xfrm rot="4020000">
            <a:off x="1668463" y="15097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56" name="文本框 37"/>
          <p:cNvSpPr txBox="1"/>
          <p:nvPr/>
        </p:nvSpPr>
        <p:spPr>
          <a:xfrm rot="5220000">
            <a:off x="1668463" y="20526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57" name="文本框 45"/>
          <p:cNvSpPr txBox="1"/>
          <p:nvPr/>
        </p:nvSpPr>
        <p:spPr>
          <a:xfrm rot="2810103">
            <a:off x="2228850" y="15319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58" name="文本框 46"/>
          <p:cNvSpPr txBox="1"/>
          <p:nvPr/>
        </p:nvSpPr>
        <p:spPr>
          <a:xfrm rot="2810103">
            <a:off x="2598738" y="17462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59" name="文本框 47"/>
          <p:cNvSpPr txBox="1"/>
          <p:nvPr/>
        </p:nvSpPr>
        <p:spPr>
          <a:xfrm rot="4010103">
            <a:off x="2328863" y="23129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60" name="文本框 49"/>
          <p:cNvSpPr txBox="1"/>
          <p:nvPr/>
        </p:nvSpPr>
        <p:spPr>
          <a:xfrm rot="2810103">
            <a:off x="3186113" y="1970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61" name="文本框 50"/>
          <p:cNvSpPr txBox="1"/>
          <p:nvPr/>
        </p:nvSpPr>
        <p:spPr>
          <a:xfrm rot="2810103">
            <a:off x="3073400" y="2405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62" name="文本框 51"/>
          <p:cNvSpPr txBox="1"/>
          <p:nvPr/>
        </p:nvSpPr>
        <p:spPr>
          <a:xfrm rot="2810103">
            <a:off x="3443288" y="26193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63" name="文本框 32"/>
          <p:cNvSpPr txBox="1"/>
          <p:nvPr/>
        </p:nvSpPr>
        <p:spPr>
          <a:xfrm rot="5400000">
            <a:off x="4749800" y="36814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64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65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66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67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68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69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70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71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54372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06400" y="771525"/>
          <a:ext cx="8486775" cy="340836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008275"/>
                <a:gridCol w="2450057"/>
                <a:gridCol w="2555818"/>
                <a:gridCol w="2472625"/>
              </a:tblGrid>
              <a:tr h="573397"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bg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91455" marR="91455" marT="45740" marB="4574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b="1" kern="120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  <a:cs typeface="+mn-cs"/>
                        </a:rPr>
                        <a:t>古代</a:t>
                      </a:r>
                    </a:p>
                  </a:txBody>
                  <a:tcPr marL="91455" marR="91455" marT="45740" marB="4574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b="1" kern="120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  <a:cs typeface="+mn-cs"/>
                        </a:rPr>
                        <a:t>近代</a:t>
                      </a:r>
                    </a:p>
                  </a:txBody>
                  <a:tcPr marL="91455" marR="91455" marT="45740" marB="4574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b="1" kern="120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  <a:cs typeface="+mn-cs"/>
                        </a:rPr>
                        <a:t>现代</a:t>
                      </a:r>
                    </a:p>
                  </a:txBody>
                  <a:tcPr marL="91455" marR="91455" marT="45740" marB="45740" anchor="ctr"/>
                </a:tc>
              </a:tr>
              <a:tr h="9449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传递方式</a:t>
                      </a:r>
                    </a:p>
                  </a:txBody>
                  <a:tcPr marL="91455" marR="91455" marT="45740" marB="4574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rgbClr val="333333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91455" marR="91455" marT="45740" marB="4574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rgbClr val="333333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91455" marR="91455" marT="45740" marB="4574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rgbClr val="333333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91455" marR="91455" marT="45740" marB="45740" anchor="ctr"/>
                </a:tc>
              </a:tr>
              <a:tr h="9449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b="1" kern="120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  <a:cs typeface="+mn-cs"/>
                        </a:rPr>
                        <a:t>优缺点</a:t>
                      </a:r>
                    </a:p>
                  </a:txBody>
                  <a:tcPr marL="91455" marR="91455" marT="45740" marB="4574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rgbClr val="333333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91455" marR="91455" marT="45740" marB="4574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rgbClr val="333333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91455" marR="91455" marT="45740" marB="4574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rgbClr val="333333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91455" marR="91455" marT="45740" marB="45740" anchor="ctr"/>
                </a:tc>
              </a:tr>
              <a:tr h="9449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b="1" kern="120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  <a:cs typeface="+mn-cs"/>
                        </a:rPr>
                        <a:t>传递效果</a:t>
                      </a:r>
                    </a:p>
                  </a:txBody>
                  <a:tcPr marL="91455" marR="91455" marT="45740" marB="4574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rgbClr val="333333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91455" marR="91455" marT="45740" marB="4574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rgbClr val="333333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91455" marR="91455" marT="45740" marB="4574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rgbClr val="333333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91455" marR="91455" marT="45740" marB="45740" anchor="ctr"/>
                </a:tc>
              </a:tr>
            </a:tbl>
          </a:graphicData>
        </a:graphic>
      </p:graphicFrame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565150" y="176213"/>
            <a:ext cx="679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填表：古今信息传递方式的比较。</a:t>
            </a:r>
          </a:p>
        </p:txBody>
      </p:sp>
      <p:sp>
        <p:nvSpPr>
          <p:cNvPr id="4" name="矩形 1"/>
          <p:cNvSpPr/>
          <p:nvPr/>
        </p:nvSpPr>
        <p:spPr>
          <a:xfrm>
            <a:off x="1566863" y="1347788"/>
            <a:ext cx="2486025" cy="919162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烽火、人报信、漂流瓶、驿站</a:t>
            </a:r>
          </a:p>
        </p:txBody>
      </p:sp>
      <p:sp>
        <p:nvSpPr>
          <p:cNvPr id="5" name="矩形 1"/>
          <p:cNvSpPr/>
          <p:nvPr/>
        </p:nvSpPr>
        <p:spPr>
          <a:xfrm>
            <a:off x="4110038" y="1371600"/>
            <a:ext cx="2159000" cy="917575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火车、轮船、飞机等</a:t>
            </a:r>
          </a:p>
        </p:txBody>
      </p:sp>
      <p:sp>
        <p:nvSpPr>
          <p:cNvPr id="6" name="矩形 1"/>
          <p:cNvSpPr/>
          <p:nvPr/>
        </p:nvSpPr>
        <p:spPr>
          <a:xfrm>
            <a:off x="6403975" y="1371600"/>
            <a:ext cx="2630488" cy="917575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电报、电话、广播、电视、网络</a:t>
            </a:r>
          </a:p>
        </p:txBody>
      </p:sp>
      <p:sp>
        <p:nvSpPr>
          <p:cNvPr id="7" name="矩形 1"/>
          <p:cNvSpPr/>
          <p:nvPr/>
        </p:nvSpPr>
        <p:spPr>
          <a:xfrm>
            <a:off x="1598613" y="2284413"/>
            <a:ext cx="2208212" cy="919162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信息量小，传递速度很慢</a:t>
            </a:r>
          </a:p>
        </p:txBody>
      </p:sp>
      <p:sp>
        <p:nvSpPr>
          <p:cNvPr id="8" name="矩形 1"/>
          <p:cNvSpPr/>
          <p:nvPr/>
        </p:nvSpPr>
        <p:spPr>
          <a:xfrm>
            <a:off x="4006850" y="2289175"/>
            <a:ext cx="2578100" cy="919163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信息量较大，传递信息速度较快</a:t>
            </a:r>
          </a:p>
        </p:txBody>
      </p:sp>
      <p:sp>
        <p:nvSpPr>
          <p:cNvPr id="9" name="矩形 1"/>
          <p:cNvSpPr/>
          <p:nvPr/>
        </p:nvSpPr>
        <p:spPr>
          <a:xfrm>
            <a:off x="6443663" y="2333625"/>
            <a:ext cx="2600325" cy="919163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信息量大，速度快，信息多样化</a:t>
            </a:r>
          </a:p>
        </p:txBody>
      </p:sp>
      <p:sp>
        <p:nvSpPr>
          <p:cNvPr id="10" name="矩形 1"/>
          <p:cNvSpPr/>
          <p:nvPr/>
        </p:nvSpPr>
        <p:spPr>
          <a:xfrm>
            <a:off x="1476375" y="3452813"/>
            <a:ext cx="2373313" cy="498475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传递有可能误事</a:t>
            </a:r>
          </a:p>
        </p:txBody>
      </p:sp>
      <p:sp>
        <p:nvSpPr>
          <p:cNvPr id="11" name="矩形 1"/>
          <p:cNvSpPr/>
          <p:nvPr/>
        </p:nvSpPr>
        <p:spPr>
          <a:xfrm>
            <a:off x="4438650" y="3290888"/>
            <a:ext cx="1530350" cy="919162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有丢失邮件的现象</a:t>
            </a:r>
          </a:p>
        </p:txBody>
      </p:sp>
      <p:sp>
        <p:nvSpPr>
          <p:cNvPr id="12" name="矩形 1"/>
          <p:cNvSpPr/>
          <p:nvPr/>
        </p:nvSpPr>
        <p:spPr>
          <a:xfrm>
            <a:off x="6831013" y="3452813"/>
            <a:ext cx="1776412" cy="498475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迅速而准确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/>
      <p:bldP spid="6" grpId="0" bldLvl="0"/>
      <p:bldP spid="7" grpId="0" bldLvl="0"/>
      <p:bldP spid="8" grpId="0" bldLvl="0"/>
      <p:bldP spid="9" grpId="0" bldLvl="0"/>
      <p:bldP spid="10" grpId="0" bldLvl="0"/>
      <p:bldP spid="11" grpId="0" bldLvl="0"/>
      <p:bldP spid="12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/>
          <p:nvPr/>
        </p:nvSpPr>
        <p:spPr>
          <a:xfrm>
            <a:off x="1258888" y="484188"/>
            <a:ext cx="6697662" cy="604837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2 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因特网将世界连成一家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276350"/>
            <a:ext cx="5116513" cy="3203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2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483" name="文本框 36"/>
          <p:cNvSpPr txBox="1"/>
          <p:nvPr/>
        </p:nvSpPr>
        <p:spPr>
          <a:xfrm rot="-5350866">
            <a:off x="5859463" y="1314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484" name="文本框 37"/>
          <p:cNvSpPr txBox="1"/>
          <p:nvPr/>
        </p:nvSpPr>
        <p:spPr>
          <a:xfrm rot="-4150866">
            <a:off x="5329238" y="17224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485" name="文本框 45"/>
          <p:cNvSpPr txBox="1"/>
          <p:nvPr/>
        </p:nvSpPr>
        <p:spPr>
          <a:xfrm rot="-5350866">
            <a:off x="6421438" y="13382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486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487" name="文本框 47"/>
          <p:cNvSpPr txBox="1"/>
          <p:nvPr/>
        </p:nvSpPr>
        <p:spPr>
          <a:xfrm rot="-4150866">
            <a:off x="7653338" y="24971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488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489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490" name="文本框 51"/>
          <p:cNvSpPr txBox="1"/>
          <p:nvPr/>
        </p:nvSpPr>
        <p:spPr>
          <a:xfrm rot="-5350866">
            <a:off x="8364538" y="2713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491" name="文本框 17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492" name="文本框 18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493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494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495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496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497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498" name="文本框 49"/>
          <p:cNvSpPr txBox="1"/>
          <p:nvPr/>
        </p:nvSpPr>
        <p:spPr>
          <a:xfrm rot="-5350866">
            <a:off x="6310313" y="21097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499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00" name="文本框 51"/>
          <p:cNvSpPr txBox="1"/>
          <p:nvPr/>
        </p:nvSpPr>
        <p:spPr>
          <a:xfrm rot="-5350866">
            <a:off x="5843588" y="3432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01" name="文本框 27"/>
          <p:cNvSpPr txBox="1"/>
          <p:nvPr/>
        </p:nvSpPr>
        <p:spPr>
          <a:xfrm rot="1209897">
            <a:off x="1136650" y="3875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02" name="文本框 34"/>
          <p:cNvSpPr txBox="1"/>
          <p:nvPr/>
        </p:nvSpPr>
        <p:spPr>
          <a:xfrm rot="4149897">
            <a:off x="2143125" y="34559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03" name="文本框 29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04" name="文本框 30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05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06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07" name="文本框 47"/>
          <p:cNvSpPr txBox="1"/>
          <p:nvPr/>
        </p:nvSpPr>
        <p:spPr>
          <a:xfrm rot="1029897">
            <a:off x="828675" y="3400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08" name="文本框 34"/>
          <p:cNvSpPr txBox="1"/>
          <p:nvPr/>
        </p:nvSpPr>
        <p:spPr>
          <a:xfrm rot="-170103">
            <a:off x="3009900" y="3836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09" name="文本框 35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10" name="文本框 36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11" name="文本框 37"/>
          <p:cNvSpPr txBox="1"/>
          <p:nvPr/>
        </p:nvSpPr>
        <p:spPr>
          <a:xfrm rot="-5070842">
            <a:off x="320675" y="20399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12" name="文本框 38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13" name="文本框 39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14" name="文本框 40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15" name="文本框 41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16" name="文本框 42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17" name="文本框 43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18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19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20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21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22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23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24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25" name="文本框 45"/>
          <p:cNvSpPr txBox="1"/>
          <p:nvPr/>
        </p:nvSpPr>
        <p:spPr>
          <a:xfrm rot="-4502722">
            <a:off x="6777038" y="24987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26" name="文本框 46"/>
          <p:cNvSpPr txBox="1"/>
          <p:nvPr/>
        </p:nvSpPr>
        <p:spPr>
          <a:xfrm rot="2702238">
            <a:off x="7567613" y="30622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27" name="文本框 47"/>
          <p:cNvSpPr txBox="1"/>
          <p:nvPr/>
        </p:nvSpPr>
        <p:spPr>
          <a:xfrm rot="-3456638">
            <a:off x="6742113" y="3402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28" name="文本框 54"/>
          <p:cNvSpPr txBox="1"/>
          <p:nvPr/>
        </p:nvSpPr>
        <p:spPr>
          <a:xfrm rot="-3180423">
            <a:off x="8107363" y="32654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29" name="文本框 55"/>
          <p:cNvSpPr txBox="1"/>
          <p:nvPr/>
        </p:nvSpPr>
        <p:spPr>
          <a:xfrm rot="-3640556">
            <a:off x="7237413" y="3589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30" name="文本框 56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31" name="文本框 32"/>
          <p:cNvSpPr txBox="1"/>
          <p:nvPr/>
        </p:nvSpPr>
        <p:spPr>
          <a:xfrm rot="4190103">
            <a:off x="4287838" y="25066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32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33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34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35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36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37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38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39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40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41" name="文本框 32"/>
          <p:cNvSpPr txBox="1"/>
          <p:nvPr/>
        </p:nvSpPr>
        <p:spPr>
          <a:xfrm rot="4190103">
            <a:off x="2763838" y="3338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42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43" name="文本框 36"/>
          <p:cNvSpPr txBox="1"/>
          <p:nvPr/>
        </p:nvSpPr>
        <p:spPr>
          <a:xfrm rot="2810103">
            <a:off x="3811588" y="1733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44" name="文本框 37"/>
          <p:cNvSpPr txBox="1"/>
          <p:nvPr/>
        </p:nvSpPr>
        <p:spPr>
          <a:xfrm rot="4010103">
            <a:off x="3811588" y="22764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45" name="文本框 45"/>
          <p:cNvSpPr txBox="1"/>
          <p:nvPr/>
        </p:nvSpPr>
        <p:spPr>
          <a:xfrm rot="2810103">
            <a:off x="4373563" y="17573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46" name="文本框 46"/>
          <p:cNvSpPr txBox="1"/>
          <p:nvPr/>
        </p:nvSpPr>
        <p:spPr>
          <a:xfrm rot="2810103">
            <a:off x="4741863" y="1970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47" name="文本框 47"/>
          <p:cNvSpPr txBox="1"/>
          <p:nvPr/>
        </p:nvSpPr>
        <p:spPr>
          <a:xfrm rot="4010103">
            <a:off x="4741863" y="2513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48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49" name="文本框 50"/>
          <p:cNvSpPr txBox="1"/>
          <p:nvPr/>
        </p:nvSpPr>
        <p:spPr>
          <a:xfrm rot="4020000">
            <a:off x="5218113" y="26304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50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51" name="文本框 32"/>
          <p:cNvSpPr txBox="1"/>
          <p:nvPr/>
        </p:nvSpPr>
        <p:spPr>
          <a:xfrm rot="5400000">
            <a:off x="1139825" y="32273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52" name="文本框 34"/>
          <p:cNvSpPr txBox="1"/>
          <p:nvPr/>
        </p:nvSpPr>
        <p:spPr>
          <a:xfrm rot="8340000">
            <a:off x="1881188" y="35528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53" name="文本框 36"/>
          <p:cNvSpPr txBox="1"/>
          <p:nvPr/>
        </p:nvSpPr>
        <p:spPr>
          <a:xfrm rot="2810103">
            <a:off x="1862138" y="27320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54" name="文本框 37"/>
          <p:cNvSpPr txBox="1"/>
          <p:nvPr/>
        </p:nvSpPr>
        <p:spPr>
          <a:xfrm rot="5220000">
            <a:off x="2297113" y="30146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55" name="文本框 45"/>
          <p:cNvSpPr txBox="1"/>
          <p:nvPr/>
        </p:nvSpPr>
        <p:spPr>
          <a:xfrm rot="2810103">
            <a:off x="2808288" y="2744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56" name="文本框 46"/>
          <p:cNvSpPr txBox="1"/>
          <p:nvPr/>
        </p:nvSpPr>
        <p:spPr>
          <a:xfrm rot="4020000">
            <a:off x="700088" y="196373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57" name="文本框 47"/>
          <p:cNvSpPr txBox="1"/>
          <p:nvPr/>
        </p:nvSpPr>
        <p:spPr>
          <a:xfrm rot="5220000">
            <a:off x="700088" y="28956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58" name="文本框 49"/>
          <p:cNvSpPr txBox="1"/>
          <p:nvPr/>
        </p:nvSpPr>
        <p:spPr>
          <a:xfrm rot="4020000">
            <a:off x="2462213" y="37385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59" name="文本框 50"/>
          <p:cNvSpPr txBox="1"/>
          <p:nvPr/>
        </p:nvSpPr>
        <p:spPr>
          <a:xfrm rot="4020000">
            <a:off x="3700463" y="33655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60" name="文本框 51"/>
          <p:cNvSpPr txBox="1"/>
          <p:nvPr/>
        </p:nvSpPr>
        <p:spPr>
          <a:xfrm rot="4020000">
            <a:off x="4070350" y="35798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61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62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63" name="文本框 36"/>
          <p:cNvSpPr txBox="1"/>
          <p:nvPr/>
        </p:nvSpPr>
        <p:spPr>
          <a:xfrm rot="4020000">
            <a:off x="1668463" y="15097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64" name="文本框 37"/>
          <p:cNvSpPr txBox="1"/>
          <p:nvPr/>
        </p:nvSpPr>
        <p:spPr>
          <a:xfrm rot="5220000">
            <a:off x="1668463" y="20526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65" name="文本框 45"/>
          <p:cNvSpPr txBox="1"/>
          <p:nvPr/>
        </p:nvSpPr>
        <p:spPr>
          <a:xfrm rot="2810103">
            <a:off x="2228850" y="15319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66" name="文本框 46"/>
          <p:cNvSpPr txBox="1"/>
          <p:nvPr/>
        </p:nvSpPr>
        <p:spPr>
          <a:xfrm rot="2810103">
            <a:off x="2598738" y="17462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67" name="文本框 47"/>
          <p:cNvSpPr txBox="1"/>
          <p:nvPr/>
        </p:nvSpPr>
        <p:spPr>
          <a:xfrm rot="4010103">
            <a:off x="2328863" y="23129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68" name="文本框 49"/>
          <p:cNvSpPr txBox="1"/>
          <p:nvPr/>
        </p:nvSpPr>
        <p:spPr>
          <a:xfrm rot="2810103">
            <a:off x="3186113" y="1970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69" name="文本框 50"/>
          <p:cNvSpPr txBox="1"/>
          <p:nvPr/>
        </p:nvSpPr>
        <p:spPr>
          <a:xfrm rot="2810103">
            <a:off x="3073400" y="2405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70" name="文本框 51"/>
          <p:cNvSpPr txBox="1"/>
          <p:nvPr/>
        </p:nvSpPr>
        <p:spPr>
          <a:xfrm rot="2810103">
            <a:off x="3443288" y="26193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71" name="文本框 32"/>
          <p:cNvSpPr txBox="1"/>
          <p:nvPr/>
        </p:nvSpPr>
        <p:spPr>
          <a:xfrm rot="5400000">
            <a:off x="4749800" y="36814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72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73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74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75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76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77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78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79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80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0581" name="矩形 1"/>
          <p:cNvSpPr/>
          <p:nvPr/>
        </p:nvSpPr>
        <p:spPr>
          <a:xfrm>
            <a:off x="395288" y="411163"/>
            <a:ext cx="2687637" cy="604837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解词释义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78725" y="1254125"/>
            <a:ext cx="1008063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跋涉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78725" y="2058988"/>
            <a:ext cx="1008063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快捷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78725" y="3098800"/>
            <a:ext cx="1008063" cy="5857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诞生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350" y="1227138"/>
            <a:ext cx="6832600" cy="2870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</a:pP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爬山蹚水，形容旅途艰苦。</a:t>
            </a:r>
          </a:p>
          <a:p>
            <a:pPr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</a:pP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（速度）快；（行动）敏捷。</a:t>
            </a:r>
          </a:p>
          <a:p>
            <a:pPr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</a:pP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（人）出生。文中指第一台多媒体电子计算机产生。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6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07" name="文本框 36"/>
          <p:cNvSpPr txBox="1"/>
          <p:nvPr/>
        </p:nvSpPr>
        <p:spPr>
          <a:xfrm rot="-5350866">
            <a:off x="5859463" y="1314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08" name="文本框 37"/>
          <p:cNvSpPr txBox="1"/>
          <p:nvPr/>
        </p:nvSpPr>
        <p:spPr>
          <a:xfrm rot="-4150866">
            <a:off x="5329238" y="17224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09" name="文本框 45"/>
          <p:cNvSpPr txBox="1"/>
          <p:nvPr/>
        </p:nvSpPr>
        <p:spPr>
          <a:xfrm rot="-5350866">
            <a:off x="6421438" y="13382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10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11" name="文本框 47"/>
          <p:cNvSpPr txBox="1"/>
          <p:nvPr/>
        </p:nvSpPr>
        <p:spPr>
          <a:xfrm rot="-4150866">
            <a:off x="7653338" y="24971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12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13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14" name="文本框 51"/>
          <p:cNvSpPr txBox="1"/>
          <p:nvPr/>
        </p:nvSpPr>
        <p:spPr>
          <a:xfrm rot="-5350866">
            <a:off x="8364538" y="2713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15" name="文本框 24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16" name="文本框 25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17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18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19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20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21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22" name="文本框 49"/>
          <p:cNvSpPr txBox="1"/>
          <p:nvPr/>
        </p:nvSpPr>
        <p:spPr>
          <a:xfrm rot="-5350866">
            <a:off x="6310313" y="21097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23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24" name="文本框 51"/>
          <p:cNvSpPr txBox="1"/>
          <p:nvPr/>
        </p:nvSpPr>
        <p:spPr>
          <a:xfrm rot="-5350866">
            <a:off x="5843588" y="3432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25" name="文本框 34"/>
          <p:cNvSpPr txBox="1"/>
          <p:nvPr/>
        </p:nvSpPr>
        <p:spPr>
          <a:xfrm rot="1209897">
            <a:off x="1136650" y="3875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26" name="文本框 34"/>
          <p:cNvSpPr txBox="1"/>
          <p:nvPr/>
        </p:nvSpPr>
        <p:spPr>
          <a:xfrm rot="4149897">
            <a:off x="2143125" y="34559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27" name="文本框 36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28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29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30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31" name="文本框 47"/>
          <p:cNvSpPr txBox="1"/>
          <p:nvPr/>
        </p:nvSpPr>
        <p:spPr>
          <a:xfrm rot="1029897">
            <a:off x="828675" y="3400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32" name="文本框 41"/>
          <p:cNvSpPr txBox="1"/>
          <p:nvPr/>
        </p:nvSpPr>
        <p:spPr>
          <a:xfrm rot="-170103">
            <a:off x="3009900" y="3836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33" name="文本框 42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34" name="文本框 43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35" name="文本框 44"/>
          <p:cNvSpPr txBox="1"/>
          <p:nvPr/>
        </p:nvSpPr>
        <p:spPr>
          <a:xfrm rot="-5070842">
            <a:off x="320675" y="20399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36" name="文本框 45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37" name="文本框 46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38" name="文本框 47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39" name="文本框 48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40" name="文本框 49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41" name="文本框 50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42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43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44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45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46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47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48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49" name="文本框 45"/>
          <p:cNvSpPr txBox="1"/>
          <p:nvPr/>
        </p:nvSpPr>
        <p:spPr>
          <a:xfrm rot="-4502722">
            <a:off x="6777038" y="24987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50" name="文本框 46"/>
          <p:cNvSpPr txBox="1"/>
          <p:nvPr/>
        </p:nvSpPr>
        <p:spPr>
          <a:xfrm rot="2702238">
            <a:off x="7567613" y="30622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51" name="文本框 47"/>
          <p:cNvSpPr txBox="1"/>
          <p:nvPr/>
        </p:nvSpPr>
        <p:spPr>
          <a:xfrm rot="-3456638">
            <a:off x="6742113" y="3402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52" name="文本框 61"/>
          <p:cNvSpPr txBox="1"/>
          <p:nvPr/>
        </p:nvSpPr>
        <p:spPr>
          <a:xfrm rot="-3180423">
            <a:off x="8107363" y="32654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53" name="文本框 62"/>
          <p:cNvSpPr txBox="1"/>
          <p:nvPr/>
        </p:nvSpPr>
        <p:spPr>
          <a:xfrm rot="-3640556">
            <a:off x="7237413" y="3589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54" name="文本框 63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55" name="文本框 32"/>
          <p:cNvSpPr txBox="1"/>
          <p:nvPr/>
        </p:nvSpPr>
        <p:spPr>
          <a:xfrm rot="4190103">
            <a:off x="4287838" y="25066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56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57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58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59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60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61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62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63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64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65" name="文本框 32"/>
          <p:cNvSpPr txBox="1"/>
          <p:nvPr/>
        </p:nvSpPr>
        <p:spPr>
          <a:xfrm rot="4190103">
            <a:off x="2763838" y="3338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66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67" name="文本框 36"/>
          <p:cNvSpPr txBox="1"/>
          <p:nvPr/>
        </p:nvSpPr>
        <p:spPr>
          <a:xfrm rot="2810103">
            <a:off x="3811588" y="1733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68" name="文本框 37"/>
          <p:cNvSpPr txBox="1"/>
          <p:nvPr/>
        </p:nvSpPr>
        <p:spPr>
          <a:xfrm rot="4010103">
            <a:off x="3811588" y="22764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69" name="文本框 45"/>
          <p:cNvSpPr txBox="1"/>
          <p:nvPr/>
        </p:nvSpPr>
        <p:spPr>
          <a:xfrm rot="2810103">
            <a:off x="4373563" y="17573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70" name="文本框 46"/>
          <p:cNvSpPr txBox="1"/>
          <p:nvPr/>
        </p:nvSpPr>
        <p:spPr>
          <a:xfrm rot="2810103">
            <a:off x="4741863" y="1970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71" name="文本框 47"/>
          <p:cNvSpPr txBox="1"/>
          <p:nvPr/>
        </p:nvSpPr>
        <p:spPr>
          <a:xfrm rot="4010103">
            <a:off x="4741863" y="2513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72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73" name="文本框 50"/>
          <p:cNvSpPr txBox="1"/>
          <p:nvPr/>
        </p:nvSpPr>
        <p:spPr>
          <a:xfrm rot="4020000">
            <a:off x="5218113" y="26304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74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75" name="文本框 32"/>
          <p:cNvSpPr txBox="1"/>
          <p:nvPr/>
        </p:nvSpPr>
        <p:spPr>
          <a:xfrm rot="5400000">
            <a:off x="1139825" y="32273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76" name="文本框 34"/>
          <p:cNvSpPr txBox="1"/>
          <p:nvPr/>
        </p:nvSpPr>
        <p:spPr>
          <a:xfrm rot="8340000">
            <a:off x="1881188" y="35528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77" name="文本框 36"/>
          <p:cNvSpPr txBox="1"/>
          <p:nvPr/>
        </p:nvSpPr>
        <p:spPr>
          <a:xfrm rot="2810103">
            <a:off x="1862138" y="27320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78" name="文本框 37"/>
          <p:cNvSpPr txBox="1"/>
          <p:nvPr/>
        </p:nvSpPr>
        <p:spPr>
          <a:xfrm rot="5220000">
            <a:off x="2297113" y="30146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79" name="文本框 45"/>
          <p:cNvSpPr txBox="1"/>
          <p:nvPr/>
        </p:nvSpPr>
        <p:spPr>
          <a:xfrm rot="2810103">
            <a:off x="2808288" y="2744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80" name="文本框 46"/>
          <p:cNvSpPr txBox="1"/>
          <p:nvPr/>
        </p:nvSpPr>
        <p:spPr>
          <a:xfrm rot="4020000">
            <a:off x="700088" y="196373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81" name="文本框 47"/>
          <p:cNvSpPr txBox="1"/>
          <p:nvPr/>
        </p:nvSpPr>
        <p:spPr>
          <a:xfrm rot="5220000">
            <a:off x="700088" y="28956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82" name="文本框 49"/>
          <p:cNvSpPr txBox="1"/>
          <p:nvPr/>
        </p:nvSpPr>
        <p:spPr>
          <a:xfrm rot="4020000">
            <a:off x="2462213" y="37385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83" name="文本框 50"/>
          <p:cNvSpPr txBox="1"/>
          <p:nvPr/>
        </p:nvSpPr>
        <p:spPr>
          <a:xfrm rot="4020000">
            <a:off x="3700463" y="33655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84" name="文本框 51"/>
          <p:cNvSpPr txBox="1"/>
          <p:nvPr/>
        </p:nvSpPr>
        <p:spPr>
          <a:xfrm rot="4020000">
            <a:off x="4070350" y="35798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85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86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87" name="文本框 36"/>
          <p:cNvSpPr txBox="1"/>
          <p:nvPr/>
        </p:nvSpPr>
        <p:spPr>
          <a:xfrm rot="4020000">
            <a:off x="1668463" y="15097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88" name="文本框 37"/>
          <p:cNvSpPr txBox="1"/>
          <p:nvPr/>
        </p:nvSpPr>
        <p:spPr>
          <a:xfrm rot="5220000">
            <a:off x="1668463" y="20526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89" name="文本框 45"/>
          <p:cNvSpPr txBox="1"/>
          <p:nvPr/>
        </p:nvSpPr>
        <p:spPr>
          <a:xfrm rot="2810103">
            <a:off x="2228850" y="15319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90" name="文本框 46"/>
          <p:cNvSpPr txBox="1"/>
          <p:nvPr/>
        </p:nvSpPr>
        <p:spPr>
          <a:xfrm rot="2810103">
            <a:off x="2598738" y="17462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91" name="文本框 47"/>
          <p:cNvSpPr txBox="1"/>
          <p:nvPr/>
        </p:nvSpPr>
        <p:spPr>
          <a:xfrm rot="4010103">
            <a:off x="2328863" y="2312988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92" name="文本框 49"/>
          <p:cNvSpPr txBox="1"/>
          <p:nvPr/>
        </p:nvSpPr>
        <p:spPr>
          <a:xfrm rot="2810103">
            <a:off x="3186113" y="1970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93" name="文本框 50"/>
          <p:cNvSpPr txBox="1"/>
          <p:nvPr/>
        </p:nvSpPr>
        <p:spPr>
          <a:xfrm rot="2810103">
            <a:off x="3073400" y="2405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94" name="文本框 51"/>
          <p:cNvSpPr txBox="1"/>
          <p:nvPr/>
        </p:nvSpPr>
        <p:spPr>
          <a:xfrm rot="2810103">
            <a:off x="3443288" y="26193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95" name="文本框 32"/>
          <p:cNvSpPr txBox="1"/>
          <p:nvPr/>
        </p:nvSpPr>
        <p:spPr>
          <a:xfrm rot="5400000">
            <a:off x="4749800" y="36814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96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97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98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599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600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601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602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603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604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1605" name="矩形 1"/>
          <p:cNvSpPr/>
          <p:nvPr/>
        </p:nvSpPr>
        <p:spPr>
          <a:xfrm>
            <a:off x="401638" y="117475"/>
            <a:ext cx="2687637" cy="604838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课文解读</a:t>
            </a:r>
          </a:p>
        </p:txBody>
      </p:sp>
      <p:sp>
        <p:nvSpPr>
          <p:cNvPr id="21606" name="TextBox 3"/>
          <p:cNvSpPr txBox="1"/>
          <p:nvPr/>
        </p:nvSpPr>
        <p:spPr>
          <a:xfrm>
            <a:off x="366713" y="800100"/>
            <a:ext cx="8609012" cy="11953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认真读课文，思考：人类历史上从古代到当代信息传递方式发生了哪些变化？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09663" y="2046288"/>
          <a:ext cx="6767512" cy="2879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336"/>
                <a:gridCol w="4917176"/>
              </a:tblGrid>
              <a:tr h="57594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594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594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594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594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627" name="TextBox 4"/>
          <p:cNvSpPr txBox="1"/>
          <p:nvPr/>
        </p:nvSpPr>
        <p:spPr>
          <a:xfrm>
            <a:off x="1428750" y="2068513"/>
            <a:ext cx="1238250" cy="554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30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时 代</a:t>
            </a:r>
          </a:p>
        </p:txBody>
      </p:sp>
      <p:sp>
        <p:nvSpPr>
          <p:cNvPr id="21628" name="TextBox 7"/>
          <p:cNvSpPr txBox="1"/>
          <p:nvPr/>
        </p:nvSpPr>
        <p:spPr>
          <a:xfrm>
            <a:off x="3384550" y="2066925"/>
            <a:ext cx="3841750" cy="554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30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信息传递的方式</a:t>
            </a:r>
          </a:p>
        </p:txBody>
      </p:sp>
      <p:sp>
        <p:nvSpPr>
          <p:cNvPr id="21629" name="TextBox 8"/>
          <p:cNvSpPr txBox="1"/>
          <p:nvPr/>
        </p:nvSpPr>
        <p:spPr>
          <a:xfrm>
            <a:off x="1428750" y="2644775"/>
            <a:ext cx="1238250" cy="554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古 代</a:t>
            </a:r>
          </a:p>
        </p:txBody>
      </p:sp>
      <p:sp>
        <p:nvSpPr>
          <p:cNvPr id="2" name="TextBox 9"/>
          <p:cNvSpPr txBox="1"/>
          <p:nvPr/>
        </p:nvSpPr>
        <p:spPr>
          <a:xfrm>
            <a:off x="3089275" y="2644775"/>
            <a:ext cx="4102100" cy="554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3000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依靠驿差的长途跋涉</a:t>
            </a:r>
          </a:p>
        </p:txBody>
      </p:sp>
      <p:sp>
        <p:nvSpPr>
          <p:cNvPr id="21631" name="TextBox 10"/>
          <p:cNvSpPr txBox="1"/>
          <p:nvPr/>
        </p:nvSpPr>
        <p:spPr>
          <a:xfrm>
            <a:off x="1428750" y="3221038"/>
            <a:ext cx="1238250" cy="554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近 代</a:t>
            </a:r>
          </a:p>
        </p:txBody>
      </p:sp>
      <p:sp>
        <p:nvSpPr>
          <p:cNvPr id="3" name="TextBox 11"/>
          <p:cNvSpPr txBox="1"/>
          <p:nvPr/>
        </p:nvSpPr>
        <p:spPr>
          <a:xfrm>
            <a:off x="3089275" y="3221038"/>
            <a:ext cx="4432300" cy="554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3000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依靠交通工具的邮政系统</a:t>
            </a:r>
          </a:p>
        </p:txBody>
      </p:sp>
      <p:sp>
        <p:nvSpPr>
          <p:cNvPr id="21633" name="TextBox 12"/>
          <p:cNvSpPr txBox="1"/>
          <p:nvPr/>
        </p:nvSpPr>
        <p:spPr>
          <a:xfrm>
            <a:off x="1428750" y="3797300"/>
            <a:ext cx="1238250" cy="554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现 代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3089275" y="3797300"/>
            <a:ext cx="2216150" cy="554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3000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电报、电话</a:t>
            </a:r>
          </a:p>
        </p:txBody>
      </p:sp>
      <p:sp>
        <p:nvSpPr>
          <p:cNvPr id="21635" name="TextBox 14"/>
          <p:cNvSpPr txBox="1"/>
          <p:nvPr/>
        </p:nvSpPr>
        <p:spPr>
          <a:xfrm>
            <a:off x="1428750" y="4371975"/>
            <a:ext cx="1238250" cy="554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 代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3089275" y="4371975"/>
            <a:ext cx="2216150" cy="554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3000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计算机网络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/>
          <p:nvPr/>
        </p:nvSpPr>
        <p:spPr>
          <a:xfrm>
            <a:off x="503238" y="754063"/>
            <a:ext cx="5961062" cy="6048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说说因特网传递信息的特点：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5400" y="1790700"/>
            <a:ext cx="2286000" cy="584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1.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速度快。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5400" y="2463800"/>
            <a:ext cx="2286000" cy="584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2.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多媒体。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5400" y="3168650"/>
            <a:ext cx="3606800" cy="584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3.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不受地域阻隔。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1"/>
          <p:cNvSpPr/>
          <p:nvPr/>
        </p:nvSpPr>
        <p:spPr>
          <a:xfrm>
            <a:off x="250825" y="484188"/>
            <a:ext cx="2687638" cy="604837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主题解说</a:t>
            </a:r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684213" y="1203325"/>
            <a:ext cx="7991475" cy="3343275"/>
          </a:xfrm>
          <a:prstGeom prst="rect">
            <a:avLst/>
          </a:prstGeom>
          <a:noFill/>
          <a:ln>
            <a:noFill/>
          </a:ln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本文简要地介绍了“信息高速路”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——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因特网的建设过程和它的作用。用简明的文字回顾了人类历史上信息传递方式的发展变化，并且将几种信息传递方式作了对比，从中可以看出计算机网络在传递的信息量、信息的多样化以及传递的速度上，都是其他方式不可比拟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5945" y="1520825"/>
            <a:ext cx="7991475" cy="2452370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 信息的传递越来越方便、快捷了，而且容量也更大，速度也更快。以前的人们家里往外寄信靠驿差骑马来传送，这种方式叫驿递。后来邮信靠火车、汽车等交</a:t>
            </a:r>
            <a:r>
              <a:rPr lang="zh-CN" altLang="en-US" sz="32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  <a:sym typeface="+mn-ea"/>
              </a:rPr>
              <a:t>通工具运输，</a:t>
            </a:r>
            <a:endParaRPr lang="zh-CN" altLang="en-US" sz="32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4578" name="TextBox 3"/>
          <p:cNvSpPr txBox="1"/>
          <p:nvPr/>
        </p:nvSpPr>
        <p:spPr>
          <a:xfrm>
            <a:off x="575945" y="673100"/>
            <a:ext cx="7991475" cy="6048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我感受到信息传递方式的变化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5628" y="1098550"/>
            <a:ext cx="7991475" cy="2452370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但信件往返耗费的时间比较长。电话出现后，通过电话联系确实方便多了，但电话费很贵。现在，坐在计算机前就可以联系世界各地的友人。</a:t>
            </a:r>
            <a:endParaRPr lang="zh-CN" altLang="en-US" sz="28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1"/>
          <p:cNvSpPr/>
          <p:nvPr/>
        </p:nvSpPr>
        <p:spPr>
          <a:xfrm>
            <a:off x="1223328" y="565150"/>
            <a:ext cx="6696075" cy="604838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 anchor="t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3 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神奇的电脑魔术师</a:t>
            </a:r>
          </a:p>
        </p:txBody>
      </p:sp>
      <p:pic>
        <p:nvPicPr>
          <p:cNvPr id="3" name="图片 3"/>
          <p:cNvPicPr>
            <a:picLocks noChangeAspect="1"/>
          </p:cNvPicPr>
          <p:nvPr/>
        </p:nvPicPr>
        <p:blipFill>
          <a:blip r:embed="rId2"/>
          <a:srcRect b="8000"/>
          <a:stretch>
            <a:fillRect/>
          </a:stretch>
        </p:blipFill>
        <p:spPr bwMode="auto">
          <a:xfrm>
            <a:off x="2251075" y="1419225"/>
            <a:ext cx="4913313" cy="301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6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2555</Words>
  <Application>WPS 演示</Application>
  <PresentationFormat>全屏显示(16:9)</PresentationFormat>
  <Paragraphs>677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Office 主题​​</vt:lpstr>
      <vt:lpstr>1_Office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Administrator</dc:creator>
  <cp:keywords>状元成才路</cp:keywords>
  <dc:description>声  明_x000d__x000d__x000d_
_x000d__x000d__x000d_
 本文件仅用于个人学习、研究或欣赏，以及其他非商业性或非盈利性用途，但同时应遵守著作权法及其他相关法律的规定，不得侵犯本司及相关权利人的合法权利。_x000d__x000d__x000d_
 除此以外，将本文件任何内容用于其他用途时，应获得授权，如发现未经授权用于商业或盈利用途将追加侵权者的法律责任。_x000d__x000d__x000d_
_x000d__x000d__x000d_
武汉天成贵龙文化传播有限公司</dc:description>
  <cp:lastModifiedBy>微软用户</cp:lastModifiedBy>
  <cp:revision>439</cp:revision>
  <dcterms:created xsi:type="dcterms:W3CDTF">2016-10-29T08:56:00Z</dcterms:created>
  <dcterms:modified xsi:type="dcterms:W3CDTF">2019-05-09T00:35:56Z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KSOProductBuildVer">
    <vt:lpwstr>2052-11.1.0.8661</vt:lpwstr>
  </property>
</Properties>
</file>