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70" r:id="rId3"/>
    <p:sldId id="287" r:id="rId4"/>
    <p:sldId id="288" r:id="rId5"/>
    <p:sldId id="296" r:id="rId6"/>
    <p:sldId id="297" r:id="rId7"/>
    <p:sldId id="289" r:id="rId8"/>
    <p:sldId id="290" r:id="rId9"/>
    <p:sldId id="291" r:id="rId10"/>
    <p:sldId id="294" r:id="rId11"/>
    <p:sldId id="292" r:id="rId12"/>
    <p:sldId id="286" r:id="rId13"/>
    <p:sldId id="293" r:id="rId14"/>
  </p:sldIdLst>
  <p:sldSz cx="9144000" cy="6858000" type="screen4x3"/>
  <p:notesSz cx="6858000" cy="9144000"/>
  <p:custDataLst>
    <p:tags r:id="rId15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704" y="-78"/>
      </p:cViewPr>
      <p:guideLst>
        <p:guide orient="horz" pos="220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32CC7-C53D-43E6-8247-4CB422152777}" type="datetimeFigureOut">
              <a:rPr lang="zh-CN" altLang="en-US" smtClean="0"/>
              <a:pPr/>
              <a:t>2019/3/14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014AA-A4A0-478B-9911-446B9FE0A162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2.xml"/><Relationship Id="rId1" Type="http://schemas.openxmlformats.org/officeDocument/2006/relationships/audio" Target="file:///C:\Documents%20and%20Settings\Administrator\&#26700;&#38754;\&#26448;&#26009;&#20316;&#25991;\&#32676;&#26143;%20-%20&#20986;&#27700;&#33714;.mp3" TargetMode="External"/><Relationship Id="rId5" Type="http://schemas.openxmlformats.org/officeDocument/2006/relationships/image" Target="../media/image10.png"/><Relationship Id="rId4" Type="http://schemas.microsoft.com/office/2007/relationships/media" Target="file:///C:\Documents%20and%20Settings\Administrator\&#26700;&#38754;\&#26448;&#26009;&#20316;&#25991;\&#32676;&#26143;%20-%20&#20986;&#27700;&#33714;.mp3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3694113" y="2209800"/>
            <a:ext cx="184731" cy="36933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none"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endParaRPr lang="zh-CN" altLang="zh-CN"/>
          </a:p>
        </p:txBody>
      </p:sp>
      <p:pic>
        <p:nvPicPr>
          <p:cNvPr id="9219" name="Picture 3" descr="200872918312263_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71604" y="1428736"/>
            <a:ext cx="6858000" cy="51435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0" name="文本框 3"/>
          <p:cNvSpPr txBox="1">
            <a:spLocks noChangeArrowheads="1"/>
          </p:cNvSpPr>
          <p:nvPr/>
        </p:nvSpPr>
        <p:spPr bwMode="auto">
          <a:xfrm>
            <a:off x="285720" y="357166"/>
            <a:ext cx="6048375" cy="507831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zh-CN" sz="2700" dirty="0">
                <a:solidFill>
                  <a:srgbClr val="000000"/>
                </a:solidFill>
                <a:ea typeface="黑体" panose="02010600030101010101" pitchFamily="49" charset="-122"/>
              </a:rPr>
              <a:t>教材版本：人教版六年级语</a:t>
            </a:r>
            <a:r>
              <a:rPr lang="zh-CN" altLang="en-US" sz="2700" dirty="0">
                <a:solidFill>
                  <a:srgbClr val="000000"/>
                </a:solidFill>
                <a:ea typeface="黑体" panose="02010600030101010101" pitchFamily="49" charset="-122"/>
              </a:rPr>
              <a:t>文</a:t>
            </a:r>
            <a:r>
              <a:rPr lang="zh-CN" altLang="zh-CN" sz="2700" dirty="0">
                <a:solidFill>
                  <a:srgbClr val="000000"/>
                </a:solidFill>
                <a:ea typeface="黑体" panose="02010600030101010101" pitchFamily="49" charset="-122"/>
              </a:rPr>
              <a:t>课本</a:t>
            </a:r>
            <a:r>
              <a:rPr lang="zh-CN" altLang="en-US" sz="2700" dirty="0">
                <a:solidFill>
                  <a:srgbClr val="000000"/>
                </a:solidFill>
                <a:ea typeface="黑体" panose="02010600030101010101" pitchFamily="49" charset="-122"/>
              </a:rPr>
              <a:t>下</a:t>
            </a:r>
            <a:r>
              <a:rPr lang="zh-CN" altLang="zh-CN" sz="2700" dirty="0">
                <a:solidFill>
                  <a:srgbClr val="000000"/>
                </a:solidFill>
                <a:ea typeface="黑体" panose="02010600030101010101" pitchFamily="49" charset="-122"/>
              </a:rPr>
              <a:t>册</a:t>
            </a:r>
          </a:p>
        </p:txBody>
      </p:sp>
      <p:sp>
        <p:nvSpPr>
          <p:cNvPr id="9221" name="文本框 6"/>
          <p:cNvSpPr txBox="1">
            <a:spLocks noChangeArrowheads="1"/>
          </p:cNvSpPr>
          <p:nvPr/>
        </p:nvSpPr>
        <p:spPr bwMode="auto">
          <a:xfrm>
            <a:off x="2589214" y="6131984"/>
            <a:ext cx="5324475" cy="461665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</a:pPr>
            <a:r>
              <a:rPr lang="zh-CN" altLang="zh-CN" sz="2400" dirty="0">
                <a:solidFill>
                  <a:srgbClr val="000000"/>
                </a:solidFill>
                <a:ea typeface="黑体" panose="02010600030101010101" pitchFamily="49" charset="-122"/>
              </a:rPr>
              <a:t>贵港市港南区木松岭学校：李</a:t>
            </a:r>
            <a:r>
              <a:rPr lang="zh-CN" altLang="en-US" sz="2400" dirty="0">
                <a:solidFill>
                  <a:srgbClr val="000000"/>
                </a:solidFill>
                <a:ea typeface="黑体" panose="02010600030101010101" pitchFamily="49" charset="-122"/>
              </a:rPr>
              <a:t>燕萍</a:t>
            </a:r>
            <a:endParaRPr lang="zh-CN" altLang="zh-CN" sz="2400" dirty="0">
              <a:solidFill>
                <a:srgbClr val="000000"/>
              </a:solidFill>
              <a:ea typeface="黑体" panose="02010600030101010101" pitchFamily="49" charset="-122"/>
            </a:endParaRPr>
          </a:p>
        </p:txBody>
      </p:sp>
      <p:sp>
        <p:nvSpPr>
          <p:cNvPr id="2" name="Text Box 4"/>
          <p:cNvSpPr txBox="1"/>
          <p:nvPr/>
        </p:nvSpPr>
        <p:spPr>
          <a:xfrm>
            <a:off x="3493760" y="1978015"/>
            <a:ext cx="5313362" cy="221488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>
              <a:buFont typeface="Arial" panose="020B0604020202020204" pitchFamily="34" charset="0"/>
              <a:buNone/>
              <a:defRPr/>
            </a:pPr>
            <a:endParaRPr lang="en-US" altLang="zh-CN" sz="3600" b="1" dirty="0"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pPr>
              <a:defRPr/>
            </a:pPr>
            <a:r>
              <a:rPr lang="en-US" altLang="zh-CN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</a:t>
            </a:r>
            <a:r>
              <a:rPr lang="zh-CN" altLang="en-US" sz="6600" b="1" dirty="0" smtClean="0">
                <a:latin typeface="楷体_GB2312" panose="02010609030101010101" pitchFamily="49" charset="-122"/>
                <a:ea typeface="楷体_GB2312" panose="02010609030101010101" pitchFamily="49" charset="-122"/>
              </a:rPr>
              <a:t>词语盘点三</a:t>
            </a:r>
            <a:endParaRPr lang="zh-CN" altLang="en-US" sz="6600" b="1" dirty="0">
              <a:latin typeface="+mn-ea"/>
              <a:ea typeface="+mn-ea"/>
            </a:endParaRPr>
          </a:p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zh-CN" altLang="en-US" sz="3600" b="1" dirty="0">
                <a:latin typeface="楷体_GB2312" panose="02010609030101010101" pitchFamily="49" charset="-122"/>
                <a:ea typeface="楷体_GB2312" panose="02010609030101010101" pitchFamily="49" charset="-122"/>
              </a:rPr>
              <a:t>    </a:t>
            </a:r>
            <a:endParaRPr lang="zh-CN" altLang="en-US" sz="2700" b="1" dirty="0">
              <a:latin typeface="楷体_GB2312" panose="02010609030101010101" pitchFamily="49" charset="-122"/>
              <a:ea typeface="楷体_GB2312" panose="02010609030101010101" pitchFamily="49" charset="-122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2011110409233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812"/>
            <a:ext cx="9144000" cy="6854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9219" name="Text Box 3"/>
          <p:cNvSpPr txBox="1"/>
          <p:nvPr/>
        </p:nvSpPr>
        <p:spPr>
          <a:xfrm>
            <a:off x="179388" y="188913"/>
            <a:ext cx="315341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i="1" dirty="0">
                <a:solidFill>
                  <a:srgbClr val="FF3300"/>
                </a:solidFill>
                <a:latin typeface="Tahoma" panose="020B0604030504040204" pitchFamily="34" charset="0"/>
              </a:rPr>
              <a:t>第五关 巧悟</a:t>
            </a:r>
            <a:r>
              <a:rPr lang="zh-CN" altLang="en-US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9220" name="Text Box 4"/>
          <p:cNvSpPr txBox="1"/>
          <p:nvPr/>
        </p:nvSpPr>
        <p:spPr>
          <a:xfrm>
            <a:off x="501650" y="1557338"/>
            <a:ext cx="8642350" cy="28352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b="1" dirty="0">
                <a:latin typeface="Tahoma" panose="020B0604030504040204" pitchFamily="34" charset="0"/>
              </a:rPr>
              <a:t>词语巧搭配</a:t>
            </a:r>
            <a:endParaRPr lang="zh-CN" altLang="en-US" sz="3600" dirty="0">
              <a:latin typeface="Tahoma" panose="020B0604030504040204" pitchFamily="34" charset="0"/>
            </a:endParaRPr>
          </a:p>
          <a:p>
            <a:endParaRPr lang="zh-CN" altLang="en-US" sz="3600" i="1" dirty="0">
              <a:latin typeface="Tahoma" panose="020B0604030504040204" pitchFamily="34" charset="0"/>
            </a:endParaRPr>
          </a:p>
          <a:p>
            <a:r>
              <a:rPr lang="zh-CN" altLang="en-US" sz="3600" dirty="0">
                <a:latin typeface="Tahoma" panose="020B0604030504040204" pitchFamily="34" charset="0"/>
              </a:rPr>
              <a:t>（      ）稿子          （       ）哀思    </a:t>
            </a:r>
          </a:p>
          <a:p>
            <a:endParaRPr lang="zh-CN" altLang="en-US" sz="3600" dirty="0">
              <a:latin typeface="Tahoma" panose="020B0604030504040204" pitchFamily="34" charset="0"/>
            </a:endParaRPr>
          </a:p>
          <a:p>
            <a:r>
              <a:rPr lang="zh-CN" altLang="en-US" sz="3600" dirty="0">
                <a:latin typeface="Tahoma" panose="020B0604030504040204" pitchFamily="34" charset="0"/>
              </a:rPr>
              <a:t>（      ）的匪徒       （        ）的头发</a:t>
            </a:r>
          </a:p>
        </p:txBody>
      </p:sp>
      <p:sp>
        <p:nvSpPr>
          <p:cNvPr id="9221" name="Text Box 5"/>
          <p:cNvSpPr txBox="1"/>
          <p:nvPr/>
        </p:nvSpPr>
        <p:spPr>
          <a:xfrm>
            <a:off x="3543300" y="234950"/>
            <a:ext cx="2519363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6666FF"/>
                </a:solidFill>
                <a:latin typeface="Tahoma" panose="020B0604030504040204" pitchFamily="34" charset="0"/>
              </a:rPr>
              <a:t>考  考  你</a:t>
            </a:r>
          </a:p>
        </p:txBody>
      </p:sp>
      <p:sp>
        <p:nvSpPr>
          <p:cNvPr id="9222" name="Text Box 6"/>
          <p:cNvSpPr txBox="1"/>
          <p:nvPr/>
        </p:nvSpPr>
        <p:spPr>
          <a:xfrm>
            <a:off x="900113" y="2636838"/>
            <a:ext cx="9953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审阅</a:t>
            </a:r>
          </a:p>
        </p:txBody>
      </p:sp>
      <p:sp>
        <p:nvSpPr>
          <p:cNvPr id="8199" name="Text Box 7"/>
          <p:cNvSpPr txBox="1"/>
          <p:nvPr/>
        </p:nvSpPr>
        <p:spPr>
          <a:xfrm>
            <a:off x="1187450" y="2852738"/>
            <a:ext cx="184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9224" name="Text Box 8"/>
          <p:cNvSpPr txBox="1"/>
          <p:nvPr/>
        </p:nvSpPr>
        <p:spPr>
          <a:xfrm>
            <a:off x="5219700" y="2708275"/>
            <a:ext cx="9969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寄托</a:t>
            </a:r>
          </a:p>
        </p:txBody>
      </p:sp>
      <p:sp>
        <p:nvSpPr>
          <p:cNvPr id="9225" name="Text Box 9"/>
          <p:cNvSpPr txBox="1"/>
          <p:nvPr/>
        </p:nvSpPr>
        <p:spPr>
          <a:xfrm>
            <a:off x="900113" y="3716338"/>
            <a:ext cx="9953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残暴</a:t>
            </a:r>
          </a:p>
        </p:txBody>
      </p:sp>
      <p:sp>
        <p:nvSpPr>
          <p:cNvPr id="9226" name="Text Box 10"/>
          <p:cNvSpPr txBox="1"/>
          <p:nvPr/>
        </p:nvSpPr>
        <p:spPr>
          <a:xfrm>
            <a:off x="5003800" y="3717925"/>
            <a:ext cx="1403350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乱蓬蓬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0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9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/>
      <p:bldP spid="9219" grpId="1"/>
      <p:bldP spid="9220" grpId="0"/>
      <p:bldP spid="9221" grpId="0"/>
      <p:bldP spid="9221" grpId="1"/>
      <p:bldP spid="9222" grpId="0"/>
      <p:bldP spid="9224" grpId="0"/>
      <p:bldP spid="9225" grpId="0"/>
      <p:bldP spid="922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2011110409233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5400"/>
            <a:ext cx="9144000" cy="6856413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Text Box 3"/>
          <p:cNvSpPr txBox="1"/>
          <p:nvPr/>
        </p:nvSpPr>
        <p:spPr>
          <a:xfrm>
            <a:off x="0" y="260350"/>
            <a:ext cx="331724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i="1" dirty="0">
                <a:solidFill>
                  <a:srgbClr val="FF3300"/>
                </a:solidFill>
                <a:latin typeface="Tahoma" panose="020B0604030504040204" pitchFamily="34" charset="0"/>
              </a:rPr>
              <a:t>第六关  妙用</a:t>
            </a:r>
            <a:r>
              <a:rPr lang="zh-CN" altLang="en-US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12292" name="Text Box 4"/>
          <p:cNvSpPr txBox="1"/>
          <p:nvPr/>
        </p:nvSpPr>
        <p:spPr>
          <a:xfrm>
            <a:off x="250825" y="1052513"/>
            <a:ext cx="8893175" cy="39925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ctr"/>
            <a:r>
              <a:rPr lang="zh-CN" altLang="en-US" sz="3600" b="1" dirty="0">
                <a:solidFill>
                  <a:srgbClr val="6666FF"/>
                </a:solidFill>
                <a:latin typeface="Tahoma" panose="020B0604030504040204" pitchFamily="34" charset="0"/>
              </a:rPr>
              <a:t>精彩回顾</a:t>
            </a:r>
          </a:p>
          <a:p>
            <a:r>
              <a:rPr lang="zh-CN" altLang="en-US" dirty="0">
                <a:latin typeface="Tahoma" panose="020B0604030504040204" pitchFamily="34" charset="0"/>
              </a:rPr>
              <a:t>       </a:t>
            </a:r>
          </a:p>
          <a:p>
            <a:r>
              <a:rPr lang="zh-CN" altLang="en-US" sz="3600" dirty="0">
                <a:latin typeface="Tahoma" panose="020B0604030504040204" pitchFamily="34" charset="0"/>
              </a:rPr>
              <a:t>    </a:t>
            </a:r>
            <a:r>
              <a:rPr lang="zh-CN" altLang="en-US" sz="3600" dirty="0">
                <a:latin typeface="Arial" panose="020B0604020202020204" pitchFamily="34" charset="0"/>
              </a:rPr>
              <a:t>为了</a:t>
            </a:r>
            <a:r>
              <a:rPr lang="zh-CN" altLang="en-US" sz="3200" dirty="0">
                <a:latin typeface="Arial" panose="020B0604020202020204" pitchFamily="34" charset="0"/>
              </a:rPr>
              <a:t>（           ）党组织被破坏，</a:t>
            </a:r>
            <a:r>
              <a:rPr lang="zh-CN" altLang="en-US" sz="3600" dirty="0">
                <a:latin typeface="Tahoma" panose="020B0604030504040204" pitchFamily="34" charset="0"/>
              </a:rPr>
              <a:t>李大钊烧掉了一些（       ）和文件，</a:t>
            </a:r>
            <a:r>
              <a:rPr lang="zh-CN" altLang="en-US" sz="3200" dirty="0">
                <a:latin typeface="Arial" panose="020B0604020202020204" pitchFamily="34" charset="0"/>
              </a:rPr>
              <a:t>（           ）</a:t>
            </a:r>
            <a:r>
              <a:rPr lang="zh-CN" altLang="en-US" sz="3600" dirty="0">
                <a:latin typeface="Tahoma" panose="020B0604030504040204" pitchFamily="34" charset="0"/>
              </a:rPr>
              <a:t>不离开北京。任凭敌人严刑拷打，依然（         ）冷静，因为他对革命事业充满坚定的 （       ）。</a:t>
            </a:r>
            <a:r>
              <a:rPr lang="zh-CN" altLang="en-US" sz="3600" b="1" dirty="0">
                <a:latin typeface="Arial" panose="020B0604020202020204" pitchFamily="34" charset="0"/>
              </a:rPr>
              <a:t>  </a:t>
            </a:r>
            <a:r>
              <a:rPr lang="zh-CN" altLang="en-US" sz="3600" dirty="0">
                <a:latin typeface="Arial" panose="020B0604020202020204" pitchFamily="34" charset="0"/>
              </a:rPr>
              <a:t> </a:t>
            </a:r>
            <a:r>
              <a:rPr lang="zh-CN" altLang="en-US" sz="3200" dirty="0">
                <a:latin typeface="Arial" panose="020B0604020202020204" pitchFamily="34" charset="0"/>
              </a:rPr>
              <a:t>   </a:t>
            </a:r>
            <a:r>
              <a:rPr lang="zh-CN" altLang="en-US" sz="3600" dirty="0">
                <a:latin typeface="Tahoma" panose="020B0604030504040204" pitchFamily="34" charset="0"/>
              </a:rPr>
              <a:t> </a:t>
            </a:r>
            <a:r>
              <a:rPr lang="zh-CN" altLang="en-US" sz="3600" dirty="0">
                <a:latin typeface="Arial" panose="020B0604020202020204" pitchFamily="34" charset="0"/>
              </a:rPr>
              <a:t>    </a:t>
            </a:r>
            <a:endParaRPr lang="zh-CN" altLang="en-US" sz="3600" dirty="0">
              <a:latin typeface="Tahoma" panose="020B0604030504040204" pitchFamily="34" charset="0"/>
            </a:endParaRPr>
          </a:p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12293" name="Text Box 5"/>
          <p:cNvSpPr txBox="1"/>
          <p:nvPr/>
        </p:nvSpPr>
        <p:spPr>
          <a:xfrm>
            <a:off x="2268538" y="1989138"/>
            <a:ext cx="9953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避免</a:t>
            </a:r>
          </a:p>
        </p:txBody>
      </p:sp>
      <p:sp>
        <p:nvSpPr>
          <p:cNvPr id="12294" name="Text Box 6"/>
          <p:cNvSpPr txBox="1"/>
          <p:nvPr/>
        </p:nvSpPr>
        <p:spPr>
          <a:xfrm>
            <a:off x="2124075" y="2420938"/>
            <a:ext cx="9953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书籍</a:t>
            </a:r>
          </a:p>
        </p:txBody>
      </p:sp>
      <p:sp>
        <p:nvSpPr>
          <p:cNvPr id="12295" name="Text Box 7"/>
          <p:cNvSpPr txBox="1"/>
          <p:nvPr/>
        </p:nvSpPr>
        <p:spPr>
          <a:xfrm>
            <a:off x="5940425" y="2492375"/>
            <a:ext cx="995363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坚决</a:t>
            </a:r>
          </a:p>
        </p:txBody>
      </p:sp>
      <p:sp>
        <p:nvSpPr>
          <p:cNvPr id="12296" name="Text Box 8"/>
          <p:cNvSpPr txBox="1"/>
          <p:nvPr/>
        </p:nvSpPr>
        <p:spPr>
          <a:xfrm>
            <a:off x="7347903" y="3071813"/>
            <a:ext cx="9953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沉着</a:t>
            </a:r>
          </a:p>
        </p:txBody>
      </p:sp>
      <p:sp>
        <p:nvSpPr>
          <p:cNvPr id="12297" name="Text Box 9"/>
          <p:cNvSpPr txBox="1"/>
          <p:nvPr/>
        </p:nvSpPr>
        <p:spPr>
          <a:xfrm>
            <a:off x="828675" y="4149725"/>
            <a:ext cx="995363" cy="5778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信心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3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2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0" dur="500"/>
                                        <p:tgtEl>
                                          <p:spTgt spid="12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1" grpId="0"/>
      <p:bldP spid="12292" grpId="0"/>
      <p:bldP spid="12293" grpId="0"/>
      <p:bldP spid="12294" grpId="0"/>
      <p:bldP spid="12295" grpId="0"/>
      <p:bldP spid="12296" grpId="0"/>
      <p:bldP spid="1229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1图片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825" y="908050"/>
            <a:ext cx="3762375" cy="60007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00" name="Picture 4" descr="图片0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667625" y="4868863"/>
            <a:ext cx="1219200" cy="1652587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29701" name="Picture 5" descr="图片0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092950" y="188913"/>
            <a:ext cx="1008063" cy="11525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26" name="Text Box 6"/>
          <p:cNvSpPr txBox="1"/>
          <p:nvPr/>
        </p:nvSpPr>
        <p:spPr>
          <a:xfrm>
            <a:off x="1588" y="1557338"/>
            <a:ext cx="9178925" cy="43624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sh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ū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j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黑体" panose="02010600030101010101" pitchFamily="49" charset="-122"/>
              </a:rPr>
              <a:t>í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h</a:t>
            </a:r>
            <a:r>
              <a:rPr lang="en-US" altLang="zh-CN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nhu  ji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ā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nru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ì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ch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ō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ut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ì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 k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ŏ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b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ù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c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ū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b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à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o</a:t>
            </a:r>
          </a:p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(    )(    )  (    )   (    )   (    )  (    )</a:t>
            </a:r>
          </a:p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m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ó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u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ǐ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f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é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ip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à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k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ǔ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x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黑体" panose="02010600030101010101" pitchFamily="49" charset="-122"/>
              </a:rPr>
              <a:t>í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c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en-US" altLang="zh-CN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bào    f</a:t>
            </a:r>
            <a:r>
              <a:rPr lang="en-US" altLang="zh-CN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ě</a:t>
            </a:r>
            <a:r>
              <a:rPr lang="en-US" altLang="zh-CN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it</a:t>
            </a:r>
            <a:r>
              <a:rPr lang="en-US" altLang="zh-CN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ú</a:t>
            </a:r>
            <a:r>
              <a:rPr lang="en-US" altLang="zh-CN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 j</a:t>
            </a:r>
            <a:r>
              <a:rPr lang="en-US" altLang="zh-CN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ū</a:t>
            </a:r>
            <a:r>
              <a:rPr lang="en-US" altLang="zh-CN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li</a:t>
            </a:r>
            <a:r>
              <a:rPr lang="en-US" altLang="zh-CN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ú</a:t>
            </a:r>
          </a:p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(    ) (    )  (    )   (    )   (    )  (    )</a:t>
            </a:r>
          </a:p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w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ō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t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ó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u  b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ō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xu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ē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x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ī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w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à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ji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ě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ji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ù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ā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is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ī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lu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à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np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é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p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é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</a:p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(    ) (    )  (    )   (    ) (    )  (       )</a:t>
            </a:r>
          </a:p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chu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ī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sh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ì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yu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  zh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ò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y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ú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t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à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ish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ā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  q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ī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y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ú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h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ó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m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o  </a:t>
            </a:r>
          </a:p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(         )  (         )     (         )</a:t>
            </a:r>
          </a:p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j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ī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b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ī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ji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ă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nzh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è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n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宋体" panose="02010600030101010101" pitchFamily="2" charset="-122"/>
              </a:rPr>
              <a:t>ɡ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   s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ǐ 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d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é 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q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黑体" panose="02010600030101010101" pitchFamily="49" charset="-122"/>
              </a:rPr>
              <a:t>í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su</a:t>
            </a:r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  <a:sym typeface="Times New Roman" panose="02020603050405020304" pitchFamily="18" charset="0"/>
              </a:rPr>
              <a:t>ŏ</a:t>
            </a:r>
          </a:p>
          <a:p>
            <a:r>
              <a:rPr lang="zh-CN" altLang="en-US" sz="2800" b="1" dirty="0">
                <a:latin typeface="黑体" panose="02010600030101010101" pitchFamily="49" charset="-122"/>
                <a:ea typeface="黑体" panose="02010600030101010101" pitchFamily="49" charset="-122"/>
              </a:rPr>
              <a:t>(           )     (          )</a:t>
            </a:r>
          </a:p>
        </p:txBody>
      </p:sp>
      <p:sp>
        <p:nvSpPr>
          <p:cNvPr id="30727" name="Text Box 7"/>
          <p:cNvSpPr txBox="1"/>
          <p:nvPr/>
        </p:nvSpPr>
        <p:spPr>
          <a:xfrm>
            <a:off x="179388" y="1989138"/>
            <a:ext cx="8937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书籍</a:t>
            </a:r>
          </a:p>
        </p:txBody>
      </p:sp>
      <p:sp>
        <p:nvSpPr>
          <p:cNvPr id="30728" name="Text Box 8"/>
          <p:cNvSpPr txBox="1"/>
          <p:nvPr/>
        </p:nvSpPr>
        <p:spPr>
          <a:xfrm>
            <a:off x="1187450" y="1989138"/>
            <a:ext cx="895350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含糊</a:t>
            </a:r>
          </a:p>
        </p:txBody>
      </p:sp>
      <p:sp>
        <p:nvSpPr>
          <p:cNvPr id="30729" name="Text Box 9"/>
          <p:cNvSpPr txBox="1"/>
          <p:nvPr/>
        </p:nvSpPr>
        <p:spPr>
          <a:xfrm>
            <a:off x="2700338" y="1989138"/>
            <a:ext cx="8937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尖锐</a:t>
            </a:r>
          </a:p>
        </p:txBody>
      </p:sp>
      <p:sp>
        <p:nvSpPr>
          <p:cNvPr id="30730" name="Text Box 10"/>
          <p:cNvSpPr txBox="1"/>
          <p:nvPr/>
        </p:nvSpPr>
        <p:spPr>
          <a:xfrm>
            <a:off x="4284663" y="1989138"/>
            <a:ext cx="1193800" cy="51752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抽屉</a:t>
            </a:r>
          </a:p>
        </p:txBody>
      </p:sp>
      <p:sp>
        <p:nvSpPr>
          <p:cNvPr id="30731" name="Text Box 11"/>
          <p:cNvSpPr txBox="1"/>
          <p:nvPr/>
        </p:nvSpPr>
        <p:spPr>
          <a:xfrm>
            <a:off x="5868988" y="1989138"/>
            <a:ext cx="8937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恐怖</a:t>
            </a:r>
          </a:p>
        </p:txBody>
      </p:sp>
      <p:sp>
        <p:nvSpPr>
          <p:cNvPr id="30732" name="Text Box 12"/>
          <p:cNvSpPr txBox="1"/>
          <p:nvPr/>
        </p:nvSpPr>
        <p:spPr>
          <a:xfrm>
            <a:off x="7308850" y="1989138"/>
            <a:ext cx="8937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粗暴</a:t>
            </a:r>
          </a:p>
        </p:txBody>
      </p:sp>
      <p:sp>
        <p:nvSpPr>
          <p:cNvPr id="30733" name="Text Box 13"/>
          <p:cNvSpPr txBox="1"/>
          <p:nvPr/>
        </p:nvSpPr>
        <p:spPr>
          <a:xfrm>
            <a:off x="179388" y="2852738"/>
            <a:ext cx="1279525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魔鬼</a:t>
            </a:r>
          </a:p>
        </p:txBody>
      </p:sp>
      <p:sp>
        <p:nvSpPr>
          <p:cNvPr id="30734" name="Text Box 14"/>
          <p:cNvSpPr txBox="1"/>
          <p:nvPr/>
        </p:nvSpPr>
        <p:spPr>
          <a:xfrm>
            <a:off x="1403350" y="2852738"/>
            <a:ext cx="895350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肥胖</a:t>
            </a:r>
          </a:p>
        </p:txBody>
      </p:sp>
      <p:sp>
        <p:nvSpPr>
          <p:cNvPr id="30735" name="Text Box 15"/>
          <p:cNvSpPr txBox="1"/>
          <p:nvPr/>
        </p:nvSpPr>
        <p:spPr>
          <a:xfrm>
            <a:off x="2844800" y="2852738"/>
            <a:ext cx="893763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苦刑</a:t>
            </a:r>
          </a:p>
        </p:txBody>
      </p:sp>
      <p:sp>
        <p:nvSpPr>
          <p:cNvPr id="30736" name="Text Box 16"/>
          <p:cNvSpPr txBox="1"/>
          <p:nvPr/>
        </p:nvSpPr>
        <p:spPr>
          <a:xfrm>
            <a:off x="4429125" y="2852738"/>
            <a:ext cx="898525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残暴</a:t>
            </a:r>
          </a:p>
        </p:txBody>
      </p:sp>
      <p:sp>
        <p:nvSpPr>
          <p:cNvPr id="30737" name="Text Box 17"/>
          <p:cNvSpPr txBox="1"/>
          <p:nvPr/>
        </p:nvSpPr>
        <p:spPr>
          <a:xfrm>
            <a:off x="6013450" y="2852738"/>
            <a:ext cx="947738" cy="51911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匪徒</a:t>
            </a:r>
          </a:p>
        </p:txBody>
      </p:sp>
      <p:sp>
        <p:nvSpPr>
          <p:cNvPr id="30738" name="Text Box 18"/>
          <p:cNvSpPr txBox="1"/>
          <p:nvPr/>
        </p:nvSpPr>
        <p:spPr>
          <a:xfrm>
            <a:off x="7453313" y="2852738"/>
            <a:ext cx="893762" cy="519112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拘留</a:t>
            </a:r>
          </a:p>
        </p:txBody>
      </p:sp>
      <p:sp>
        <p:nvSpPr>
          <p:cNvPr id="30739" name="Text Box 19"/>
          <p:cNvSpPr txBox="1"/>
          <p:nvPr/>
        </p:nvSpPr>
        <p:spPr>
          <a:xfrm>
            <a:off x="179388" y="3717925"/>
            <a:ext cx="8937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窝头</a:t>
            </a:r>
          </a:p>
        </p:txBody>
      </p:sp>
      <p:sp>
        <p:nvSpPr>
          <p:cNvPr id="30740" name="Text Box 20"/>
          <p:cNvSpPr txBox="1"/>
          <p:nvPr/>
        </p:nvSpPr>
        <p:spPr>
          <a:xfrm>
            <a:off x="1403350" y="3717925"/>
            <a:ext cx="895350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剥削</a:t>
            </a:r>
          </a:p>
        </p:txBody>
      </p:sp>
      <p:sp>
        <p:nvSpPr>
          <p:cNvPr id="30741" name="Text Box 21"/>
          <p:cNvSpPr txBox="1"/>
          <p:nvPr/>
        </p:nvSpPr>
        <p:spPr>
          <a:xfrm>
            <a:off x="2844800" y="3717925"/>
            <a:ext cx="8937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兴旺</a:t>
            </a:r>
          </a:p>
        </p:txBody>
      </p:sp>
      <p:sp>
        <p:nvSpPr>
          <p:cNvPr id="30742" name="Text Box 22"/>
          <p:cNvSpPr txBox="1"/>
          <p:nvPr/>
        </p:nvSpPr>
        <p:spPr>
          <a:xfrm>
            <a:off x="4429125" y="3717925"/>
            <a:ext cx="8937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解救</a:t>
            </a:r>
          </a:p>
        </p:txBody>
      </p:sp>
      <p:sp>
        <p:nvSpPr>
          <p:cNvPr id="30743" name="Text Box 23"/>
          <p:cNvSpPr txBox="1"/>
          <p:nvPr/>
        </p:nvSpPr>
        <p:spPr>
          <a:xfrm>
            <a:off x="5653088" y="3717925"/>
            <a:ext cx="8937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哀思</a:t>
            </a:r>
          </a:p>
        </p:txBody>
      </p:sp>
      <p:sp>
        <p:nvSpPr>
          <p:cNvPr id="30744" name="Text Box 24"/>
          <p:cNvSpPr txBox="1"/>
          <p:nvPr/>
        </p:nvSpPr>
        <p:spPr>
          <a:xfrm>
            <a:off x="7092950" y="3717925"/>
            <a:ext cx="12493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乱蓬蓬</a:t>
            </a:r>
          </a:p>
        </p:txBody>
      </p:sp>
      <p:sp>
        <p:nvSpPr>
          <p:cNvPr id="30745" name="Text Box 25"/>
          <p:cNvSpPr txBox="1"/>
          <p:nvPr/>
        </p:nvSpPr>
        <p:spPr>
          <a:xfrm>
            <a:off x="395288" y="4581525"/>
            <a:ext cx="12493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炊事员</a:t>
            </a:r>
          </a:p>
        </p:txBody>
      </p:sp>
      <p:sp>
        <p:nvSpPr>
          <p:cNvPr id="30746" name="Text Box 26"/>
          <p:cNvSpPr txBox="1"/>
          <p:nvPr/>
        </p:nvSpPr>
        <p:spPr>
          <a:xfrm>
            <a:off x="2555875" y="4581525"/>
            <a:ext cx="16049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重于泰山</a:t>
            </a:r>
          </a:p>
        </p:txBody>
      </p:sp>
      <p:sp>
        <p:nvSpPr>
          <p:cNvPr id="30747" name="Text Box 27"/>
          <p:cNvSpPr txBox="1"/>
          <p:nvPr/>
        </p:nvSpPr>
        <p:spPr>
          <a:xfrm>
            <a:off x="5364163" y="4581525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轻于鸿毛</a:t>
            </a:r>
          </a:p>
        </p:txBody>
      </p:sp>
      <p:sp>
        <p:nvSpPr>
          <p:cNvPr id="30748" name="Text Box 28"/>
          <p:cNvSpPr txBox="1"/>
          <p:nvPr/>
        </p:nvSpPr>
        <p:spPr>
          <a:xfrm>
            <a:off x="395288" y="5373688"/>
            <a:ext cx="1604962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精兵简政</a:t>
            </a:r>
          </a:p>
        </p:txBody>
      </p:sp>
      <p:sp>
        <p:nvSpPr>
          <p:cNvPr id="30749" name="Text Box 29"/>
          <p:cNvSpPr txBox="1"/>
          <p:nvPr/>
        </p:nvSpPr>
        <p:spPr>
          <a:xfrm>
            <a:off x="3492500" y="5373688"/>
            <a:ext cx="1604963" cy="51752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2800" b="1" dirty="0">
                <a:solidFill>
                  <a:srgbClr val="FF0000"/>
                </a:solidFill>
                <a:latin typeface="Arial" panose="020B0604020202020204" pitchFamily="34" charset="0"/>
              </a:rPr>
              <a:t>死得其所</a:t>
            </a:r>
          </a:p>
        </p:txBody>
      </p:sp>
      <p:sp>
        <p:nvSpPr>
          <p:cNvPr id="12291" name="Text Box 3"/>
          <p:cNvSpPr txBox="1"/>
          <p:nvPr/>
        </p:nvSpPr>
        <p:spPr>
          <a:xfrm>
            <a:off x="395605" y="189230"/>
            <a:ext cx="4578985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400" b="1" i="1" dirty="0">
                <a:solidFill>
                  <a:srgbClr val="FF3300"/>
                </a:solidFill>
                <a:latin typeface="Tahoma" panose="020B0604030504040204" pitchFamily="34" charset="0"/>
              </a:rPr>
              <a:t>第七关  妙写</a:t>
            </a:r>
            <a:r>
              <a:rPr lang="zh-CN" altLang="en-US" dirty="0"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7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07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07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07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07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307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307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07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7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07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6" grpId="0" bldLvl="0"/>
      <p:bldP spid="30727" grpId="0" bldLvl="0"/>
      <p:bldP spid="30728" grpId="0" bldLvl="0"/>
      <p:bldP spid="30729" grpId="0" bldLvl="0"/>
      <p:bldP spid="30730" grpId="0" bldLvl="0"/>
      <p:bldP spid="30731" grpId="0" bldLvl="0"/>
      <p:bldP spid="30732" grpId="0" bldLvl="0"/>
      <p:bldP spid="30733" grpId="0" bldLvl="0"/>
      <p:bldP spid="30734" grpId="0" bldLvl="0"/>
      <p:bldP spid="30735" grpId="0" bldLvl="0"/>
      <p:bldP spid="30736" grpId="0" bldLvl="0"/>
      <p:bldP spid="30737" grpId="0" bldLvl="0"/>
      <p:bldP spid="30738" grpId="0" bldLvl="0"/>
      <p:bldP spid="30739" grpId="0" bldLvl="0"/>
      <p:bldP spid="30740" grpId="0" bldLvl="0"/>
      <p:bldP spid="30741" grpId="0" bldLvl="0"/>
      <p:bldP spid="30742" grpId="0" bldLvl="0"/>
      <p:bldP spid="30743" grpId="0" bldLvl="0"/>
      <p:bldP spid="30744" grpId="0" bldLvl="0"/>
      <p:bldP spid="30745" grpId="0" bldLvl="0"/>
      <p:bldP spid="30746" grpId="0" bldLvl="0"/>
      <p:bldP spid="30747" grpId="0" bldLvl="0"/>
      <p:bldP spid="30748" grpId="0" bldLvl="0"/>
      <p:bldP spid="30749" grpId="0" bldLvl="0"/>
      <p:bldP spid="1229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20101220160759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-635"/>
            <a:ext cx="9144000" cy="68595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3316" name="Rectangle 4"/>
          <p:cNvSpPr>
            <a:spLocks noGrp="1" noRot="1" noChangeArrowheads="1"/>
          </p:cNvSpPr>
          <p:nvPr>
            <p:ph idx="1"/>
          </p:nvPr>
        </p:nvSpPr>
        <p:spPr>
          <a:xfrm>
            <a:off x="446405" y="1698625"/>
            <a:ext cx="8229600" cy="4525963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80000"/>
              <a:buFont typeface="Arial" panose="020B0604020202020204" pitchFamily="34" charset="0"/>
              <a:buNone/>
              <a:defRPr/>
            </a:pPr>
            <a:r>
              <a:rPr kumimoji="0" lang="zh-CN" altLang="en-US" sz="3600" b="1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+mn-lt"/>
                <a:ea typeface="+mn-ea"/>
                <a:cs typeface="+mn-cs"/>
              </a:rPr>
              <a:t>说说你知道的英雄故事。</a:t>
            </a:r>
          </a:p>
        </p:txBody>
      </p:sp>
      <p:sp>
        <p:nvSpPr>
          <p:cNvPr id="13317" name="Text Box 5"/>
          <p:cNvSpPr txBox="1"/>
          <p:nvPr/>
        </p:nvSpPr>
        <p:spPr>
          <a:xfrm>
            <a:off x="663575" y="2855913"/>
            <a:ext cx="8012113" cy="6397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600" dirty="0">
                <a:latin typeface="Tahoma" panose="020B0604030504040204" pitchFamily="34" charset="0"/>
              </a:rPr>
              <a:t>     </a:t>
            </a:r>
          </a:p>
        </p:txBody>
      </p:sp>
      <p:pic>
        <p:nvPicPr>
          <p:cNvPr id="13318" name="群星 - 出水莲.mp3">
            <a:hlinkClick r:id="" action="ppaction://media"/>
          </p:cNvPr>
          <p:cNvPicPr>
            <a:picLocks noRot="1" noChangeAspect="1"/>
          </p:cNvPicPr>
          <p:nvPr>
            <a:audioFile r:link="rId1"/>
            <p:extLst>
              <p:ext uri="{DAA4B4D4-6D71-4841-9C94-3DE7FCFB9230}">
                <p14:media xmlns:p14="http://schemas.microsoft.com/office/powerpoint/2010/main" xmlns="" r:link="rId4"/>
              </p:ext>
            </p:extLst>
          </p:nvPr>
        </p:nvPicPr>
        <p:blipFill>
          <a:blip r:embed="rId5"/>
          <a:stretch>
            <a:fillRect/>
          </a:stretch>
        </p:blipFill>
        <p:spPr>
          <a:xfrm>
            <a:off x="5795963" y="4581525"/>
            <a:ext cx="1368425" cy="13684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2291" name="Text Box 3"/>
          <p:cNvSpPr txBox="1"/>
          <p:nvPr/>
        </p:nvSpPr>
        <p:spPr>
          <a:xfrm>
            <a:off x="468630" y="749935"/>
            <a:ext cx="4578985" cy="7683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4400" b="1" i="1" dirty="0">
                <a:solidFill>
                  <a:srgbClr val="FF3300"/>
                </a:solidFill>
                <a:latin typeface="Tahoma" panose="020B0604030504040204" pitchFamily="34" charset="0"/>
              </a:rPr>
              <a:t>第八关  巧嘴巴</a:t>
            </a:r>
            <a:endParaRPr lang="zh-CN" altLang="en-US" dirty="0">
              <a:latin typeface="Tahoma" panose="020B060403050404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133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33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21" dur="150538" fill="hold"/>
                                        <p:tgtEl>
                                          <p:spTgt spid="13318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318"/>
                  </p:tgtEl>
                </p:cond>
              </p:nextCondLst>
            </p:seq>
            <p:audio>
              <p:cMediaNode>
                <p:cTn id="22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3318"/>
                </p:tgtEl>
              </p:cMediaNode>
            </p:audio>
          </p:childTnLst>
        </p:cTn>
      </p:par>
    </p:tnLst>
    <p:bldLst>
      <p:bldP spid="13316" grpId="0" build="p"/>
      <p:bldP spid="13317" grpId="0"/>
      <p:bldP spid="1229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zh-CN" altLang="zh-CN" smtClean="0"/>
          </a:p>
        </p:txBody>
      </p:sp>
      <p:pic>
        <p:nvPicPr>
          <p:cNvPr id="2051" name="Picture 3" descr="1图片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3850" y="260350"/>
            <a:ext cx="8548688" cy="619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WordArt 4" descr="词语盘点 一"/>
          <p:cNvSpPr>
            <a:spLocks noChangeArrowheads="1" noChangeShapeType="1"/>
          </p:cNvSpPr>
          <p:nvPr/>
        </p:nvSpPr>
        <p:spPr bwMode="auto">
          <a:xfrm>
            <a:off x="1537948" y="2167551"/>
            <a:ext cx="6408737" cy="18716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zh-CN" altLang="en-US" sz="3600" kern="10" dirty="0" smtClean="0">
                <a:ln w="63500">
                  <a:solidFill>
                    <a:srgbClr val="993300"/>
                  </a:solidFill>
                  <a:round/>
                </a:ln>
                <a:gradFill rotWithShape="1">
                  <a:gsLst>
                    <a:gs pos="0">
                      <a:srgbClr val="FFFF00"/>
                    </a:gs>
                    <a:gs pos="100000">
                      <a:srgbClr val="FF9933"/>
                    </a:gs>
                  </a:gsLst>
                  <a:path path="rect">
                    <a:fillToRect l="50000" t="50000" r="50000" b="50000"/>
                  </a:path>
                </a:gradFill>
                <a:effectLst>
                  <a:outerShdw dist="35921" dir="2700000" algn="ctr" rotWithShape="0">
                    <a:srgbClr val="C0C0C0">
                      <a:alpha val="75000"/>
                    </a:srgbClr>
                  </a:outerShdw>
                </a:effectLst>
                <a:latin typeface="宋体" panose="02010600030101010101" pitchFamily="2" charset="-122"/>
                <a:ea typeface="宋体" panose="02010600030101010101" pitchFamily="2" charset="-122"/>
              </a:rPr>
              <a:t>闯关我最棒</a:t>
            </a:r>
            <a:endParaRPr lang="zh-CN" altLang="en-US" sz="3600" kern="10" dirty="0">
              <a:ln w="63500">
                <a:solidFill>
                  <a:srgbClr val="993300"/>
                </a:solidFill>
                <a:round/>
              </a:ln>
              <a:gradFill rotWithShape="1">
                <a:gsLst>
                  <a:gs pos="0">
                    <a:srgbClr val="FFFF00"/>
                  </a:gs>
                  <a:gs pos="100000">
                    <a:srgbClr val="FF9933"/>
                  </a:gs>
                </a:gsLst>
                <a:path path="rect">
                  <a:fillToRect l="50000" t="50000" r="50000" b="50000"/>
                </a:path>
              </a:gradFill>
              <a:effectLst>
                <a:outerShdw dist="35921" dir="2700000" algn="ctr" rotWithShape="0">
                  <a:srgbClr val="C0C0C0">
                    <a:alpha val="75000"/>
                  </a:srgbClr>
                </a:outerShdw>
              </a:effectLst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endParaRPr lang="zh-CN" altLang="zh-CN" dirty="0"/>
          </a:p>
        </p:txBody>
      </p:sp>
      <p:sp>
        <p:nvSpPr>
          <p:cNvPr id="4099" name="Rectangle 3"/>
          <p:cNvSpPr>
            <a:spLocks noGrp="1"/>
          </p:cNvSpPr>
          <p:nvPr>
            <p:ph idx="1"/>
          </p:nvPr>
        </p:nvSpPr>
        <p:spPr>
          <a:xfrm>
            <a:off x="457200" y="333375"/>
            <a:ext cx="8229600" cy="5792788"/>
          </a:xfrm>
        </p:spPr>
        <p:txBody>
          <a:bodyPr vert="horz" wrap="square" lIns="91440" tIns="45720" rIns="91440" bIns="45720" anchor="t"/>
          <a:lstStyle/>
          <a:p>
            <a:pPr eaLnBrk="1" hangingPunct="1"/>
            <a:endParaRPr lang="zh-CN" altLang="zh-CN" dirty="0"/>
          </a:p>
        </p:txBody>
      </p:sp>
      <p:pic>
        <p:nvPicPr>
          <p:cNvPr id="4100" name="Picture 4" descr="图片00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101" name="Text Box 5"/>
          <p:cNvSpPr txBox="1"/>
          <p:nvPr/>
        </p:nvSpPr>
        <p:spPr>
          <a:xfrm>
            <a:off x="0" y="0"/>
            <a:ext cx="9144000" cy="747776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读读写写</a:t>
            </a:r>
            <a:endParaRPr lang="zh-CN" altLang="en-US" sz="4800" b="1" dirty="0">
              <a:solidFill>
                <a:srgbClr val="FF6600"/>
              </a:solidFill>
              <a:latin typeface="Arial" panose="020B0604020202020204" pitchFamily="34" charset="0"/>
            </a:endParaRPr>
          </a:p>
          <a:p>
            <a:r>
              <a:rPr lang="zh-CN" altLang="en-US" sz="3600" b="1" dirty="0">
                <a:latin typeface="Arial" panose="020B0604020202020204" pitchFamily="34" charset="0"/>
              </a:rPr>
              <a:t>   </a:t>
            </a:r>
          </a:p>
          <a:p>
            <a:r>
              <a:rPr lang="zh-CN" altLang="en-US" sz="5400" b="1" dirty="0">
                <a:latin typeface="黑体" panose="02010600030101010101" pitchFamily="49" charset="-122"/>
                <a:ea typeface="黑体" panose="02010600030101010101" pitchFamily="49" charset="-122"/>
              </a:rPr>
              <a:t>书籍 含糊 尖锐 抽屉 恐怖 </a:t>
            </a:r>
          </a:p>
          <a:p>
            <a:r>
              <a:rPr lang="zh-CN" altLang="en-US" sz="5400" b="1" dirty="0">
                <a:latin typeface="黑体" panose="02010600030101010101" pitchFamily="49" charset="-122"/>
                <a:ea typeface="黑体" panose="02010600030101010101" pitchFamily="49" charset="-122"/>
              </a:rPr>
              <a:t>粗暴 魔鬼 肥胖 苦刑 残暴   </a:t>
            </a:r>
          </a:p>
          <a:p>
            <a:r>
              <a:rPr lang="zh-CN" altLang="en-US" sz="5400" b="1" dirty="0">
                <a:latin typeface="黑体" panose="02010600030101010101" pitchFamily="49" charset="-122"/>
                <a:ea typeface="黑体" panose="02010600030101010101" pitchFamily="49" charset="-122"/>
              </a:rPr>
              <a:t>匪徒 拘留 窝头 剥削 兴旺</a:t>
            </a:r>
          </a:p>
          <a:p>
            <a:r>
              <a:rPr lang="zh-CN" altLang="en-US" sz="5400" b="1" dirty="0">
                <a:latin typeface="黑体" panose="02010600030101010101" pitchFamily="49" charset="-122"/>
                <a:ea typeface="黑体" panose="02010600030101010101" pitchFamily="49" charset="-122"/>
              </a:rPr>
              <a:t>解救 哀思 乱蓬蓬 炊事员    </a:t>
            </a:r>
          </a:p>
          <a:p>
            <a:r>
              <a:rPr lang="zh-CN" altLang="en-US" sz="5400" b="1" dirty="0">
                <a:latin typeface="黑体" panose="02010600030101010101" pitchFamily="49" charset="-122"/>
                <a:ea typeface="黑体" panose="02010600030101010101" pitchFamily="49" charset="-122"/>
              </a:rPr>
              <a:t>精兵简政 死得其所   </a:t>
            </a:r>
          </a:p>
          <a:p>
            <a:r>
              <a:rPr lang="zh-CN" altLang="en-US" sz="5400" b="1" dirty="0">
                <a:latin typeface="黑体" panose="02010600030101010101" pitchFamily="49" charset="-122"/>
                <a:ea typeface="黑体" panose="02010600030101010101" pitchFamily="49" charset="-122"/>
              </a:rPr>
              <a:t>重于泰山 轻于鸿毛   </a:t>
            </a:r>
          </a:p>
          <a:p>
            <a:r>
              <a:rPr lang="zh-CN" altLang="en-US" sz="3600" b="1" dirty="0">
                <a:latin typeface="Arial" panose="020B0604020202020204" pitchFamily="34" charset="0"/>
              </a:rPr>
              <a:t> </a:t>
            </a:r>
          </a:p>
          <a:p>
            <a:r>
              <a:rPr lang="zh-CN" altLang="en-US" sz="3600" b="1" dirty="0">
                <a:latin typeface="Arial" panose="020B0604020202020204" pitchFamily="34" charset="0"/>
              </a:rPr>
              <a:t>  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/>
          </p:cNvSpPr>
          <p:nvPr>
            <p:ph type="title"/>
          </p:nvPr>
        </p:nvSpPr>
        <p:spPr/>
        <p:txBody>
          <a:bodyPr vert="horz" wrap="square" lIns="91440" tIns="45720" rIns="91440" bIns="45720" anchor="ctr"/>
          <a:lstStyle/>
          <a:p>
            <a:pPr eaLnBrk="1" hangingPunct="1"/>
            <a:endParaRPr lang="zh-CN" altLang="zh-CN" dirty="0"/>
          </a:p>
        </p:txBody>
      </p:sp>
      <p:sp>
        <p:nvSpPr>
          <p:cNvPr id="5123" name="Rectangle 3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126163"/>
          </a:xfrm>
        </p:spPr>
        <p:txBody>
          <a:bodyPr vert="horz" wrap="square" lIns="91440" tIns="45720" rIns="91440" bIns="45720" anchor="t"/>
          <a:lstStyle/>
          <a:p>
            <a:pPr eaLnBrk="1" hangingPunct="1"/>
            <a:endParaRPr lang="zh-CN" altLang="zh-CN" dirty="0"/>
          </a:p>
        </p:txBody>
      </p:sp>
      <p:pic>
        <p:nvPicPr>
          <p:cNvPr id="5124" name="Picture 4" descr="图片2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5125" name="Text Box 5"/>
          <p:cNvSpPr txBox="1"/>
          <p:nvPr/>
        </p:nvSpPr>
        <p:spPr>
          <a:xfrm>
            <a:off x="-180975" y="0"/>
            <a:ext cx="9648825" cy="75882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en-US" altLang="zh-CN" sz="4400" b="1" dirty="0">
                <a:solidFill>
                  <a:srgbClr val="FF6600"/>
                </a:solidFill>
                <a:latin typeface="Arial" panose="020B0604020202020204" pitchFamily="34" charset="0"/>
              </a:rPr>
              <a:t>    </a:t>
            </a:r>
            <a:r>
              <a:rPr lang="zh-CN" altLang="en-US" sz="6000" b="1" dirty="0">
                <a:solidFill>
                  <a:srgbClr val="CC0000"/>
                </a:solidFill>
                <a:latin typeface="Arial" panose="020B0604020202020204" pitchFamily="34" charset="0"/>
                <a:ea typeface="黑体" panose="02010600030101010101" pitchFamily="49" charset="-122"/>
              </a:rPr>
              <a:t>读读记记</a:t>
            </a:r>
          </a:p>
          <a:p>
            <a:r>
              <a:rPr lang="zh-CN" altLang="en-US" sz="4400" dirty="0">
                <a:solidFill>
                  <a:srgbClr val="3333CC"/>
                </a:solidFill>
                <a:latin typeface="Arial" panose="020B0604020202020204" pitchFamily="34" charset="0"/>
              </a:rPr>
              <a:t>   </a:t>
            </a:r>
            <a:r>
              <a:rPr lang="zh-CN" altLang="en-US" sz="4400" b="1" dirty="0">
                <a:solidFill>
                  <a:srgbClr val="CC0000"/>
                </a:solidFill>
                <a:latin typeface="Arial" panose="020B0604020202020204" pitchFamily="34" charset="0"/>
              </a:rPr>
              <a:t> </a:t>
            </a:r>
          </a:p>
          <a:p>
            <a:r>
              <a:rPr lang="zh-CN" altLang="en-US" sz="4400" b="1" dirty="0">
                <a:solidFill>
                  <a:srgbClr val="CC0000"/>
                </a:solidFill>
                <a:latin typeface="Arial" panose="020B0604020202020204" pitchFamily="34" charset="0"/>
              </a:rPr>
              <a:t> </a:t>
            </a:r>
            <a:r>
              <a:rPr lang="zh-CN" altLang="en-US" sz="6000" b="1" dirty="0">
                <a:latin typeface="黑体" panose="02010600030101010101" pitchFamily="49" charset="-122"/>
                <a:ea typeface="黑体" panose="02010600030101010101" pitchFamily="49" charset="-122"/>
              </a:rPr>
              <a:t>战地 突击 陷入 憧憬 阻击</a:t>
            </a:r>
          </a:p>
          <a:p>
            <a:r>
              <a:rPr lang="zh-CN" altLang="en-US" sz="6000" b="1" dirty="0">
                <a:latin typeface="黑体" panose="02010600030101010101" pitchFamily="49" charset="-122"/>
                <a:ea typeface="黑体" panose="02010600030101010101" pitchFamily="49" charset="-122"/>
              </a:rPr>
              <a:t>点燃 性命 焦急 审阅 陈设    </a:t>
            </a:r>
          </a:p>
          <a:p>
            <a:r>
              <a:rPr lang="zh-CN" altLang="en-US" sz="6000" b="1" dirty="0">
                <a:latin typeface="黑体" panose="02010600030101010101" pitchFamily="49" charset="-122"/>
                <a:ea typeface="黑体" panose="02010600030101010101" pitchFamily="49" charset="-122"/>
              </a:rPr>
              <a:t>极其 转椅 隔壁 思索  </a:t>
            </a:r>
          </a:p>
          <a:p>
            <a:r>
              <a:rPr lang="zh-CN" altLang="en-US" sz="6000" b="1" dirty="0">
                <a:latin typeface="黑体" panose="02010600030101010101" pitchFamily="49" charset="-122"/>
                <a:ea typeface="黑体" panose="02010600030101010101" pitchFamily="49" charset="-122"/>
              </a:rPr>
              <a:t>热腾腾</a:t>
            </a:r>
            <a:r>
              <a:rPr lang="zh-CN" altLang="en-US" sz="6000" b="1" dirty="0">
                <a:solidFill>
                  <a:srgbClr val="CC0000"/>
                </a:solidFill>
                <a:latin typeface="黑体" panose="02010600030101010101" pitchFamily="49" charset="-122"/>
                <a:ea typeface="黑体" panose="02010600030101010101" pitchFamily="49" charset="-122"/>
              </a:rPr>
              <a:t>   </a:t>
            </a:r>
          </a:p>
          <a:p>
            <a:endParaRPr lang="zh-CN" altLang="en-US" sz="6000" b="1" dirty="0">
              <a:solidFill>
                <a:srgbClr val="CC0000"/>
              </a:solidFill>
              <a:latin typeface="黑体" panose="02010600030101010101" pitchFamily="49" charset="-122"/>
              <a:ea typeface="黑体" panose="02010600030101010101" pitchFamily="49" charset="-122"/>
            </a:endParaRPr>
          </a:p>
          <a:p>
            <a:r>
              <a:rPr lang="zh-CN" altLang="en-US" sz="4400" b="1" dirty="0">
                <a:solidFill>
                  <a:srgbClr val="CC0000"/>
                </a:solidFill>
                <a:latin typeface="Arial" panose="020B0604020202020204" pitchFamily="34" charset="0"/>
              </a:rPr>
              <a:t>     </a:t>
            </a:r>
          </a:p>
          <a:p>
            <a:endParaRPr lang="en-US" altLang="zh-CN" sz="4400" b="1" dirty="0">
              <a:solidFill>
                <a:srgbClr val="CC0000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011110409233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Text Box 3"/>
          <p:cNvSpPr txBox="1"/>
          <p:nvPr/>
        </p:nvSpPr>
        <p:spPr>
          <a:xfrm>
            <a:off x="250825" y="260350"/>
            <a:ext cx="315341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i="1" dirty="0">
                <a:solidFill>
                  <a:srgbClr val="FF3300"/>
                </a:solidFill>
                <a:latin typeface="Tahoma" panose="020B0604030504040204" pitchFamily="34" charset="0"/>
              </a:rPr>
              <a:t>第一关 巧记</a:t>
            </a:r>
            <a:r>
              <a:rPr lang="zh-CN" altLang="en-US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6148" name="Text Box 4"/>
          <p:cNvSpPr txBox="1"/>
          <p:nvPr/>
        </p:nvSpPr>
        <p:spPr>
          <a:xfrm>
            <a:off x="614998" y="944245"/>
            <a:ext cx="8713787" cy="60007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latin typeface="Tahoma" panose="020B0604030504040204" pitchFamily="34" charset="0"/>
              </a:rPr>
              <a:t>     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描写名称的（        ）</a:t>
            </a:r>
          </a:p>
          <a:p>
            <a:endParaRPr lang="zh-CN" altLang="en-US" sz="3200"/>
          </a:p>
          <a:p>
            <a:r>
              <a:rPr lang="zh-CN" altLang="en-US" sz="3200">
                <a:sym typeface="+mn-ea"/>
              </a:rPr>
              <a:t>描写心里活动的（         ）</a:t>
            </a:r>
          </a:p>
          <a:p>
            <a:endParaRPr lang="zh-CN" altLang="en-US" sz="3200"/>
          </a:p>
          <a:p>
            <a:r>
              <a:rPr lang="zh-CN" altLang="en-US" sz="3200">
                <a:sym typeface="+mn-ea"/>
              </a:rPr>
              <a:t>描写动作的（       ）</a:t>
            </a:r>
          </a:p>
          <a:p>
            <a:endParaRPr lang="zh-CN" altLang="en-US" sz="3200"/>
          </a:p>
          <a:p>
            <a:r>
              <a:rPr lang="zh-CN" altLang="en-US" sz="3200">
                <a:sym typeface="+mn-ea"/>
              </a:rPr>
              <a:t>ABB式（         ）</a:t>
            </a:r>
          </a:p>
          <a:p>
            <a:endParaRPr lang="zh-CN" altLang="en-US" sz="3200"/>
          </a:p>
          <a:p>
            <a:r>
              <a:rPr lang="zh-CN" altLang="en-US" sz="3200">
                <a:sym typeface="+mn-ea"/>
              </a:rPr>
              <a:t>偏旁结构相同的（       ）</a:t>
            </a:r>
          </a:p>
          <a:p>
            <a:r>
              <a:rPr lang="zh-CN" altLang="en-US" sz="3200" u="sng">
                <a:sym typeface="+mn-ea"/>
              </a:rPr>
              <a:t>                                                                                                           </a:t>
            </a:r>
          </a:p>
          <a:p>
            <a:endParaRPr lang="zh-CN" altLang="en-US" sz="3200" dirty="0">
              <a:latin typeface="Tahoma" panose="020B0604030504040204" pitchFamily="34" charset="0"/>
            </a:endParaRPr>
          </a:p>
        </p:txBody>
      </p:sp>
      <p:sp>
        <p:nvSpPr>
          <p:cNvPr id="6149" name="Text Box 5"/>
          <p:cNvSpPr txBox="1"/>
          <p:nvPr/>
        </p:nvSpPr>
        <p:spPr>
          <a:xfrm>
            <a:off x="3931285" y="266700"/>
            <a:ext cx="2519363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6666FF"/>
                </a:solidFill>
                <a:latin typeface="Tahoma" panose="020B0604030504040204" pitchFamily="34" charset="0"/>
              </a:rPr>
              <a:t>考  考  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011110409233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Text Box 3"/>
          <p:cNvSpPr txBox="1"/>
          <p:nvPr/>
        </p:nvSpPr>
        <p:spPr>
          <a:xfrm>
            <a:off x="250825" y="260350"/>
            <a:ext cx="315341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i="1" dirty="0">
                <a:solidFill>
                  <a:srgbClr val="FF3300"/>
                </a:solidFill>
                <a:latin typeface="Tahoma" panose="020B0604030504040204" pitchFamily="34" charset="0"/>
              </a:rPr>
              <a:t>第一关 巧记</a:t>
            </a:r>
            <a:r>
              <a:rPr lang="zh-CN" altLang="en-US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6148" name="Text Box 4"/>
          <p:cNvSpPr txBox="1"/>
          <p:nvPr/>
        </p:nvSpPr>
        <p:spPr>
          <a:xfrm>
            <a:off x="538163" y="1350010"/>
            <a:ext cx="8713787" cy="550799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latin typeface="Tahoma" panose="020B0604030504040204" pitchFamily="34" charset="0"/>
              </a:rPr>
              <a:t>     </a:t>
            </a:r>
            <a:endParaRPr lang="zh-CN" altLang="en-US" sz="3200"/>
          </a:p>
          <a:p>
            <a:r>
              <a:rPr lang="zh-CN" altLang="en-US" sz="3200">
                <a:sym typeface="+mn-ea"/>
              </a:rPr>
              <a:t>描写名称的（转椅）</a:t>
            </a:r>
          </a:p>
          <a:p>
            <a:endParaRPr lang="zh-CN" altLang="en-US" sz="3200"/>
          </a:p>
          <a:p>
            <a:r>
              <a:rPr lang="zh-CN" altLang="en-US" sz="3200">
                <a:sym typeface="+mn-ea"/>
              </a:rPr>
              <a:t>描写心里活动的（焦急）</a:t>
            </a:r>
          </a:p>
          <a:p>
            <a:endParaRPr lang="zh-CN" altLang="en-US" sz="3200"/>
          </a:p>
          <a:p>
            <a:r>
              <a:rPr lang="zh-CN" altLang="en-US" sz="3200">
                <a:sym typeface="+mn-ea"/>
              </a:rPr>
              <a:t>描写动作的（审阅）</a:t>
            </a:r>
          </a:p>
          <a:p>
            <a:endParaRPr lang="zh-CN" altLang="en-US" sz="3200"/>
          </a:p>
          <a:p>
            <a:r>
              <a:rPr lang="zh-CN" altLang="en-US" sz="3200">
                <a:sym typeface="+mn-ea"/>
              </a:rPr>
              <a:t>ABB式（热腾腾）</a:t>
            </a:r>
          </a:p>
          <a:p>
            <a:endParaRPr lang="zh-CN" altLang="en-US" sz="3200"/>
          </a:p>
          <a:p>
            <a:r>
              <a:rPr lang="zh-CN" altLang="en-US" sz="3200">
                <a:sym typeface="+mn-ea"/>
              </a:rPr>
              <a:t>偏旁结构相同的（憧憬）</a:t>
            </a:r>
            <a:endParaRPr lang="zh-CN" altLang="en-US" sz="3200"/>
          </a:p>
          <a:p>
            <a:endParaRPr lang="zh-CN" altLang="en-US" sz="3200" dirty="0">
              <a:latin typeface="Tahoma" panose="020B0604030504040204" pitchFamily="34" charset="0"/>
            </a:endParaRPr>
          </a:p>
        </p:txBody>
      </p:sp>
      <p:sp>
        <p:nvSpPr>
          <p:cNvPr id="6149" name="Text Box 5"/>
          <p:cNvSpPr txBox="1"/>
          <p:nvPr/>
        </p:nvSpPr>
        <p:spPr>
          <a:xfrm>
            <a:off x="3635375" y="908050"/>
            <a:ext cx="2519363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6666FF"/>
                </a:solidFill>
                <a:latin typeface="Tahoma" panose="020B0604030504040204" pitchFamily="34" charset="0"/>
              </a:rPr>
              <a:t>考  考  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2011110409233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6147" name="Text Box 3"/>
          <p:cNvSpPr txBox="1"/>
          <p:nvPr/>
        </p:nvSpPr>
        <p:spPr>
          <a:xfrm>
            <a:off x="250825" y="260350"/>
            <a:ext cx="315341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i="1" dirty="0">
                <a:solidFill>
                  <a:srgbClr val="FF3300"/>
                </a:solidFill>
                <a:latin typeface="Tahoma" panose="020B0604030504040204" pitchFamily="34" charset="0"/>
              </a:rPr>
              <a:t>第二关 巧悟</a:t>
            </a:r>
            <a:r>
              <a:rPr lang="zh-CN" altLang="en-US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6148" name="Text Box 4"/>
          <p:cNvSpPr txBox="1"/>
          <p:nvPr/>
        </p:nvSpPr>
        <p:spPr>
          <a:xfrm>
            <a:off x="179388" y="1844675"/>
            <a:ext cx="8713787" cy="3538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latin typeface="Tahoma" panose="020B0604030504040204" pitchFamily="34" charset="0"/>
              </a:rPr>
              <a:t>     根据意思写出词语。</a:t>
            </a:r>
          </a:p>
          <a:p>
            <a:endParaRPr lang="zh-CN" altLang="en-US" sz="3200" dirty="0">
              <a:latin typeface="Tahoma" panose="020B0604030504040204" pitchFamily="34" charset="0"/>
            </a:endParaRPr>
          </a:p>
          <a:p>
            <a:r>
              <a:rPr lang="zh-CN" altLang="en-US" sz="3200" i="1" dirty="0">
                <a:latin typeface="Tahoma" panose="020B0604030504040204" pitchFamily="34" charset="0"/>
              </a:rPr>
              <a:t>    （</a:t>
            </a:r>
            <a:r>
              <a:rPr lang="en-US" altLang="zh-CN" sz="3200" i="1" dirty="0">
                <a:latin typeface="Tahoma" panose="020B0604030504040204" pitchFamily="34" charset="0"/>
              </a:rPr>
              <a:t>1</a:t>
            </a:r>
            <a:r>
              <a:rPr lang="zh-CN" altLang="en-US" sz="3200" i="1" dirty="0">
                <a:latin typeface="Tahoma" panose="020B0604030504040204" pitchFamily="34" charset="0"/>
              </a:rPr>
              <a:t>）</a:t>
            </a:r>
            <a:r>
              <a:rPr lang="zh-CN" altLang="en-US" sz="3200" dirty="0">
                <a:latin typeface="Tahoma" panose="020B0604030504040204" pitchFamily="34" charset="0"/>
              </a:rPr>
              <a:t>精简人员，缩小机构。（              ）</a:t>
            </a:r>
          </a:p>
          <a:p>
            <a:endParaRPr lang="zh-CN" altLang="en-US" sz="3200" dirty="0">
              <a:latin typeface="Tahoma" panose="020B0604030504040204" pitchFamily="34" charset="0"/>
            </a:endParaRPr>
          </a:p>
          <a:p>
            <a:r>
              <a:rPr lang="zh-CN" altLang="en-US" sz="3200" dirty="0">
                <a:latin typeface="Tahoma" panose="020B0604030504040204" pitchFamily="34" charset="0"/>
              </a:rPr>
              <a:t>    （</a:t>
            </a:r>
            <a:r>
              <a:rPr lang="en-US" altLang="zh-CN" sz="3200" dirty="0">
                <a:latin typeface="Tahoma" panose="020B0604030504040204" pitchFamily="34" charset="0"/>
              </a:rPr>
              <a:t>2</a:t>
            </a:r>
            <a:r>
              <a:rPr lang="zh-CN" altLang="en-US" sz="3200" dirty="0">
                <a:latin typeface="Tahoma" panose="020B0604030504040204" pitchFamily="34" charset="0"/>
              </a:rPr>
              <a:t>）死得有意义，有价值。（               ）</a:t>
            </a:r>
          </a:p>
          <a:p>
            <a:endParaRPr lang="zh-CN" altLang="en-US" sz="3200" dirty="0">
              <a:latin typeface="Tahoma" panose="020B0604030504040204" pitchFamily="34" charset="0"/>
            </a:endParaRPr>
          </a:p>
          <a:p>
            <a:r>
              <a:rPr lang="zh-CN" altLang="en-US" sz="3200" dirty="0">
                <a:latin typeface="Tahoma" panose="020B0604030504040204" pitchFamily="34" charset="0"/>
              </a:rPr>
              <a:t>    （</a:t>
            </a:r>
            <a:r>
              <a:rPr lang="en-US" altLang="zh-CN" sz="3200" dirty="0">
                <a:latin typeface="Tahoma" panose="020B0604030504040204" pitchFamily="34" charset="0"/>
              </a:rPr>
              <a:t>3</a:t>
            </a:r>
            <a:r>
              <a:rPr lang="zh-CN" altLang="en-US" sz="3200" dirty="0">
                <a:latin typeface="Tahoma" panose="020B0604030504040204" pitchFamily="34" charset="0"/>
              </a:rPr>
              <a:t>）泛指全国各地。（             ） </a:t>
            </a:r>
          </a:p>
        </p:txBody>
      </p:sp>
      <p:sp>
        <p:nvSpPr>
          <p:cNvPr id="6149" name="Text Box 5"/>
          <p:cNvSpPr txBox="1"/>
          <p:nvPr/>
        </p:nvSpPr>
        <p:spPr>
          <a:xfrm>
            <a:off x="3635375" y="908050"/>
            <a:ext cx="2519363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6666FF"/>
                </a:solidFill>
                <a:latin typeface="Tahoma" panose="020B0604030504040204" pitchFamily="34" charset="0"/>
              </a:rPr>
              <a:t>考  考  你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6266815" y="2639378"/>
            <a:ext cx="2308225" cy="6413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3600" b="1" kern="1200" cap="none" spc="0" normalizeH="0" baseline="0" noProof="0" smtClea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精兵简政</a:t>
            </a:r>
            <a:r>
              <a:rPr kumimoji="0" lang="zh-CN" altLang="en-US" kern="1200" cap="none" spc="0" normalizeH="0" baseline="0" noProof="0" smtClean="0">
                <a:solidFill>
                  <a:srgbClr val="FF3300"/>
                </a:solidFill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 </a:t>
            </a:r>
          </a:p>
        </p:txBody>
      </p:sp>
      <p:sp>
        <p:nvSpPr>
          <p:cNvPr id="6151" name="Text Box 7"/>
          <p:cNvSpPr txBox="1"/>
          <p:nvPr/>
        </p:nvSpPr>
        <p:spPr>
          <a:xfrm>
            <a:off x="6266815" y="3731578"/>
            <a:ext cx="2087563" cy="57943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zh-CN" altLang="en-US" sz="3200" b="1" dirty="0">
                <a:solidFill>
                  <a:srgbClr val="CC0000"/>
                </a:solidFill>
                <a:latin typeface="Tahoma" panose="020B0604030504040204" pitchFamily="34" charset="0"/>
              </a:rPr>
              <a:t>死得其所</a:t>
            </a:r>
          </a:p>
        </p:txBody>
      </p:sp>
      <p:sp>
        <p:nvSpPr>
          <p:cNvPr id="6152" name="Text Box 8"/>
          <p:cNvSpPr txBox="1"/>
          <p:nvPr/>
        </p:nvSpPr>
        <p:spPr>
          <a:xfrm>
            <a:off x="5021898" y="4803140"/>
            <a:ext cx="18097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CC0000"/>
                </a:solidFill>
                <a:latin typeface="Tahoma" panose="020B0604030504040204" pitchFamily="34" charset="0"/>
              </a:rPr>
              <a:t>五湖四海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6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6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/>
      <p:bldP spid="6148" grpId="0"/>
      <p:bldP spid="6149" grpId="0"/>
      <p:bldP spid="6150" grpId="0" bldLvl="0" animBg="1"/>
      <p:bldP spid="6151" grpId="0"/>
      <p:bldP spid="61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2011110409233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7171" name="Text Box 3"/>
          <p:cNvSpPr txBox="1"/>
          <p:nvPr/>
        </p:nvSpPr>
        <p:spPr>
          <a:xfrm>
            <a:off x="376238" y="71438"/>
            <a:ext cx="298958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i="1" dirty="0">
                <a:solidFill>
                  <a:srgbClr val="FF3300"/>
                </a:solidFill>
                <a:latin typeface="Tahoma" panose="020B0604030504040204" pitchFamily="34" charset="0"/>
              </a:rPr>
              <a:t>第三关巧悟</a:t>
            </a:r>
            <a:r>
              <a:rPr lang="zh-CN" altLang="en-US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502920" y="1544320"/>
            <a:ext cx="8642350" cy="261493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先解释红体字，再说说词语的意思。</a:t>
            </a:r>
          </a:p>
          <a:p>
            <a:pPr marR="0" defTabSz="914400">
              <a:buClrTx/>
              <a:buSzTx/>
              <a:buFontTx/>
              <a:defRPr/>
            </a:pPr>
            <a:endParaRPr kumimoji="0" lang="zh-CN" altLang="en-US" sz="3200" b="1" kern="1200" cap="none" spc="0" normalizeH="0" baseline="0" noProof="0" smtClean="0"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zh-CN" altLang="en-US" sz="36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如</a:t>
            </a:r>
            <a:r>
              <a:rPr kumimoji="0" lang="zh-CN" altLang="en-US" sz="3200" b="1" kern="1200" cap="none" spc="0" normalizeH="0" baseline="0" noProof="0" smtClea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此</a:t>
            </a:r>
            <a:r>
              <a:rPr kumimoji="0" lang="zh-CN" altLang="en-US" sz="3200" b="1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 （       ）而已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zh-CN" altLang="en-US" sz="3200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 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千</a:t>
            </a:r>
            <a:r>
              <a:rPr kumimoji="0" lang="zh-CN" altLang="en-US" sz="3200" b="1" kern="1200" cap="none" spc="0" normalizeH="0" baseline="0" noProof="0" smtClean="0">
                <a:solidFill>
                  <a:srgbClr val="990033"/>
                </a:solidFill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钧</a:t>
            </a:r>
            <a:r>
              <a:rPr kumimoji="0" lang="zh-CN" altLang="en-US" sz="3200" b="1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 （               ）一发</a:t>
            </a:r>
          </a:p>
        </p:txBody>
      </p:sp>
      <p:sp>
        <p:nvSpPr>
          <p:cNvPr id="7173" name="Text Box 5"/>
          <p:cNvSpPr txBox="1"/>
          <p:nvPr/>
        </p:nvSpPr>
        <p:spPr>
          <a:xfrm>
            <a:off x="3563938" y="620713"/>
            <a:ext cx="2519362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6666FF"/>
                </a:solidFill>
                <a:latin typeface="Tahoma" panose="020B0604030504040204" pitchFamily="34" charset="0"/>
              </a:rPr>
              <a:t>考  考  你</a:t>
            </a:r>
          </a:p>
        </p:txBody>
      </p:sp>
      <p:sp>
        <p:nvSpPr>
          <p:cNvPr id="7174" name="Text Box 6"/>
          <p:cNvSpPr txBox="1"/>
          <p:nvPr/>
        </p:nvSpPr>
        <p:spPr>
          <a:xfrm>
            <a:off x="1907858" y="2489200"/>
            <a:ext cx="996950" cy="579438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这样</a:t>
            </a:r>
          </a:p>
        </p:txBody>
      </p:sp>
      <p:sp>
        <p:nvSpPr>
          <p:cNvPr id="7175" name="Text Box 7"/>
          <p:cNvSpPr txBox="1"/>
          <p:nvPr/>
        </p:nvSpPr>
        <p:spPr>
          <a:xfrm>
            <a:off x="1908175" y="3462338"/>
            <a:ext cx="1809750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重量单位</a:t>
            </a:r>
          </a:p>
        </p:txBody>
      </p:sp>
      <p:sp>
        <p:nvSpPr>
          <p:cNvPr id="7176" name="Text Box 8"/>
          <p:cNvSpPr txBox="1"/>
          <p:nvPr/>
        </p:nvSpPr>
        <p:spPr>
          <a:xfrm>
            <a:off x="4503738" y="2488883"/>
            <a:ext cx="30273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只是这样罢了。</a:t>
            </a:r>
          </a:p>
        </p:txBody>
      </p:sp>
      <p:sp>
        <p:nvSpPr>
          <p:cNvPr id="6153" name="Text Box 9"/>
          <p:cNvSpPr txBox="1"/>
          <p:nvPr/>
        </p:nvSpPr>
        <p:spPr>
          <a:xfrm>
            <a:off x="3851275" y="3644900"/>
            <a:ext cx="184150" cy="396875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endParaRPr lang="zh-CN" altLang="en-US" dirty="0">
              <a:latin typeface="Tahoma" panose="020B0604030504040204" pitchFamily="34" charset="0"/>
            </a:endParaRPr>
          </a:p>
        </p:txBody>
      </p:sp>
      <p:sp>
        <p:nvSpPr>
          <p:cNvPr id="7178" name="Text Box 10"/>
          <p:cNvSpPr txBox="1"/>
          <p:nvPr/>
        </p:nvSpPr>
        <p:spPr>
          <a:xfrm>
            <a:off x="5176520" y="3462655"/>
            <a:ext cx="471614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形容情况十分危急。</a:t>
            </a:r>
            <a:r>
              <a:rPr lang="zh-CN" altLang="en-US" dirty="0">
                <a:solidFill>
                  <a:srgbClr val="FF3300"/>
                </a:solidFill>
                <a:latin typeface="Tahoma" panose="020B0604030504040204" pitchFamily="34" charset="0"/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1" dur="500"/>
                                        <p:tgtEl>
                                          <p:spTgt spid="71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/>
      <p:bldP spid="7172" grpId="0" bldLvl="0" animBg="1"/>
      <p:bldP spid="7173" grpId="0"/>
      <p:bldP spid="7174" grpId="0"/>
      <p:bldP spid="7175" grpId="0"/>
      <p:bldP spid="7176" grpId="0"/>
      <p:bldP spid="7178" grpId="0" bldLvl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20111104092332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812"/>
            <a:ext cx="9144000" cy="68548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195" name="Text Box 3"/>
          <p:cNvSpPr txBox="1"/>
          <p:nvPr/>
        </p:nvSpPr>
        <p:spPr>
          <a:xfrm>
            <a:off x="376238" y="71438"/>
            <a:ext cx="2989580" cy="76835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i="1" dirty="0">
                <a:solidFill>
                  <a:srgbClr val="FF3300"/>
                </a:solidFill>
                <a:latin typeface="Tahoma" panose="020B0604030504040204" pitchFamily="34" charset="0"/>
              </a:rPr>
              <a:t>第四关巧悟</a:t>
            </a:r>
            <a:r>
              <a:rPr lang="zh-CN" altLang="en-US" dirty="0">
                <a:latin typeface="Tahoma" panose="020B0604030504040204" pitchFamily="34" charset="0"/>
              </a:rPr>
              <a:t> 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179388" y="1484313"/>
            <a:ext cx="8642350" cy="3505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从本词语盘点中找近义词或反义词</a:t>
            </a:r>
            <a:endParaRPr kumimoji="0" lang="zh-CN" altLang="en-US" sz="3200" kern="1200" cap="none" spc="0" normalizeH="0" baseline="0" noProof="0" smtClean="0"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  <a:p>
            <a:pPr marR="0" algn="ctr" defTabSz="91440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smtClean="0">
                <a:solidFill>
                  <a:srgbClr val="0070C0"/>
                </a:solidFill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近义词</a:t>
            </a:r>
            <a:endParaRPr kumimoji="0" lang="zh-CN" altLang="en-US" sz="3200" b="1" kern="1200" cap="none" spc="0" normalizeH="0" baseline="0" noProof="0" smtClean="0">
              <a:solidFill>
                <a:srgbClr val="6666FF"/>
              </a:solidFill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  <a:p>
            <a:pPr marR="0" defTabSz="91440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憧憬</a:t>
            </a:r>
            <a:r>
              <a:rPr kumimoji="0" lang="zh-CN" altLang="en-US" sz="3200" kern="1200" cap="none" spc="0" normalizeH="0" baseline="0" noProof="0" smtClean="0">
                <a:latin typeface="Arial" panose="020B0604020202020204"/>
                <a:ea typeface="宋体" panose="02010600030101010101" pitchFamily="2" charset="-122"/>
                <a:cs typeface="+mn-cs"/>
              </a:rPr>
              <a:t>——</a:t>
            </a:r>
            <a:r>
              <a:rPr kumimoji="0" lang="zh-CN" altLang="en-US" sz="3200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（          ）    </a:t>
            </a:r>
            <a:r>
              <a:rPr kumimoji="0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焦急</a:t>
            </a:r>
            <a:r>
              <a:rPr kumimoji="0" lang="zh-CN" altLang="en-US" sz="3200" kern="1200" cap="none" spc="0" normalizeH="0" baseline="0" noProof="0" smtClean="0">
                <a:latin typeface="Arial" panose="020B0604020202020204"/>
                <a:ea typeface="宋体" panose="02010600030101010101" pitchFamily="2" charset="-122"/>
                <a:cs typeface="+mn-cs"/>
              </a:rPr>
              <a:t>——</a:t>
            </a:r>
            <a:r>
              <a:rPr kumimoji="0" lang="zh-CN" altLang="en-US" sz="3200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（        ）</a:t>
            </a:r>
          </a:p>
          <a:p>
            <a:pPr marR="0" algn="ctr" defTabSz="914400">
              <a:buClrTx/>
              <a:buSzTx/>
              <a:buFontTx/>
              <a:defRPr/>
            </a:pPr>
            <a:endParaRPr kumimoji="0" lang="zh-CN" altLang="en-US" sz="3200" b="1" kern="1200" cap="none" spc="0" normalizeH="0" baseline="0" noProof="0" smtClean="0">
              <a:latin typeface="Tahoma" panose="020B0604030504040204" pitchFamily="34" charset="0"/>
              <a:ea typeface="宋体" panose="02010600030101010101" pitchFamily="2" charset="-122"/>
              <a:cs typeface="+mn-cs"/>
            </a:endParaRPr>
          </a:p>
          <a:p>
            <a:pPr marR="0" algn="ctr" defTabSz="91440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smtClean="0">
                <a:solidFill>
                  <a:srgbClr val="0070C0"/>
                </a:solidFill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反义词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轻于鸿毛</a:t>
            </a:r>
            <a:r>
              <a:rPr kumimoji="0" lang="zh-CN" altLang="en-US" sz="3200" kern="1200" cap="none" spc="0" normalizeH="0" baseline="0" noProof="0" smtClean="0">
                <a:latin typeface="Arial" panose="020B0604020202020204"/>
                <a:ea typeface="宋体" panose="02010600030101010101" pitchFamily="2" charset="-122"/>
                <a:cs typeface="+mn-cs"/>
              </a:rPr>
              <a:t>——</a:t>
            </a:r>
            <a:r>
              <a:rPr kumimoji="0" lang="zh-CN" altLang="en-US" sz="3200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（            ） </a:t>
            </a:r>
          </a:p>
          <a:p>
            <a:pPr marR="0" defTabSz="91440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千钧一发</a:t>
            </a:r>
            <a:r>
              <a:rPr kumimoji="0" lang="zh-CN" altLang="en-US" sz="3200" kern="1200" cap="none" spc="0" normalizeH="0" baseline="0" noProof="0" smtClean="0">
                <a:latin typeface="Arial" panose="020B0604020202020204"/>
                <a:ea typeface="宋体" panose="02010600030101010101" pitchFamily="2" charset="-122"/>
                <a:cs typeface="+mn-cs"/>
              </a:rPr>
              <a:t>——</a:t>
            </a:r>
            <a:r>
              <a:rPr kumimoji="0" lang="zh-CN" altLang="en-US" sz="3200" kern="1200" cap="none" spc="0" normalizeH="0" baseline="0" noProof="0" smtClean="0">
                <a:latin typeface="Tahoma" panose="020B0604030504040204" pitchFamily="34" charset="0"/>
                <a:ea typeface="宋体" panose="02010600030101010101" pitchFamily="2" charset="-122"/>
                <a:cs typeface="+mn-cs"/>
              </a:rPr>
              <a:t>（            ）</a:t>
            </a:r>
          </a:p>
        </p:txBody>
      </p:sp>
      <p:sp>
        <p:nvSpPr>
          <p:cNvPr id="8197" name="Text Box 5"/>
          <p:cNvSpPr txBox="1"/>
          <p:nvPr/>
        </p:nvSpPr>
        <p:spPr>
          <a:xfrm>
            <a:off x="3543300" y="234950"/>
            <a:ext cx="2519363" cy="762000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4400" b="1" dirty="0">
                <a:solidFill>
                  <a:srgbClr val="6666FF"/>
                </a:solidFill>
                <a:latin typeface="Tahoma" panose="020B0604030504040204" pitchFamily="34" charset="0"/>
              </a:rPr>
              <a:t>考  考  你</a:t>
            </a:r>
          </a:p>
        </p:txBody>
      </p:sp>
      <p:sp>
        <p:nvSpPr>
          <p:cNvPr id="8198" name="Text Box 6"/>
          <p:cNvSpPr txBox="1"/>
          <p:nvPr/>
        </p:nvSpPr>
        <p:spPr>
          <a:xfrm>
            <a:off x="2413000" y="2420938"/>
            <a:ext cx="1114425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 向往</a:t>
            </a:r>
          </a:p>
        </p:txBody>
      </p:sp>
      <p:sp>
        <p:nvSpPr>
          <p:cNvPr id="8199" name="Text Box 7"/>
          <p:cNvSpPr txBox="1"/>
          <p:nvPr/>
        </p:nvSpPr>
        <p:spPr>
          <a:xfrm>
            <a:off x="6445250" y="2420938"/>
            <a:ext cx="995363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着急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2916238" y="3933825"/>
            <a:ext cx="1808163" cy="577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wrap="none">
            <a:spAutoFit/>
          </a:bodyPr>
          <a:lstStyle/>
          <a:p>
            <a:pPr marR="0" defTabSz="914400">
              <a:buClrTx/>
              <a:buSzTx/>
              <a:buFontTx/>
              <a:defRPr/>
            </a:pPr>
            <a:r>
              <a:rPr kumimoji="0" lang="zh-CN" altLang="en-US" sz="3200" b="1" kern="1200" cap="none" spc="0" normalizeH="0" baseline="0" noProof="0" smtClean="0">
                <a:solidFill>
                  <a:srgbClr val="FF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重于泰山</a:t>
            </a:r>
          </a:p>
        </p:txBody>
      </p:sp>
      <p:sp>
        <p:nvSpPr>
          <p:cNvPr id="8201" name="Text Box 9"/>
          <p:cNvSpPr txBox="1"/>
          <p:nvPr/>
        </p:nvSpPr>
        <p:spPr>
          <a:xfrm>
            <a:off x="2916238" y="4437063"/>
            <a:ext cx="1808162" cy="579437"/>
          </a:xfrm>
          <a:prstGeom prst="rect">
            <a:avLst/>
          </a:prstGeom>
          <a:noFill/>
          <a:ln w="9525">
            <a:noFill/>
          </a:ln>
        </p:spPr>
        <p:txBody>
          <a:bodyPr wrap="none">
            <a:spAutoFit/>
          </a:bodyPr>
          <a:lstStyle/>
          <a:p>
            <a:r>
              <a:rPr lang="zh-CN" altLang="en-US" sz="3200" b="1" dirty="0">
                <a:solidFill>
                  <a:srgbClr val="FF3300"/>
                </a:solidFill>
                <a:latin typeface="Tahoma" panose="020B0604030504040204" pitchFamily="34" charset="0"/>
              </a:rPr>
              <a:t>平安无事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1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2" dur="2000"/>
                                        <p:tgtEl>
                                          <p:spTgt spid="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7" dur="500"/>
                                        <p:tgtEl>
                                          <p:spTgt spid="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8196" grpId="0" bldLvl="0" animBg="1"/>
      <p:bldP spid="8197" grpId="0"/>
      <p:bldP spid="8198" grpId="0"/>
      <p:bldP spid="8199" grpId="0"/>
      <p:bldP spid="8200" grpId="0" bldLvl="0" animBg="1"/>
      <p:bldP spid="8201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63f84427-322f-4ba6-af3a-3d38999e20a9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591</Words>
  <Application>WPS 演示</Application>
  <PresentationFormat>全屏显示(4:3)</PresentationFormat>
  <Paragraphs>142</Paragraphs>
  <Slides>13</Slides>
  <Notes>0</Notes>
  <HiddenSlides>0</HiddenSlides>
  <MMClips>1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</vt:lpstr>
      <vt:lpstr>幻灯片 1</vt:lpstr>
      <vt:lpstr>幻灯片 2</vt:lpstr>
      <vt:lpstr>幻灯片 3</vt:lpstr>
      <vt:lpstr>幻灯片 4</vt:lpstr>
      <vt:lpstr>幻灯片 5</vt:lpstr>
      <vt:lpstr>幻灯片 6</vt:lpstr>
      <vt:lpstr>幻灯片 7</vt:lpstr>
      <vt:lpstr>幻灯片 8</vt:lpstr>
      <vt:lpstr>幻灯片 9</vt:lpstr>
      <vt:lpstr>幻灯片 10</vt:lpstr>
      <vt:lpstr>幻灯片 11</vt:lpstr>
      <vt:lpstr>幻灯片 12</vt:lpstr>
      <vt:lpstr>幻灯片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1</dc:creator>
  <cp:lastModifiedBy>微软用户</cp:lastModifiedBy>
  <cp:revision>23</cp:revision>
  <dcterms:created xsi:type="dcterms:W3CDTF">2019-02-28T00:35:00Z</dcterms:created>
  <dcterms:modified xsi:type="dcterms:W3CDTF">2019-03-14T01:00:48Z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2052-11.1.0.8524</vt:lpwstr>
  </property>
</Properties>
</file>