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0" r:id="rId4"/>
    <p:sldId id="261" r:id="rId5"/>
    <p:sldId id="259" r:id="rId6"/>
    <p:sldId id="269" r:id="rId7"/>
    <p:sldId id="274" r:id="rId8"/>
    <p:sldId id="263" r:id="rId9"/>
    <p:sldId id="272" r:id="rId10"/>
    <p:sldId id="262" r:id="rId11"/>
    <p:sldId id="273" r:id="rId12"/>
    <p:sldId id="264" r:id="rId13"/>
    <p:sldId id="265" r:id="rId14"/>
    <p:sldId id="275" r:id="rId1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ECFF"/>
    <a:srgbClr val="FFFF99"/>
    <a:srgbClr val="FFCCCC"/>
    <a:srgbClr val="E8D6E5"/>
    <a:srgbClr val="D9E7E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708" autoAdjust="0"/>
  </p:normalViewPr>
  <p:slideViewPr>
    <p:cSldViewPr snapToObjects="1">
      <p:cViewPr varScale="1">
        <p:scale>
          <a:sx n="67" d="100"/>
          <a:sy n="67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0" hangingPunct="0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25610745-E799-4CDF-9EFE-475A3ED2FCC0}" type="datetimeFigureOut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0" hangingPunct="0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0" hangingPunct="0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69029998-0552-404E-A577-7B6D062DB241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029998-0552-404E-A577-7B6D062DB241}" type="slidenum">
              <a:rPr lang="zh-CN" alt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029998-0552-404E-A577-7B6D062DB241}" type="slidenum">
              <a:rPr lang="zh-CN" alt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0452E-E0E3-4052-A26B-D7092F2700D7}" type="datetime1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0A17F-6F86-4D5B-A9EE-C01DEBBF94D7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E6556-9A83-49A2-B008-49FAF5EE61B7}" type="datetime1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3BC11-FC9D-4DA4-A52A-57DD62FCA3A4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D4D7C-5604-4D41-A5AD-21E7A2806056}" type="datetime1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08898-763B-4E89-BDF2-A0C06614EA6E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DA94D-EEC1-4878-8EC9-472DDF554D1C}" type="datetime1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B7A73-2E57-43ED-BA32-9598132B536D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9A507-BD72-4A5E-A2F1-AA5F5D1093C8}" type="datetime1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8FCB3-B1F3-46A1-A1B9-F6D4AF52B2F0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0CA68-85DD-418D-BC6D-0BD7FD9CE1F7}" type="datetime1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B7745-A05E-4373-BE7C-06BDE64972F0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7D7EC-A489-4C4E-9E6B-DD7FD0C3390C}" type="datetime1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B986D-7FF8-45A9-B16A-98C32FDAF878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E8613-1238-4D2D-AD61-19EAC887605C}" type="datetime1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CB0F1-69A3-4EC6-9802-C660B3C788C3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A8C36-EE08-427D-B3D1-9C9A44406D34}" type="datetime1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EA1D4-B6FF-456D-8AB4-1CBB56E97111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1F7E0-E43C-4ABB-B627-F348969D9EB4}" type="datetime1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02907-1AAC-4519-B035-0D3FC6FB535D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5B230-6045-4486-80E3-36257B7D19F7}" type="datetime1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0D2DA-BB0A-4F42-851A-CD37CD79BC56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FECBD8B0-E417-41C7-8659-0AEC9AA7DD39}" type="datetime1">
              <a:rPr lang="zh-CN" altLang="en-US"/>
              <a:pPr>
                <a:defRPr/>
              </a:pPr>
              <a:t>2016/12/16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anose="020B0604020202020204" pitchFamily="34" charset="0"/>
              <a:buNone/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1B6D142-75CC-4371-9F37-CEB3E115004C}" type="slidenum">
              <a:rPr lang="zh-CN" alt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://www.3abeike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4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>
                <a:solidFill>
                  <a:srgbClr val="FF0000"/>
                </a:solidFill>
              </a:rPr>
              <a:t>九年义务教育教材（苏教版）五年级下册</a:t>
            </a:r>
            <a:br>
              <a:rPr lang="zh-CN" altLang="en-US" dirty="0" smtClean="0">
                <a:solidFill>
                  <a:srgbClr val="FF0000"/>
                </a:solidFill>
              </a:rPr>
            </a:br>
            <a:endParaRPr lang="zh-CN" altLang="zh-CN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解决问题的策略</a:t>
            </a:r>
            <a:r>
              <a:rPr lang="en-US" altLang="zh-CN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</a:t>
            </a:r>
            <a:endParaRPr lang="zh-CN" altLang="en-US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eaLnBrk="1" hangingPunct="1">
              <a:defRPr/>
            </a:pPr>
            <a:endParaRPr lang="zh-CN" altLang="zh-CN" sz="6000" b="1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solidFill>
                  <a:srgbClr val="FF0000"/>
                </a:solidFill>
              </a:rPr>
              <a:t>拓展升华巩固提高 </a:t>
            </a:r>
            <a:br>
              <a:rPr lang="zh-CN" altLang="en-US" b="1" smtClean="0">
                <a:solidFill>
                  <a:srgbClr val="FF0000"/>
                </a:solidFill>
              </a:rPr>
            </a:br>
            <a:endParaRPr lang="zh-CN" altLang="zh-CN" b="1" smtClean="0"/>
          </a:p>
        </p:txBody>
      </p:sp>
      <p:grpSp>
        <p:nvGrpSpPr>
          <p:cNvPr id="5" name="组合 4"/>
          <p:cNvGrpSpPr/>
          <p:nvPr/>
        </p:nvGrpSpPr>
        <p:grpSpPr>
          <a:xfrm>
            <a:off x="3059831" y="908720"/>
            <a:ext cx="2880321" cy="742351"/>
            <a:chOff x="899591" y="1093787"/>
            <a:chExt cx="2880321" cy="74235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99591" y="1093787"/>
              <a:ext cx="2880321" cy="742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TextBox 3"/>
            <p:cNvSpPr txBox="1"/>
            <p:nvPr/>
          </p:nvSpPr>
          <p:spPr>
            <a:xfrm>
              <a:off x="2267744" y="1249596"/>
              <a:ext cx="12618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FF0000"/>
                  </a:solidFill>
                </a:rPr>
                <a:t>练一练</a:t>
              </a:r>
              <a:endParaRPr lang="zh-CN" altLang="en-US" sz="28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6" name="矩形 15"/>
          <p:cNvSpPr/>
          <p:nvPr/>
        </p:nvSpPr>
        <p:spPr>
          <a:xfrm>
            <a:off x="467544" y="1772816"/>
            <a:ext cx="80648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+mn-ea"/>
                <a:ea typeface="+mn-ea"/>
              </a:rPr>
              <a:t>     明明和冬冬在同样大小的长方形纸上分别画了一个图案</a:t>
            </a:r>
            <a:r>
              <a:rPr lang="en-US" altLang="zh-CN" sz="2800" b="1" dirty="0" smtClean="0">
                <a:latin typeface="+mn-ea"/>
                <a:ea typeface="+mn-ea"/>
              </a:rPr>
              <a:t>(</a:t>
            </a:r>
            <a:r>
              <a:rPr lang="zh-CN" altLang="en-US" sz="2800" b="1" dirty="0" smtClean="0">
                <a:latin typeface="+mn-ea"/>
                <a:ea typeface="+mn-ea"/>
              </a:rPr>
              <a:t>图中直条的宽度都相等</a:t>
            </a:r>
            <a:r>
              <a:rPr lang="en-US" altLang="zh-CN" sz="2800" b="1" dirty="0" smtClean="0">
                <a:latin typeface="+mn-ea"/>
                <a:ea typeface="+mn-ea"/>
              </a:rPr>
              <a:t>)</a:t>
            </a:r>
            <a:r>
              <a:rPr lang="zh-CN" altLang="en-US" sz="2800" b="1" dirty="0" smtClean="0">
                <a:latin typeface="+mn-ea"/>
                <a:ea typeface="+mn-ea"/>
              </a:rPr>
              <a:t>。这两个图案的面积相等吗？为什么？</a:t>
            </a:r>
            <a:endParaRPr lang="zh-CN" altLang="en-US" sz="2800" b="1" dirty="0">
              <a:latin typeface="+mn-ea"/>
              <a:ea typeface="+mn-ea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3356992"/>
            <a:ext cx="3160643" cy="1746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99459" y="3398546"/>
            <a:ext cx="3172941" cy="1758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724973" y="5373216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相等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87742" y="5373216"/>
            <a:ext cx="48526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FF"/>
                </a:solidFill>
              </a:rPr>
              <a:t>通过平移左图可以转化成右图</a:t>
            </a:r>
            <a:endParaRPr lang="zh-CN" altLang="en-US" sz="2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0488"/>
            <a:ext cx="8229600" cy="1143001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自我完善课堂检测</a:t>
            </a:r>
            <a:endParaRPr lang="zh-CN" altLang="zh-CN" b="1" dirty="0" smtClean="0"/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grayscl/>
            <a:lum bright="52000" contrast="-20000"/>
          </a:blip>
          <a:srcRect/>
          <a:stretch>
            <a:fillRect/>
          </a:stretch>
        </p:blipFill>
        <p:spPr>
          <a:xfrm>
            <a:off x="755724" y="2133600"/>
            <a:ext cx="7632700" cy="2911475"/>
          </a:xfrm>
          <a:noFill/>
        </p:spPr>
      </p:pic>
      <p:sp>
        <p:nvSpPr>
          <p:cNvPr id="4" name="Line 3"/>
          <p:cNvSpPr>
            <a:spLocks noChangeShapeType="1"/>
          </p:cNvSpPr>
          <p:nvPr/>
        </p:nvSpPr>
        <p:spPr bwMode="auto">
          <a:xfrm flipV="1">
            <a:off x="3995811" y="3284538"/>
            <a:ext cx="0" cy="1152525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1331986" y="3284538"/>
            <a:ext cx="0" cy="1152525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1331986" y="4437063"/>
            <a:ext cx="2663825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V="1">
            <a:off x="7812161" y="2708275"/>
            <a:ext cx="0" cy="1728788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5076899" y="2708275"/>
            <a:ext cx="0" cy="1728788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5076899" y="4437063"/>
            <a:ext cx="2735262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1331986" y="3284538"/>
            <a:ext cx="863600" cy="0"/>
          </a:xfrm>
          <a:prstGeom prst="line">
            <a:avLst/>
          </a:prstGeom>
          <a:noFill/>
          <a:ln w="28575" cmpd="sng">
            <a:solidFill>
              <a:srgbClr val="0000FF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2195586" y="2708275"/>
            <a:ext cx="0" cy="576263"/>
          </a:xfrm>
          <a:prstGeom prst="line">
            <a:avLst/>
          </a:prstGeom>
          <a:noFill/>
          <a:ln w="28575" cmpd="sng">
            <a:solidFill>
              <a:srgbClr val="0000FF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2195586" y="2708275"/>
            <a:ext cx="936625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flipV="1">
            <a:off x="3132211" y="2708275"/>
            <a:ext cx="0" cy="576263"/>
          </a:xfrm>
          <a:prstGeom prst="line">
            <a:avLst/>
          </a:prstGeom>
          <a:noFill/>
          <a:ln w="28575" cmpd="sng">
            <a:solidFill>
              <a:srgbClr val="0000FF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3132211" y="3284538"/>
            <a:ext cx="863600" cy="0"/>
          </a:xfrm>
          <a:prstGeom prst="line">
            <a:avLst/>
          </a:prstGeom>
          <a:noFill/>
          <a:ln w="28575" cmpd="sng">
            <a:solidFill>
              <a:srgbClr val="0000FF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5076899" y="2708275"/>
            <a:ext cx="8636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6877124" y="2708275"/>
            <a:ext cx="935037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1331986" y="3284538"/>
            <a:ext cx="8636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ot"/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2195586" y="2708275"/>
            <a:ext cx="0" cy="576263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ot"/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3132211" y="3284538"/>
            <a:ext cx="8636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ot"/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V="1">
            <a:off x="3132211" y="2708275"/>
            <a:ext cx="0" cy="576263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ot"/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5940499" y="3284538"/>
            <a:ext cx="936625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prstDash val="sysDot"/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5940499" y="3284538"/>
            <a:ext cx="935037" cy="0"/>
          </a:xfrm>
          <a:prstGeom prst="line">
            <a:avLst/>
          </a:prstGeom>
          <a:noFill/>
          <a:ln w="28575" cmpd="sng">
            <a:solidFill>
              <a:srgbClr val="0000FF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 flipV="1">
            <a:off x="5940499" y="2708275"/>
            <a:ext cx="0" cy="576263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 flipV="1">
            <a:off x="6877124" y="2708275"/>
            <a:ext cx="0" cy="576263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>
            <a:off x="5940499" y="2708275"/>
            <a:ext cx="0" cy="576263"/>
          </a:xfrm>
          <a:prstGeom prst="line">
            <a:avLst/>
          </a:prstGeom>
          <a:noFill/>
          <a:ln w="38100" cmpd="sng">
            <a:solidFill>
              <a:srgbClr val="008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 flipV="1">
            <a:off x="6877124" y="2708275"/>
            <a:ext cx="0" cy="576263"/>
          </a:xfrm>
          <a:prstGeom prst="line">
            <a:avLst/>
          </a:prstGeom>
          <a:noFill/>
          <a:ln w="38100" cmpd="sng">
            <a:solidFill>
              <a:srgbClr val="008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1475682" y="1200944"/>
            <a:ext cx="6624710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3200" b="1" dirty="0">
                <a:solidFill>
                  <a:srgbClr val="0000FF"/>
                </a:solidFill>
                <a:latin typeface="+mn-ea"/>
                <a:ea typeface="+mn-ea"/>
              </a:rPr>
              <a:t>下面两个图形的周长相等吗? </a:t>
            </a:r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>
            <a:off x="2195586" y="2708275"/>
            <a:ext cx="0" cy="576263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>
            <a:off x="1331986" y="3284538"/>
            <a:ext cx="863600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3132211" y="2708275"/>
            <a:ext cx="0" cy="576263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2" name="Line 30"/>
          <p:cNvSpPr>
            <a:spLocks noChangeShapeType="1"/>
          </p:cNvSpPr>
          <p:nvPr/>
        </p:nvSpPr>
        <p:spPr bwMode="auto">
          <a:xfrm>
            <a:off x="3132211" y="3284538"/>
            <a:ext cx="865188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>
            <a:off x="5940499" y="3284538"/>
            <a:ext cx="936625" cy="0"/>
          </a:xfrm>
          <a:prstGeom prst="line">
            <a:avLst/>
          </a:prstGeom>
          <a:noFill/>
          <a:ln w="28575" cmpd="sng">
            <a:solidFill>
              <a:srgbClr val="FF0000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pic>
        <p:nvPicPr>
          <p:cNvPr id="3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764704"/>
            <a:ext cx="935037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TextBox 34"/>
          <p:cNvSpPr txBox="1"/>
          <p:nvPr/>
        </p:nvSpPr>
        <p:spPr>
          <a:xfrm>
            <a:off x="3923928" y="5292497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不相等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13691E-6 L -3.33333E-6 -0.08395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48011E-6 L -0.09445 0.00023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13691E-6 L 1.66667E-6 -0.08395 " pathEditMode="relative" rAng="0" ptsTypes="AA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48011E-6 L 0.09444 0.00023 " pathEditMode="relative" rAng="0" ptsTypes="AA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13691E-6 L 1.66667E-6 -0.08395 " pathEditMode="relative" rAng="0" ptsTypes="AA">
                                      <p:cBhvr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smtClean="0">
                <a:solidFill>
                  <a:srgbClr val="FF0000"/>
                </a:solidFill>
              </a:rPr>
              <a:t>归纳总结谈收获</a:t>
            </a:r>
            <a:br>
              <a:rPr lang="zh-CN" altLang="en-US" b="1" smtClean="0">
                <a:solidFill>
                  <a:srgbClr val="FF0000"/>
                </a:solidFill>
              </a:rPr>
            </a:br>
            <a:endParaRPr lang="zh-CN" altLang="zh-CN" b="1" smtClean="0"/>
          </a:p>
        </p:txBody>
      </p:sp>
      <p:sp>
        <p:nvSpPr>
          <p:cNvPr id="3" name="矩形 2"/>
          <p:cNvSpPr/>
          <p:nvPr/>
        </p:nvSpPr>
        <p:spPr>
          <a:xfrm>
            <a:off x="827584" y="1628800"/>
            <a:ext cx="7859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+mn-ea"/>
                <a:ea typeface="+mn-ea"/>
              </a:rPr>
              <a:t>1</a:t>
            </a:r>
            <a:r>
              <a:rPr lang="zh-CN" altLang="en-US" sz="2800" b="1" dirty="0" smtClean="0">
                <a:latin typeface="+mn-ea"/>
                <a:ea typeface="+mn-ea"/>
              </a:rPr>
              <a:t>、有些不规则的图形可以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  <a:ea typeface="+mn-ea"/>
              </a:rPr>
              <a:t>转化</a:t>
            </a:r>
            <a:r>
              <a:rPr lang="zh-CN" altLang="en-US" sz="2800" b="1" dirty="0" smtClean="0">
                <a:latin typeface="+mn-ea"/>
                <a:ea typeface="+mn-ea"/>
              </a:rPr>
              <a:t>成熟悉的简单的图形。</a:t>
            </a:r>
            <a:endParaRPr lang="zh-CN" altLang="en-US" sz="2800" dirty="0">
              <a:latin typeface="+mn-ea"/>
              <a:ea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81749" y="2924944"/>
            <a:ext cx="7218643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zh-CN" sz="2800" b="1" dirty="0" smtClean="0">
                <a:latin typeface="+mn-ea"/>
                <a:ea typeface="+mn-ea"/>
              </a:rPr>
              <a:t>2</a:t>
            </a:r>
            <a:r>
              <a:rPr lang="zh-CN" altLang="en-US" sz="2800" b="1" dirty="0" smtClean="0">
                <a:latin typeface="+mn-ea"/>
                <a:ea typeface="+mn-ea"/>
              </a:rPr>
              <a:t>、图形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  <a:ea typeface="+mn-ea"/>
              </a:rPr>
              <a:t>转化</a:t>
            </a:r>
            <a:r>
              <a:rPr lang="zh-CN" altLang="en-US" sz="2800" b="1" dirty="0" smtClean="0">
                <a:latin typeface="+mn-ea"/>
                <a:ea typeface="+mn-ea"/>
              </a:rPr>
              <a:t>时可以运用平移、旋转等方法。</a:t>
            </a:r>
            <a:endParaRPr lang="zh-CN" altLang="en-US" sz="2800" dirty="0">
              <a:latin typeface="+mn-ea"/>
              <a:ea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62513" y="3645024"/>
            <a:ext cx="723787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zh-CN" sz="2800" b="1" dirty="0" smtClean="0">
                <a:latin typeface="+mn-ea"/>
                <a:ea typeface="+mn-ea"/>
              </a:rPr>
              <a:t>3</a:t>
            </a:r>
            <a:r>
              <a:rPr lang="zh-CN" altLang="en-US" sz="2800" b="1" dirty="0" smtClean="0">
                <a:latin typeface="+mn-ea"/>
                <a:ea typeface="+mn-ea"/>
              </a:rPr>
              <a:t>、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  <a:ea typeface="+mn-ea"/>
              </a:rPr>
              <a:t>转化后</a:t>
            </a:r>
            <a:r>
              <a:rPr lang="zh-CN" altLang="en-US" sz="2800" b="1" dirty="0" smtClean="0">
                <a:latin typeface="+mn-ea"/>
                <a:ea typeface="+mn-ea"/>
              </a:rPr>
              <a:t>的图形与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  <a:ea typeface="+mn-ea"/>
              </a:rPr>
              <a:t>转化前</a:t>
            </a:r>
            <a:r>
              <a:rPr lang="zh-CN" altLang="en-US" sz="2800" b="1" dirty="0" smtClean="0">
                <a:latin typeface="+mn-ea"/>
                <a:ea typeface="+mn-ea"/>
              </a:rPr>
              <a:t>相比，形状变了，大小没有变。</a:t>
            </a:r>
            <a:endParaRPr lang="zh-CN" altLang="en-US" sz="2800" b="1" dirty="0">
              <a:latin typeface="+mn-ea"/>
              <a:ea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87624" y="1052736"/>
            <a:ext cx="6676828" cy="6053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40000"/>
              </a:lnSpc>
            </a:pPr>
            <a:r>
              <a:rPr lang="zh-CN" altLang="en-US" sz="2800" b="1" dirty="0" smtClean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这节课你学会了什么知识？有哪些收获？</a:t>
            </a:r>
            <a:endParaRPr lang="en-US" altLang="zh-CN" sz="2800" b="1" dirty="0" smtClean="0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47664" y="5098262"/>
            <a:ext cx="2137048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</a:rPr>
              <a:t>复杂的图形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523631" y="5072862"/>
            <a:ext cx="2144713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</a:rPr>
              <a:t>简单的图形</a:t>
            </a:r>
          </a:p>
        </p:txBody>
      </p:sp>
      <p:sp>
        <p:nvSpPr>
          <p:cNvPr id="9" name="箭头 258"/>
          <p:cNvSpPr>
            <a:spLocks noChangeShapeType="1"/>
          </p:cNvSpPr>
          <p:nvPr/>
        </p:nvSpPr>
        <p:spPr bwMode="auto">
          <a:xfrm>
            <a:off x="3770313" y="5371628"/>
            <a:ext cx="1555750" cy="1588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tailEnd type="triangle" w="med" len="med"/>
          </a:ln>
          <a:effectLst/>
        </p:spPr>
        <p:txBody>
          <a:bodyPr anchor="ctr"/>
          <a:lstStyle/>
          <a:p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060379" y="5426060"/>
            <a:ext cx="943669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转化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563888" y="4794305"/>
            <a:ext cx="2173287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平移、旋转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utoUpdateAnimBg="0"/>
      <p:bldP spid="8" grpId="0" bldLvl="0" autoUpdateAnimBg="0"/>
      <p:bldP spid="9" grpId="0" animBg="1"/>
      <p:bldP spid="10" grpId="0" bldLvl="0" autoUpdateAnimBg="0"/>
      <p:bldP spid="11" grpId="0" bldLvl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smtClean="0">
                <a:solidFill>
                  <a:srgbClr val="FF0000"/>
                </a:solidFill>
              </a:rPr>
              <a:t>课后作业</a:t>
            </a:r>
            <a:br>
              <a:rPr lang="zh-CN" altLang="en-US" b="1" smtClean="0">
                <a:solidFill>
                  <a:srgbClr val="FF0000"/>
                </a:solidFill>
              </a:rPr>
            </a:br>
            <a:endParaRPr lang="zh-CN" altLang="zh-CN" b="1" smtClean="0"/>
          </a:p>
        </p:txBody>
      </p:sp>
      <p:sp>
        <p:nvSpPr>
          <p:cNvPr id="4" name="TextBox 3"/>
          <p:cNvSpPr txBox="1"/>
          <p:nvPr/>
        </p:nvSpPr>
        <p:spPr>
          <a:xfrm>
            <a:off x="755576" y="2636912"/>
            <a:ext cx="778720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zh-CN" sz="4000" b="1" dirty="0" smtClean="0">
                <a:solidFill>
                  <a:srgbClr val="0000FF"/>
                </a:solidFill>
                <a:latin typeface="+mn-ea"/>
                <a:ea typeface="+mn-ea"/>
              </a:rPr>
              <a:t>P109</a:t>
            </a:r>
            <a:r>
              <a:rPr lang="zh-CN" altLang="en-US" sz="4000" b="1" dirty="0" smtClean="0">
                <a:solidFill>
                  <a:srgbClr val="0000FF"/>
                </a:solidFill>
                <a:latin typeface="+mn-ea"/>
                <a:ea typeface="+mn-ea"/>
              </a:rPr>
              <a:t>页练习十六：</a:t>
            </a:r>
            <a:r>
              <a:rPr lang="en-US" altLang="zh-CN" sz="4000" b="1" dirty="0" smtClean="0">
                <a:solidFill>
                  <a:srgbClr val="0000FF"/>
                </a:solidFill>
                <a:latin typeface="+mn-ea"/>
                <a:ea typeface="+mn-ea"/>
              </a:rPr>
              <a:t>1</a:t>
            </a:r>
            <a:r>
              <a:rPr lang="zh-CN" altLang="en-US" sz="4000" b="1" dirty="0" smtClean="0">
                <a:solidFill>
                  <a:srgbClr val="0000FF"/>
                </a:solidFill>
                <a:latin typeface="+mn-ea"/>
                <a:ea typeface="+mn-ea"/>
              </a:rPr>
              <a:t>题、</a:t>
            </a:r>
            <a:r>
              <a:rPr lang="en-US" altLang="zh-CN" sz="4000" b="1" dirty="0" smtClean="0">
                <a:solidFill>
                  <a:srgbClr val="0000FF"/>
                </a:solidFill>
                <a:latin typeface="+mn-ea"/>
                <a:ea typeface="+mn-ea"/>
              </a:rPr>
              <a:t>2</a:t>
            </a:r>
            <a:r>
              <a:rPr lang="zh-CN" altLang="en-US" sz="4000" b="1" dirty="0" smtClean="0">
                <a:solidFill>
                  <a:srgbClr val="0000FF"/>
                </a:solidFill>
                <a:latin typeface="+mn-ea"/>
                <a:ea typeface="+mn-ea"/>
              </a:rPr>
              <a:t>题、</a:t>
            </a:r>
            <a:r>
              <a:rPr lang="en-US" altLang="zh-CN" sz="4000" b="1" dirty="0" smtClean="0">
                <a:solidFill>
                  <a:srgbClr val="0000FF"/>
                </a:solidFill>
                <a:latin typeface="+mn-ea"/>
                <a:ea typeface="+mn-ea"/>
              </a:rPr>
              <a:t>3</a:t>
            </a:r>
            <a:r>
              <a:rPr lang="zh-CN" altLang="en-US" sz="4000" b="1" dirty="0" smtClean="0">
                <a:solidFill>
                  <a:srgbClr val="0000FF"/>
                </a:solidFill>
                <a:latin typeface="+mn-ea"/>
                <a:ea typeface="+mn-ea"/>
              </a:rPr>
              <a:t>题</a:t>
            </a:r>
            <a:r>
              <a:rPr lang="en-US" altLang="zh-CN" sz="4000" b="1" dirty="0" smtClean="0">
                <a:solidFill>
                  <a:srgbClr val="0000FF"/>
                </a:solidFill>
                <a:latin typeface="+mn-ea"/>
                <a:ea typeface="+mn-ea"/>
              </a:rPr>
              <a:t>.</a:t>
            </a:r>
            <a:endParaRPr lang="zh-CN" altLang="en-US" sz="4000" b="1" dirty="0">
              <a:solidFill>
                <a:srgbClr val="0000FF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9963" y="709613"/>
            <a:ext cx="7424737" cy="515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文本框 1"/>
          <p:cNvSpPr txBox="1">
            <a:spLocks noChangeArrowheads="1"/>
          </p:cNvSpPr>
          <p:nvPr/>
        </p:nvSpPr>
        <p:spPr bwMode="auto">
          <a:xfrm>
            <a:off x="1062038" y="3348038"/>
            <a:ext cx="7554912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ea typeface="黑体" pitchFamily="49" charset="-122"/>
              </a:rPr>
              <a:t>资料来源：</a:t>
            </a:r>
            <a:r>
              <a:rPr lang="en-US" altLang="zh-CN" sz="2800" b="1">
                <a:solidFill>
                  <a:srgbClr val="FF0000"/>
                </a:solidFill>
                <a:ea typeface="黑体" pitchFamily="49" charset="-122"/>
              </a:rPr>
              <a:t>3A</a:t>
            </a:r>
            <a:r>
              <a:rPr lang="zh-CN" altLang="en-US" sz="2800" b="1">
                <a:solidFill>
                  <a:srgbClr val="FF0000"/>
                </a:solidFill>
                <a:ea typeface="黑体" pitchFamily="49" charset="-122"/>
              </a:rPr>
              <a:t>备课网</a:t>
            </a:r>
            <a:r>
              <a:rPr lang="zh-CN" altLang="en-US" sz="2400">
                <a:solidFill>
                  <a:srgbClr val="FF0000"/>
                </a:solidFill>
                <a:ea typeface="黑体" pitchFamily="49" charset="-122"/>
                <a:hlinkClick r:id="rId2"/>
              </a:rPr>
              <a:t>https://</a:t>
            </a:r>
            <a:r>
              <a:rPr lang="en-US" altLang="zh-CN" sz="2400">
                <a:solidFill>
                  <a:srgbClr val="FF0000"/>
                </a:solidFill>
                <a:ea typeface="黑体" pitchFamily="49" charset="-122"/>
                <a:hlinkClick r:id="rId2"/>
              </a:rPr>
              <a:t>www.3abeike.com</a:t>
            </a:r>
            <a:r>
              <a:rPr lang="zh-CN" altLang="en-US" sz="2400">
                <a:solidFill>
                  <a:srgbClr val="FF0000"/>
                </a:solidFill>
                <a:ea typeface="黑体" pitchFamily="49" charset="-122"/>
                <a:hlinkClick r:id="rId2"/>
              </a:rPr>
              <a:t>/</a:t>
            </a:r>
          </a:p>
          <a:p>
            <a:r>
              <a:rPr lang="zh-CN" altLang="en-US" sz="2400">
                <a:solidFill>
                  <a:srgbClr val="FF0000"/>
                </a:solidFill>
                <a:ea typeface="黑体" pitchFamily="49" charset="-122"/>
                <a:hlinkClick r:id="rId2"/>
              </a:rPr>
              <a:t>整册资料打包下载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72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b="1" dirty="0" smtClean="0">
                <a:solidFill>
                  <a:srgbClr val="FF0000"/>
                </a:solidFill>
              </a:rPr>
              <a:t>创设情境引入课题</a:t>
            </a:r>
            <a:br>
              <a:rPr lang="zh-CN" altLang="en-US" b="1" dirty="0" smtClean="0">
                <a:solidFill>
                  <a:srgbClr val="FF0000"/>
                </a:solidFill>
              </a:rPr>
            </a:b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zh-CN" altLang="zh-CN" b="1" dirty="0" smtClean="0"/>
          </a:p>
        </p:txBody>
      </p:sp>
      <p:pic>
        <p:nvPicPr>
          <p:cNvPr id="3" name="Picture 2" descr="pic_601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556792"/>
            <a:ext cx="7488832" cy="377552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31535" y="972017"/>
            <a:ext cx="18325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0000FF"/>
                </a:solidFill>
              </a:rPr>
              <a:t>曹冲称象</a:t>
            </a:r>
            <a:endParaRPr lang="zh-CN" altLang="en-US" sz="3200" b="1" dirty="0">
              <a:solidFill>
                <a:srgbClr val="0000FF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2339255" y="5364505"/>
            <a:ext cx="10086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rgbClr val="0000FF"/>
                </a:solidFill>
              </a:rPr>
              <a:t>称象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5255840" y="5364505"/>
            <a:ext cx="14205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rgbClr val="0000FF"/>
                </a:solidFill>
              </a:rPr>
              <a:t>称石头</a:t>
            </a:r>
            <a:endParaRPr lang="zh-CN" altLang="en-US" dirty="0"/>
          </a:p>
        </p:txBody>
      </p:sp>
      <p:cxnSp>
        <p:nvCxnSpPr>
          <p:cNvPr id="9" name="直接箭头连接符 8"/>
          <p:cNvCxnSpPr/>
          <p:nvPr/>
        </p:nvCxnSpPr>
        <p:spPr bwMode="auto">
          <a:xfrm>
            <a:off x="3603543" y="5733256"/>
            <a:ext cx="1472513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</a:rPr>
              <a:t>合作探究寻求方法</a:t>
            </a:r>
            <a:br>
              <a:rPr lang="zh-CN" altLang="en-US" b="1" dirty="0" smtClean="0">
                <a:solidFill>
                  <a:srgbClr val="FF0000"/>
                </a:solidFill>
              </a:rPr>
            </a:br>
            <a:endParaRPr lang="zh-CN" altLang="zh-CN" b="1" dirty="0" smtClean="0"/>
          </a:p>
        </p:txBody>
      </p:sp>
      <p:grpSp>
        <p:nvGrpSpPr>
          <p:cNvPr id="4101" name="组合 28"/>
          <p:cNvGrpSpPr/>
          <p:nvPr/>
        </p:nvGrpSpPr>
        <p:grpSpPr bwMode="auto">
          <a:xfrm>
            <a:off x="457200" y="1057275"/>
            <a:ext cx="668308" cy="720725"/>
            <a:chOff x="457200" y="1057275"/>
            <a:chExt cx="668338" cy="720725"/>
          </a:xfrm>
        </p:grpSpPr>
        <p:grpSp>
          <p:nvGrpSpPr>
            <p:cNvPr id="4107" name="组合 18"/>
            <p:cNvGrpSpPr/>
            <p:nvPr/>
          </p:nvGrpSpPr>
          <p:grpSpPr bwMode="auto">
            <a:xfrm>
              <a:off x="457200" y="1057275"/>
              <a:ext cx="668338" cy="720725"/>
              <a:chOff x="457200" y="1057598"/>
              <a:chExt cx="668646" cy="720080"/>
            </a:xfrm>
          </p:grpSpPr>
          <p:pic>
            <p:nvPicPr>
              <p:cNvPr id="4110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57200" y="1057598"/>
                <a:ext cx="668646" cy="7200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" name="TextBox 17"/>
              <p:cNvSpPr txBox="1"/>
              <p:nvPr/>
            </p:nvSpPr>
            <p:spPr>
              <a:xfrm>
                <a:off x="635090" y="1155935"/>
                <a:ext cx="184243" cy="52340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endParaRPr lang="zh-CN" altLang="en-US" sz="2800" b="1" dirty="0">
                  <a:latin typeface="+mn-lt"/>
                  <a:ea typeface="+mn-ea"/>
                </a:endParaRPr>
              </a:p>
            </p:txBody>
          </p:sp>
        </p:grpSp>
        <p:sp>
          <p:nvSpPr>
            <p:cNvPr id="4109" name="TextBox 27"/>
            <p:cNvSpPr txBox="1">
              <a:spLocks noChangeArrowheads="1"/>
            </p:cNvSpPr>
            <p:nvPr/>
          </p:nvSpPr>
          <p:spPr bwMode="auto">
            <a:xfrm>
              <a:off x="586564" y="1177588"/>
              <a:ext cx="385059" cy="5232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altLang="zh-CN" sz="2800" b="1" dirty="0" smtClean="0"/>
                <a:t>1</a:t>
              </a:r>
              <a:endParaRPr lang="zh-CN" altLang="en-US" sz="2800" b="1" dirty="0"/>
            </a:p>
          </p:txBody>
        </p:sp>
      </p:grpSp>
      <p:sp>
        <p:nvSpPr>
          <p:cNvPr id="15" name="矩形 14"/>
          <p:cNvSpPr/>
          <p:nvPr/>
        </p:nvSpPr>
        <p:spPr>
          <a:xfrm>
            <a:off x="1187624" y="1196752"/>
            <a:ext cx="57606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/>
              <a:t>下面两个图形， 哪个面积大一些？</a:t>
            </a:r>
            <a:endParaRPr lang="zh-CN" altLang="en-US" sz="2800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15802" y="1916832"/>
            <a:ext cx="592455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>
                <a:solidFill>
                  <a:srgbClr val="FF0000"/>
                </a:solidFill>
              </a:rPr>
              <a:t/>
            </a:r>
            <a:br>
              <a:rPr lang="zh-CN" altLang="en-US" smtClean="0">
                <a:solidFill>
                  <a:srgbClr val="FF0000"/>
                </a:solidFill>
              </a:rPr>
            </a:br>
            <a:endParaRPr lang="zh-CN" altLang="zh-CN" smtClean="0"/>
          </a:p>
        </p:txBody>
      </p:sp>
      <p:grpSp>
        <p:nvGrpSpPr>
          <p:cNvPr id="14" name="组合 13"/>
          <p:cNvGrpSpPr/>
          <p:nvPr/>
        </p:nvGrpSpPr>
        <p:grpSpPr>
          <a:xfrm>
            <a:off x="539552" y="1052736"/>
            <a:ext cx="7848872" cy="1212850"/>
            <a:chOff x="539552" y="1052736"/>
            <a:chExt cx="7848872" cy="1212850"/>
          </a:xfrm>
        </p:grpSpPr>
        <p:sp>
          <p:nvSpPr>
            <p:cNvPr id="35" name="矩形 34"/>
            <p:cNvSpPr/>
            <p:nvPr/>
          </p:nvSpPr>
          <p:spPr>
            <a:xfrm>
              <a:off x="1623939" y="1358794"/>
              <a:ext cx="6764485" cy="5580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800" b="1" dirty="0" smtClean="0"/>
                <a:t>你打算怎样比较这两个图形的面积？</a:t>
              </a:r>
              <a:endParaRPr lang="zh-CN" altLang="en-US" sz="2800" b="1" dirty="0"/>
            </a:p>
          </p:txBody>
        </p:sp>
        <p:pic>
          <p:nvPicPr>
            <p:cNvPr id="36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9552" y="1052736"/>
              <a:ext cx="935037" cy="1212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" name="组合 24"/>
          <p:cNvGrpSpPr/>
          <p:nvPr/>
        </p:nvGrpSpPr>
        <p:grpSpPr>
          <a:xfrm>
            <a:off x="1331640" y="2699918"/>
            <a:ext cx="6764485" cy="1161130"/>
            <a:chOff x="1623939" y="4248090"/>
            <a:chExt cx="6764485" cy="1161130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232029" y="4473116"/>
              <a:ext cx="1156395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圆角矩形标注 19"/>
            <p:cNvSpPr/>
            <p:nvPr/>
          </p:nvSpPr>
          <p:spPr bwMode="auto">
            <a:xfrm>
              <a:off x="1623939" y="4248090"/>
              <a:ext cx="4964285" cy="693078"/>
            </a:xfrm>
            <a:prstGeom prst="wedgeRoundRectCallout">
              <a:avLst>
                <a:gd name="adj1" fmla="val 61529"/>
                <a:gd name="adj2" fmla="val 50897"/>
                <a:gd name="adj3" fmla="val 16667"/>
              </a:avLst>
            </a:prstGeom>
            <a:solidFill>
              <a:srgbClr val="FFCCCC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679088" y="4274422"/>
              <a:ext cx="4873450" cy="5730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 eaLnBrk="0" hangingPunct="0">
                <a:lnSpc>
                  <a:spcPct val="130000"/>
                </a:lnSpc>
              </a:pPr>
              <a:r>
                <a:rPr lang="zh-CN" altLang="en-US" sz="2800" b="1" dirty="0" smtClean="0">
                  <a:solidFill>
                    <a:srgbClr val="0000FF"/>
                  </a:solidFill>
                </a:rPr>
                <a:t>可以数方格比较它们的面积。</a:t>
              </a:r>
              <a:endParaRPr lang="zh-CN" altLang="en-US" sz="2800" b="1" dirty="0" smtClean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899590" y="4444950"/>
            <a:ext cx="7162665" cy="1511942"/>
            <a:chOff x="899590" y="4444950"/>
            <a:chExt cx="7162665" cy="1511942"/>
          </a:xfrm>
        </p:grpSpPr>
        <p:sp>
          <p:nvSpPr>
            <p:cNvPr id="22" name="圆角矩形标注 21"/>
            <p:cNvSpPr/>
            <p:nvPr/>
          </p:nvSpPr>
          <p:spPr bwMode="auto">
            <a:xfrm>
              <a:off x="2411760" y="4444950"/>
              <a:ext cx="5650495" cy="712242"/>
            </a:xfrm>
            <a:prstGeom prst="wedgeRoundRectCallout">
              <a:avLst>
                <a:gd name="adj1" fmla="val -57297"/>
                <a:gd name="adj2" fmla="val 45225"/>
                <a:gd name="adj3" fmla="val 16667"/>
              </a:avLst>
            </a:prstGeom>
            <a:solidFill>
              <a:srgbClr val="FFFF99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2535895" y="4565903"/>
              <a:ext cx="5522093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800" b="1" dirty="0" smtClean="0"/>
                <a:t>把它们转化成规则图形进行比较。</a:t>
              </a:r>
              <a:endParaRPr lang="zh-CN" altLang="en-US" sz="2800" b="1" dirty="0"/>
            </a:p>
          </p:txBody>
        </p:sp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899590" y="4933555"/>
              <a:ext cx="1008111" cy="1023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611560" y="1006394"/>
            <a:ext cx="7920880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 dirty="0" smtClean="0"/>
              <a:t>        认真观察图形的特点， 想一想可以怎样转化？ 动手试一试。</a:t>
            </a:r>
            <a:endParaRPr lang="zh-CN" altLang="en-US" sz="28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634351"/>
            <a:ext cx="1008112" cy="131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349447"/>
            <a:ext cx="2126555" cy="3239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3907" y="2349447"/>
            <a:ext cx="2130541" cy="3239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右箭头 11"/>
          <p:cNvSpPr/>
          <p:nvPr/>
        </p:nvSpPr>
        <p:spPr bwMode="auto">
          <a:xfrm>
            <a:off x="5652120" y="3789040"/>
            <a:ext cx="648072" cy="552339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圆角矩形标注 12"/>
          <p:cNvSpPr/>
          <p:nvPr/>
        </p:nvSpPr>
        <p:spPr bwMode="auto">
          <a:xfrm>
            <a:off x="683568" y="2349446"/>
            <a:ext cx="2304256" cy="1799633"/>
          </a:xfrm>
          <a:prstGeom prst="wedgeRoundRectCallout">
            <a:avLst>
              <a:gd name="adj1" fmla="val -34708"/>
              <a:gd name="adj2" fmla="val 71803"/>
              <a:gd name="adj3" fmla="val 16667"/>
            </a:avLst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827584" y="2333198"/>
            <a:ext cx="20699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0000FF"/>
                </a:solidFill>
                <a:latin typeface="+mn-ea"/>
                <a:ea typeface="+mn-ea"/>
              </a:rPr>
              <a:t>把上面的半圆向下平移 </a:t>
            </a:r>
            <a:r>
              <a:rPr lang="en-US" altLang="zh-CN" sz="2800" b="1" dirty="0" smtClean="0">
                <a:solidFill>
                  <a:srgbClr val="0000FF"/>
                </a:solidFill>
                <a:latin typeface="+mn-ea"/>
                <a:ea typeface="+mn-ea"/>
              </a:rPr>
              <a:t>8 </a:t>
            </a:r>
            <a:r>
              <a:rPr lang="zh-CN" altLang="en-US" sz="2800" b="1" dirty="0" smtClean="0">
                <a:solidFill>
                  <a:srgbClr val="0000FF"/>
                </a:solidFill>
                <a:latin typeface="+mn-ea"/>
                <a:ea typeface="+mn-ea"/>
              </a:rPr>
              <a:t>格，正好拼成长方形。</a:t>
            </a:r>
            <a:endParaRPr lang="zh-CN" altLang="en-US" sz="2800" b="1" dirty="0">
              <a:solidFill>
                <a:srgbClr val="0000FF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636912"/>
            <a:ext cx="3211074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636912"/>
            <a:ext cx="3283843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右箭头 10"/>
          <p:cNvSpPr/>
          <p:nvPr/>
        </p:nvSpPr>
        <p:spPr bwMode="auto">
          <a:xfrm>
            <a:off x="4283968" y="3645024"/>
            <a:ext cx="648072" cy="552339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583357" y="1052736"/>
            <a:ext cx="8093099" cy="1369107"/>
            <a:chOff x="915194" y="2421843"/>
            <a:chExt cx="8093099" cy="1369107"/>
          </a:xfrm>
        </p:grpSpPr>
        <p:sp>
          <p:nvSpPr>
            <p:cNvPr id="14" name="圆角矩形标注 13"/>
            <p:cNvSpPr/>
            <p:nvPr/>
          </p:nvSpPr>
          <p:spPr bwMode="auto">
            <a:xfrm>
              <a:off x="2339752" y="2421843"/>
              <a:ext cx="6624736" cy="792088"/>
            </a:xfrm>
            <a:prstGeom prst="wedgeRoundRectCallout">
              <a:avLst>
                <a:gd name="adj1" fmla="val -55695"/>
                <a:gd name="adj2" fmla="val 406"/>
                <a:gd name="adj3" fmla="val 16667"/>
              </a:avLst>
            </a:prstGeom>
            <a:solidFill>
              <a:srgbClr val="FFCCCC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311549" y="2546695"/>
              <a:ext cx="66967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>
                  <a:latin typeface="+mn-ea"/>
                  <a:ea typeface="+mn-ea"/>
                </a:rPr>
                <a:t>把</a:t>
              </a:r>
              <a:r>
                <a:rPr lang="en-US" altLang="zh-CN" sz="2800" b="1" dirty="0" smtClean="0">
                  <a:latin typeface="+mn-ea"/>
                  <a:ea typeface="+mn-ea"/>
                </a:rPr>
                <a:t>2</a:t>
              </a:r>
              <a:r>
                <a:rPr lang="zh-CN" altLang="en-US" sz="2800" b="1" dirty="0" smtClean="0">
                  <a:latin typeface="+mn-ea"/>
                  <a:ea typeface="+mn-ea"/>
                </a:rPr>
                <a:t>个半圆分别旋转</a:t>
              </a:r>
              <a:r>
                <a:rPr lang="en-US" altLang="zh-CN" sz="2800" b="1" dirty="0" smtClean="0">
                  <a:latin typeface="+mn-ea"/>
                  <a:ea typeface="+mn-ea"/>
                </a:rPr>
                <a:t>180º</a:t>
              </a:r>
              <a:r>
                <a:rPr lang="zh-CN" altLang="en-US" sz="2800" b="1" dirty="0" smtClean="0">
                  <a:latin typeface="+mn-ea"/>
                  <a:ea typeface="+mn-ea"/>
                </a:rPr>
                <a:t>，也拼成长方形。</a:t>
              </a:r>
              <a:endParaRPr lang="zh-CN" altLang="en-US" sz="2800" b="1" dirty="0">
                <a:solidFill>
                  <a:srgbClr val="0000FF"/>
                </a:solidFill>
                <a:latin typeface="+mn-ea"/>
                <a:ea typeface="+mn-ea"/>
              </a:endParaRPr>
            </a:p>
          </p:txBody>
        </p:sp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15194" y="2637867"/>
              <a:ext cx="1036315" cy="11530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619869" y="4870780"/>
            <a:ext cx="8056587" cy="1150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 dirty="0" smtClean="0">
                <a:solidFill>
                  <a:srgbClr val="0000FF"/>
                </a:solidFill>
              </a:rPr>
              <a:t>        因为两个长方形面积相等， 所以原来两个图形面积相等。</a:t>
            </a:r>
            <a:endParaRPr lang="zh-CN" altLang="en-US" sz="2800" b="1" dirty="0">
              <a:solidFill>
                <a:srgbClr val="0000FF"/>
              </a:solidFill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634307"/>
            <a:ext cx="2198044" cy="3192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204864"/>
            <a:ext cx="3037555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矩形 14"/>
          <p:cNvSpPr/>
          <p:nvPr/>
        </p:nvSpPr>
        <p:spPr>
          <a:xfrm>
            <a:off x="1475656" y="981821"/>
            <a:ext cx="5832648" cy="65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 dirty="0" smtClean="0">
                <a:solidFill>
                  <a:srgbClr val="000000"/>
                </a:solidFill>
              </a:rPr>
              <a:t>观察图中的长方形</a:t>
            </a:r>
            <a:r>
              <a:rPr lang="en-US" altLang="zh-CN" sz="2800" b="1" dirty="0" smtClean="0">
                <a:solidFill>
                  <a:srgbClr val="000000"/>
                </a:solidFill>
              </a:rPr>
              <a:t>,</a:t>
            </a:r>
            <a:r>
              <a:rPr lang="zh-CN" altLang="en-US" sz="2800" b="1" dirty="0" smtClean="0">
                <a:solidFill>
                  <a:srgbClr val="000000"/>
                </a:solidFill>
              </a:rPr>
              <a:t>谈谈你的想法。</a:t>
            </a:r>
            <a:endParaRPr lang="zh-CN" altLang="en-US" dirty="0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764704"/>
            <a:ext cx="935037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475656" y="961564"/>
            <a:ext cx="64087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/>
              <a:t>回顾解决问题的过程， 你有什么体会？</a:t>
            </a:r>
            <a:endParaRPr lang="zh-CN" altLang="en-US" sz="2800" b="1" dirty="0"/>
          </a:p>
        </p:txBody>
      </p:sp>
      <p:grpSp>
        <p:nvGrpSpPr>
          <p:cNvPr id="10" name="组合 9"/>
          <p:cNvGrpSpPr/>
          <p:nvPr/>
        </p:nvGrpSpPr>
        <p:grpSpPr>
          <a:xfrm>
            <a:off x="507343" y="3201650"/>
            <a:ext cx="7953089" cy="1379478"/>
            <a:chOff x="766991" y="4516958"/>
            <a:chExt cx="7953089" cy="1379478"/>
          </a:xfrm>
        </p:grpSpPr>
        <p:sp>
          <p:nvSpPr>
            <p:cNvPr id="11" name="圆角矩形标注 10"/>
            <p:cNvSpPr/>
            <p:nvPr/>
          </p:nvSpPr>
          <p:spPr bwMode="auto">
            <a:xfrm>
              <a:off x="2167953" y="4516958"/>
              <a:ext cx="6408111" cy="803414"/>
            </a:xfrm>
            <a:prstGeom prst="wedgeRoundRectCallout">
              <a:avLst>
                <a:gd name="adj1" fmla="val -55685"/>
                <a:gd name="adj2" fmla="val 53747"/>
                <a:gd name="adj3" fmla="val 16667"/>
              </a:avLst>
            </a:prstGeom>
            <a:solidFill>
              <a:srgbClr val="FFFF99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167953" y="4660974"/>
              <a:ext cx="655212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000000"/>
                  </a:solidFill>
                </a:rPr>
                <a:t>图形转化时可以运用平移、旋转等方法。</a:t>
              </a:r>
              <a:endParaRPr lang="zh-CN" altLang="en-US" sz="2800" dirty="0"/>
            </a:p>
          </p:txBody>
        </p:sp>
        <p:pic>
          <p:nvPicPr>
            <p:cNvPr id="13" name="图片 12" descr="01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6991" y="4816316"/>
              <a:ext cx="1013788" cy="1080120"/>
            </a:xfrm>
            <a:prstGeom prst="rect">
              <a:avLst/>
            </a:prstGeom>
          </p:spPr>
        </p:pic>
      </p:grpSp>
      <p:grpSp>
        <p:nvGrpSpPr>
          <p:cNvPr id="14" name="组合 13"/>
          <p:cNvGrpSpPr/>
          <p:nvPr/>
        </p:nvGrpSpPr>
        <p:grpSpPr>
          <a:xfrm>
            <a:off x="1380780" y="4689256"/>
            <a:ext cx="7292010" cy="1188016"/>
            <a:chOff x="1096414" y="4356218"/>
            <a:chExt cx="7292010" cy="1188016"/>
          </a:xfrm>
        </p:grpSpPr>
        <p:pic>
          <p:nvPicPr>
            <p:cNvPr id="15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232029" y="4608130"/>
              <a:ext cx="1156395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圆角矩形标注 15"/>
            <p:cNvSpPr/>
            <p:nvPr/>
          </p:nvSpPr>
          <p:spPr bwMode="auto">
            <a:xfrm>
              <a:off x="1096414" y="4356218"/>
              <a:ext cx="5351460" cy="972000"/>
            </a:xfrm>
            <a:prstGeom prst="wedgeRoundRectCallout">
              <a:avLst>
                <a:gd name="adj1" fmla="val 62397"/>
                <a:gd name="adj2" fmla="val 29337"/>
                <a:gd name="adj3" fmla="val 16667"/>
              </a:avLst>
            </a:prstGeom>
            <a:solidFill>
              <a:srgbClr val="FFCCCC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1119282" y="4374103"/>
              <a:ext cx="5478799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800" b="1" dirty="0" smtClean="0"/>
                <a:t>转化后的图形与转化前相比，形状变了，大小没有变。</a:t>
              </a:r>
              <a:endParaRPr lang="zh-CN" altLang="en-US" sz="2800" b="1" dirty="0"/>
            </a:p>
          </p:txBody>
        </p:sp>
      </p:grp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668344" y="1970837"/>
            <a:ext cx="8640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圆角矩形标注 18"/>
          <p:cNvSpPr/>
          <p:nvPr/>
        </p:nvSpPr>
        <p:spPr bwMode="auto">
          <a:xfrm>
            <a:off x="1691680" y="1648536"/>
            <a:ext cx="5328592" cy="936000"/>
          </a:xfrm>
          <a:prstGeom prst="wedgeRoundRectCallout">
            <a:avLst>
              <a:gd name="adj1" fmla="val 59720"/>
              <a:gd name="adj2" fmla="val 32037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763688" y="1648536"/>
            <a:ext cx="54787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0000FF"/>
                </a:solidFill>
              </a:rPr>
              <a:t>有些不规则的图形可以转化成熟悉的简单的图形。</a:t>
            </a:r>
            <a:endParaRPr lang="zh-CN" altLang="en-US" dirty="0">
              <a:solidFill>
                <a:srgbClr val="0000FF"/>
              </a:solidFill>
            </a:endParaRPr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764704"/>
            <a:ext cx="935037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1475656" y="890717"/>
            <a:ext cx="7056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/>
              <a:t>在以前的学习中，我们曾经运用转化的策略解决过哪些问题？</a:t>
            </a:r>
            <a:endParaRPr lang="zh-CN" altLang="en-US" sz="2800" b="1" dirty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764704"/>
            <a:ext cx="935037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5" name="组合 34"/>
          <p:cNvGrpSpPr/>
          <p:nvPr/>
        </p:nvGrpSpPr>
        <p:grpSpPr>
          <a:xfrm>
            <a:off x="1685489" y="2019862"/>
            <a:ext cx="7139701" cy="1049098"/>
            <a:chOff x="1685489" y="1864560"/>
            <a:chExt cx="7139701" cy="1049098"/>
          </a:xfrm>
        </p:grpSpPr>
        <p:sp>
          <p:nvSpPr>
            <p:cNvPr id="26" name="圆角矩形标注 25"/>
            <p:cNvSpPr/>
            <p:nvPr/>
          </p:nvSpPr>
          <p:spPr bwMode="auto">
            <a:xfrm>
              <a:off x="1691680" y="1864560"/>
              <a:ext cx="5328592" cy="936000"/>
            </a:xfrm>
            <a:prstGeom prst="wedgeRoundRectCallout">
              <a:avLst>
                <a:gd name="adj1" fmla="val 59984"/>
                <a:gd name="adj2" fmla="val 14002"/>
                <a:gd name="adj3" fmla="val 16667"/>
              </a:avLst>
            </a:prstGeom>
            <a:solidFill>
              <a:srgbClr val="CCECFF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1685489" y="1864560"/>
              <a:ext cx="5478799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0000FF"/>
                  </a:solidFill>
                </a:rPr>
                <a:t>计算异分母分数加、 减法时， 把</a:t>
              </a:r>
              <a:br>
                <a:rPr lang="zh-CN" altLang="en-US" sz="2800" b="1" dirty="0" smtClean="0">
                  <a:solidFill>
                    <a:srgbClr val="0000FF"/>
                  </a:solidFill>
                </a:rPr>
              </a:br>
              <a:r>
                <a:rPr lang="zh-CN" altLang="en-US" sz="2800" b="1" dirty="0" smtClean="0">
                  <a:solidFill>
                    <a:srgbClr val="0000FF"/>
                  </a:solidFill>
                </a:rPr>
                <a:t>异分母分数转化成同分母分数。</a:t>
              </a:r>
              <a:endParaRPr lang="zh-CN" altLang="en-US" b="1" dirty="0">
                <a:solidFill>
                  <a:srgbClr val="0000FF"/>
                </a:solidFill>
              </a:endParaRPr>
            </a:p>
          </p:txBody>
        </p:sp>
        <p:pic>
          <p:nvPicPr>
            <p:cNvPr id="28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668795" y="1977554"/>
              <a:ext cx="1156395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3" name="组合 32"/>
          <p:cNvGrpSpPr/>
          <p:nvPr/>
        </p:nvGrpSpPr>
        <p:grpSpPr>
          <a:xfrm>
            <a:off x="1380780" y="4905280"/>
            <a:ext cx="7151660" cy="1080120"/>
            <a:chOff x="1380780" y="4905280"/>
            <a:chExt cx="7151660" cy="1080120"/>
          </a:xfrm>
        </p:grpSpPr>
        <p:sp>
          <p:nvSpPr>
            <p:cNvPr id="23" name="圆角矩形标注 22"/>
            <p:cNvSpPr/>
            <p:nvPr/>
          </p:nvSpPr>
          <p:spPr bwMode="auto">
            <a:xfrm>
              <a:off x="1380780" y="4905280"/>
              <a:ext cx="5351460" cy="972000"/>
            </a:xfrm>
            <a:prstGeom prst="wedgeRoundRectCallout">
              <a:avLst>
                <a:gd name="adj1" fmla="val 62397"/>
                <a:gd name="adj2" fmla="val 29337"/>
                <a:gd name="adj3" fmla="val 16667"/>
              </a:avLst>
            </a:prstGeom>
            <a:solidFill>
              <a:srgbClr val="FFCCCC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1403648" y="4923173"/>
              <a:ext cx="5184576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800" b="1" dirty="0" smtClean="0">
                  <a:solidFill>
                    <a:srgbClr val="000000"/>
                  </a:solidFill>
                </a:rPr>
                <a:t>计算小数乘法时，把小数乘法转化成整数乘法。</a:t>
              </a:r>
              <a:endParaRPr lang="zh-CN" altLang="en-US" dirty="0"/>
            </a:p>
          </p:txBody>
        </p:sp>
        <p:pic>
          <p:nvPicPr>
            <p:cNvPr id="31" name="图片 30" descr="01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 flipH="1">
              <a:off x="7455158" y="4905280"/>
              <a:ext cx="1077282" cy="1080120"/>
            </a:xfrm>
            <a:prstGeom prst="rect">
              <a:avLst/>
            </a:prstGeom>
          </p:spPr>
        </p:pic>
      </p:grpSp>
      <p:grpSp>
        <p:nvGrpSpPr>
          <p:cNvPr id="34" name="组合 33"/>
          <p:cNvGrpSpPr/>
          <p:nvPr/>
        </p:nvGrpSpPr>
        <p:grpSpPr>
          <a:xfrm>
            <a:off x="539552" y="3546465"/>
            <a:ext cx="8064896" cy="1178679"/>
            <a:chOff x="539552" y="3417674"/>
            <a:chExt cx="8064896" cy="1178679"/>
          </a:xfrm>
        </p:grpSpPr>
        <p:sp>
          <p:nvSpPr>
            <p:cNvPr id="18" name="圆角矩形标注 17"/>
            <p:cNvSpPr/>
            <p:nvPr/>
          </p:nvSpPr>
          <p:spPr bwMode="auto">
            <a:xfrm>
              <a:off x="1908305" y="3417674"/>
              <a:ext cx="6624135" cy="684000"/>
            </a:xfrm>
            <a:prstGeom prst="wedgeRoundRectCallout">
              <a:avLst>
                <a:gd name="adj1" fmla="val -54624"/>
                <a:gd name="adj2" fmla="val 4386"/>
                <a:gd name="adj3" fmla="val 16667"/>
              </a:avLst>
            </a:prstGeom>
            <a:solidFill>
              <a:srgbClr val="FFFF99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1980313" y="3481844"/>
              <a:ext cx="662413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800" b="1" dirty="0" smtClean="0"/>
                <a:t>推导圆面积公式时， 把圆转化成长方形。</a:t>
              </a:r>
              <a:endParaRPr lang="zh-CN" altLang="en-US" sz="2800" b="1" dirty="0"/>
            </a:p>
          </p:txBody>
        </p:sp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flipH="1">
              <a:off x="539552" y="3573016"/>
              <a:ext cx="1008111" cy="1023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FDEF3"/>
      </a:accent1>
      <a:accent2>
        <a:srgbClr val="333399"/>
      </a:accent2>
      <a:accent3>
        <a:srgbClr val="FFFFFF"/>
      </a:accent3>
      <a:accent4>
        <a:srgbClr val="000000"/>
      </a:accent4>
      <a:accent5>
        <a:srgbClr val="E4ECF8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639</Words>
  <Application>WPS 演示</Application>
  <PresentationFormat>全屏显示(4:3)</PresentationFormat>
  <Paragraphs>49</Paragraphs>
  <Slides>14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默认设计模板</vt:lpstr>
      <vt:lpstr>九年义务教育教材（苏教版）五年级下册 </vt:lpstr>
      <vt:lpstr>创设情境引入课题  </vt:lpstr>
      <vt:lpstr>合作探究寻求方法 </vt:lpstr>
      <vt:lpstr> </vt:lpstr>
      <vt:lpstr>幻灯片 5</vt:lpstr>
      <vt:lpstr>幻灯片 6</vt:lpstr>
      <vt:lpstr>幻灯片 7</vt:lpstr>
      <vt:lpstr>幻灯片 8</vt:lpstr>
      <vt:lpstr>幻灯片 9</vt:lpstr>
      <vt:lpstr>拓展升华巩固提高  </vt:lpstr>
      <vt:lpstr>自我完善课堂检测</vt:lpstr>
      <vt:lpstr>归纳总结谈收获 </vt:lpstr>
      <vt:lpstr>课后作业 </vt:lpstr>
      <vt:lpstr>幻灯片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zhai_zhaolei</cp:lastModifiedBy>
  <cp:revision>122</cp:revision>
  <dcterms:created xsi:type="dcterms:W3CDTF">2013-01-25T01:44:00Z</dcterms:created>
  <dcterms:modified xsi:type="dcterms:W3CDTF">2016-12-16T13:18:51Z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2052-10.1.0.6065</vt:lpwstr>
  </property>
</Properties>
</file>