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4" r:id="rId4"/>
    <p:sldId id="260" r:id="rId5"/>
    <p:sldId id="262" r:id="rId6"/>
    <p:sldId id="272" r:id="rId7"/>
    <p:sldId id="261" r:id="rId8"/>
    <p:sldId id="269" r:id="rId9"/>
    <p:sldId id="263" r:id="rId10"/>
    <p:sldId id="259" r:id="rId11"/>
    <p:sldId id="273" r:id="rId12"/>
    <p:sldId id="266" r:id="rId13"/>
    <p:sldId id="264" r:id="rId14"/>
    <p:sldId id="265" r:id="rId15"/>
    <p:sldId id="275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FFCCCC"/>
    <a:srgbClr val="E8D6E5"/>
    <a:srgbClr val="D9E7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66" d="100"/>
          <a:sy n="66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3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25610745-E799-4CDF-9EFE-475A3ED2FCC0}" type="datetimeFigureOut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69029998-0552-404E-A577-7B6D062DB241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029998-0552-404E-A577-7B6D062DB241}" type="slidenum">
              <a:rPr lang="zh-CN" alt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0452E-E0E3-4052-A26B-D7092F2700D7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A17F-6F86-4D5B-A9EE-C01DEBBF94D7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E6556-9A83-49A2-B008-49FAF5EE61B7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BC11-FC9D-4DA4-A52A-57DD62FCA3A4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D4D7C-5604-4D41-A5AD-21E7A2806056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08898-763B-4E89-BDF2-A0C06614EA6E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DA94D-EEC1-4878-8EC9-472DDF554D1C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B7A73-2E57-43ED-BA32-9598132B536D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9A507-BD72-4A5E-A2F1-AA5F5D1093C8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8FCB3-B1F3-46A1-A1B9-F6D4AF52B2F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0CA68-85DD-418D-BC6D-0BD7FD9CE1F7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B7745-A05E-4373-BE7C-06BDE64972F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7D7EC-A489-4C4E-9E6B-DD7FD0C3390C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B986D-7FF8-45A9-B16A-98C32FDAF878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8613-1238-4D2D-AD61-19EAC887605C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B0F1-69A3-4EC6-9802-C660B3C788C3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8C36-EE08-427D-B3D1-9C9A44406D34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EA1D4-B6FF-456D-8AB4-1CBB56E97111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1F7E0-E43C-4ABB-B627-F348969D9EB4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02907-1AAC-4519-B035-0D3FC6FB535D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B230-6045-4486-80E3-36257B7D19F7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0D2DA-BB0A-4F42-851A-CD37CD79BC56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ECBD8B0-E417-41C7-8659-0AEC9AA7DD39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1B6D142-75CC-4371-9F37-CEB3E115004C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www.3abeike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rgbClr val="FF0000"/>
                </a:solidFill>
              </a:rPr>
              <a:t>九年义务教育教材（苏教版）五年级下册</a:t>
            </a:r>
            <a:br>
              <a:rPr lang="zh-CN" altLang="en-US" dirty="0" smtClean="0">
                <a:solidFill>
                  <a:srgbClr val="FF0000"/>
                </a:solidFill>
              </a:rPr>
            </a:br>
            <a:endParaRPr lang="zh-CN" altLang="zh-CN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解决问题的策略</a:t>
            </a:r>
            <a:r>
              <a:rPr lang="en-US" altLang="zh-C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endParaRPr lang="zh-CN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eaLnBrk="1" hangingPunct="1">
              <a:defRPr/>
            </a:pPr>
            <a:endParaRPr lang="zh-CN" altLang="zh-CN" sz="60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8573" y="1519808"/>
            <a:ext cx="34956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691680" y="3861048"/>
            <a:ext cx="5598007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 smtClean="0">
                <a:solidFill>
                  <a:srgbClr val="0000FF"/>
                </a:solidFill>
                <a:latin typeface="+mn-ea"/>
                <a:ea typeface="+mn-ea"/>
              </a:rPr>
              <a:t>梯形的面积</a:t>
            </a: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=(</a:t>
            </a:r>
            <a:r>
              <a:rPr lang="zh-CN" altLang="en-US" sz="2800" b="1" dirty="0" smtClean="0">
                <a:solidFill>
                  <a:srgbClr val="0000FF"/>
                </a:solidFill>
                <a:latin typeface="+mn-ea"/>
                <a:ea typeface="+mn-ea"/>
              </a:rPr>
              <a:t>上底</a:t>
            </a: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+</a:t>
            </a:r>
            <a:r>
              <a:rPr lang="zh-CN" altLang="en-US" sz="2800" b="1" dirty="0" smtClean="0">
                <a:solidFill>
                  <a:srgbClr val="0000FF"/>
                </a:solidFill>
                <a:latin typeface="+mn-ea"/>
                <a:ea typeface="+mn-ea"/>
              </a:rPr>
              <a:t>下底）</a:t>
            </a: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×</a:t>
            </a:r>
            <a:r>
              <a:rPr lang="zh-CN" altLang="en-US" sz="2800" b="1" dirty="0" smtClean="0">
                <a:solidFill>
                  <a:srgbClr val="0000FF"/>
                </a:solidFill>
                <a:latin typeface="+mn-ea"/>
                <a:ea typeface="+mn-ea"/>
              </a:rPr>
              <a:t>高</a:t>
            </a: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÷2</a:t>
            </a: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          =(15+6)×10 ÷2</a:t>
            </a: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          =105</a:t>
            </a:r>
            <a:endParaRPr lang="zh-CN" altLang="en-US" sz="28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3472234" y="620688"/>
            <a:ext cx="3167682" cy="899120"/>
            <a:chOff x="2987824" y="548680"/>
            <a:chExt cx="3167682" cy="899120"/>
          </a:xfrm>
        </p:grpSpPr>
        <p:sp>
          <p:nvSpPr>
            <p:cNvPr id="6" name="AutoShape 3"/>
            <p:cNvSpPr/>
            <p:nvPr/>
          </p:nvSpPr>
          <p:spPr bwMode="auto">
            <a:xfrm rot="5400000">
              <a:off x="4355765" y="-351941"/>
              <a:ext cx="431800" cy="3167682"/>
            </a:xfrm>
            <a:prstGeom prst="leftBrace">
              <a:avLst>
                <a:gd name="adj1" fmla="val 79197"/>
                <a:gd name="adj2" fmla="val 50000"/>
              </a:avLst>
            </a:prstGeom>
            <a:noFill/>
            <a:ln w="25400">
              <a:solidFill>
                <a:srgbClr val="0000FF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07904" y="548680"/>
              <a:ext cx="16289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上底：</a:t>
              </a:r>
              <a:r>
                <a:rPr lang="en-US" altLang="zh-CN" sz="28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15</a:t>
              </a:r>
              <a:endParaRPr lang="zh-CN" altLang="en-US" sz="2800" b="1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480346" y="3356992"/>
            <a:ext cx="1087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底：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  <a:ea typeface="+mn-ea"/>
              </a:rPr>
              <a:t>6</a:t>
            </a:r>
            <a:endParaRPr lang="zh-CN" altLang="en-US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032074" y="1519808"/>
            <a:ext cx="2448152" cy="1909192"/>
            <a:chOff x="1547664" y="1447800"/>
            <a:chExt cx="2448152" cy="1909192"/>
          </a:xfrm>
        </p:grpSpPr>
        <p:cxnSp>
          <p:nvCxnSpPr>
            <p:cNvPr id="11" name="直接连接符 10"/>
            <p:cNvCxnSpPr/>
            <p:nvPr/>
          </p:nvCxnSpPr>
          <p:spPr bwMode="auto">
            <a:xfrm flipH="1">
              <a:off x="2915816" y="3356992"/>
              <a:ext cx="1080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直接连接符 12"/>
            <p:cNvCxnSpPr/>
            <p:nvPr/>
          </p:nvCxnSpPr>
          <p:spPr bwMode="auto">
            <a:xfrm flipV="1">
              <a:off x="2915816" y="1447800"/>
              <a:ext cx="0" cy="190919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1547664" y="2060848"/>
              <a:ext cx="12682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高：</a:t>
              </a:r>
              <a:r>
                <a:rPr lang="en-US" altLang="zh-CN" sz="28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10</a:t>
              </a:r>
              <a:endParaRPr lang="zh-CN" altLang="en-US" sz="2800" b="1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2699792" y="5507653"/>
            <a:ext cx="3974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答：铅笔支数是</a:t>
            </a:r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105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支。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0488"/>
            <a:ext cx="8229600" cy="1143001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自我完善课堂检测</a:t>
            </a:r>
            <a:endParaRPr lang="zh-CN" altLang="zh-CN" b="1" dirty="0" smtClean="0"/>
          </a:p>
        </p:txBody>
      </p:sp>
      <p:sp>
        <p:nvSpPr>
          <p:cNvPr id="3" name="矩形 2"/>
          <p:cNvSpPr/>
          <p:nvPr/>
        </p:nvSpPr>
        <p:spPr>
          <a:xfrm>
            <a:off x="1043608" y="1143677"/>
            <a:ext cx="7056784" cy="1133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 smtClean="0">
                <a:latin typeface="+mn-ea"/>
                <a:ea typeface="+mn-ea"/>
              </a:rPr>
              <a:t>1</a:t>
            </a:r>
            <a:r>
              <a:rPr lang="zh-CN" altLang="en-US" sz="2800" b="1" dirty="0" smtClean="0">
                <a:latin typeface="+mn-ea"/>
                <a:ea typeface="+mn-ea"/>
              </a:rPr>
              <a:t>、结合上面的计算想一想，下面</a:t>
            </a:r>
            <a:r>
              <a:rPr lang="en-US" altLang="zh-CN" sz="2800" b="1" dirty="0" smtClean="0">
                <a:latin typeface="+mn-ea"/>
                <a:ea typeface="+mn-ea"/>
              </a:rPr>
              <a:t>10</a:t>
            </a:r>
            <a:r>
              <a:rPr lang="zh-CN" altLang="en-US" sz="2800" b="1" dirty="0" smtClean="0">
                <a:latin typeface="+mn-ea"/>
                <a:ea typeface="+mn-ea"/>
              </a:rPr>
              <a:t>个连续自然数的和， 怎样计算比较简便？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87624" y="2337261"/>
            <a:ext cx="648072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+mn-ea"/>
                <a:ea typeface="+mn-ea"/>
              </a:rPr>
              <a:t>    15+16+17+18+19+20+21+22+23+24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0000FF"/>
                </a:solidFill>
                <a:latin typeface="+mn-ea"/>
                <a:ea typeface="+mn-ea"/>
              </a:rPr>
              <a:t>解：</a:t>
            </a: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=(15+24)×10÷2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    =39×10÷2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    =390 ÷2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    =195</a:t>
            </a:r>
            <a:endParaRPr lang="zh-CN" altLang="en-US" sz="28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035893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+mn-ea"/>
                <a:ea typeface="+mn-ea"/>
              </a:rPr>
              <a:t>2</a:t>
            </a:r>
            <a:r>
              <a:rPr lang="zh-CN" altLang="en-US" sz="2800" b="1" dirty="0" smtClean="0">
                <a:latin typeface="+mn-ea"/>
                <a:ea typeface="+mn-ea"/>
              </a:rPr>
              <a:t>、</a:t>
            </a:r>
            <a:r>
              <a:rPr lang="en-US" altLang="zh-CN" sz="2800" b="1" dirty="0" smtClean="0">
                <a:latin typeface="+mn-ea"/>
                <a:ea typeface="+mn-ea"/>
              </a:rPr>
              <a:t>9999+999+99+9</a:t>
            </a:r>
            <a:r>
              <a:rPr lang="zh-CN" altLang="en-US" sz="2800" b="1" dirty="0" smtClean="0">
                <a:latin typeface="+mn-ea"/>
                <a:ea typeface="+mn-ea"/>
              </a:rPr>
              <a:t>可以转化成怎样的算式来计算？先想一想，再算出结果。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91680" y="2480697"/>
            <a:ext cx="5615640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9999+999+99+9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解：</a:t>
            </a:r>
            <a:r>
              <a:rPr lang="en-US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=10000-1+1000-1+100-1+10-1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=10000+1000+100+10-4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=11110-4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=11106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归纳总结谈收获</a:t>
            </a:r>
            <a:br>
              <a:rPr lang="zh-CN" altLang="en-US" b="1" dirty="0" smtClean="0">
                <a:solidFill>
                  <a:srgbClr val="FF0000"/>
                </a:solidFill>
              </a:rPr>
            </a:br>
            <a:endParaRPr lang="zh-CN" altLang="zh-CN" b="1" dirty="0" smtClean="0"/>
          </a:p>
        </p:txBody>
      </p:sp>
      <p:sp>
        <p:nvSpPr>
          <p:cNvPr id="4" name="矩形 3"/>
          <p:cNvSpPr/>
          <p:nvPr/>
        </p:nvSpPr>
        <p:spPr>
          <a:xfrm>
            <a:off x="827584" y="2047488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+mn-ea"/>
                <a:ea typeface="+mn-ea"/>
              </a:rPr>
              <a:t>    </a:t>
            </a:r>
            <a:r>
              <a:rPr lang="zh-CN" altLang="zh-CN" sz="2800" b="1" dirty="0" smtClean="0">
                <a:latin typeface="+mn-ea"/>
                <a:ea typeface="+mn-ea"/>
              </a:rPr>
              <a:t>学习了运用转化的策略解决问题，</a:t>
            </a:r>
            <a:r>
              <a:rPr lang="zh-CN" altLang="en-US" sz="2800" b="1" dirty="0" smtClean="0">
                <a:latin typeface="+mn-ea"/>
                <a:ea typeface="+mn-ea"/>
              </a:rPr>
              <a:t>通过转化可把</a:t>
            </a:r>
            <a:r>
              <a:rPr lang="zh-CN" altLang="zh-CN" sz="2800" b="1" dirty="0" smtClean="0">
                <a:latin typeface="+mn-ea"/>
                <a:ea typeface="+mn-ea"/>
              </a:rPr>
              <a:t>较复杂的问题转化成了较简单的问题，把新颖的问题转化成了已经解决的问题来解决了。</a:t>
            </a:r>
            <a:endParaRPr lang="en-US" altLang="zh-CN" sz="2800" b="1" dirty="0" smtClean="0">
              <a:latin typeface="+mn-ea"/>
              <a:ea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43042" y="1417638"/>
            <a:ext cx="43140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谈谈</a:t>
            </a:r>
            <a:r>
              <a:rPr lang="zh-CN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你</a:t>
            </a:r>
            <a:r>
              <a:rPr lang="zh-CN" altLang="en-US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这节课</a:t>
            </a:r>
            <a:r>
              <a:rPr lang="zh-CN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有什么收获</a:t>
            </a:r>
            <a:r>
              <a:rPr lang="en-US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</a:p>
        </p:txBody>
      </p:sp>
      <p:grpSp>
        <p:nvGrpSpPr>
          <p:cNvPr id="6" name="Group 15"/>
          <p:cNvGrpSpPr/>
          <p:nvPr/>
        </p:nvGrpSpPr>
        <p:grpSpPr bwMode="auto">
          <a:xfrm>
            <a:off x="1992836" y="4797152"/>
            <a:ext cx="5531492" cy="557823"/>
            <a:chOff x="-454" y="33"/>
            <a:chExt cx="8710" cy="880"/>
          </a:xfrm>
        </p:grpSpPr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-454" y="88"/>
              <a:ext cx="3515" cy="82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zh-CN" altLang="en-US" sz="2800" b="1" dirty="0">
                  <a:solidFill>
                    <a:srgbClr val="0000FF"/>
                  </a:solidFill>
                </a:rPr>
                <a:t>复杂的问题</a:t>
              </a: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4876" y="33"/>
              <a:ext cx="3380" cy="82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zh-CN" altLang="en-US" sz="2800" b="1" dirty="0">
                  <a:solidFill>
                    <a:srgbClr val="0000FF"/>
                  </a:solidFill>
                </a:rPr>
                <a:t>简单的问题</a:t>
              </a:r>
            </a:p>
          </p:txBody>
        </p:sp>
        <p:sp>
          <p:nvSpPr>
            <p:cNvPr id="9" name="箭头 630"/>
            <p:cNvSpPr>
              <a:spLocks noChangeShapeType="1"/>
            </p:cNvSpPr>
            <p:nvPr/>
          </p:nvSpPr>
          <p:spPr bwMode="auto">
            <a:xfrm flipV="1">
              <a:off x="2866" y="556"/>
              <a:ext cx="1897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tailEnd type="triangle" w="med" len="med"/>
            </a:ln>
            <a:effectLst/>
          </p:spPr>
          <p:txBody>
            <a:bodyPr anchor="ctr"/>
            <a:lstStyle/>
            <a:p>
              <a:endParaRPr lang="zh-CN" altLang="en-US" sz="2800"/>
            </a:p>
          </p:txBody>
        </p:sp>
      </p:grpSp>
      <p:sp>
        <p:nvSpPr>
          <p:cNvPr id="10" name="Text Box 56"/>
          <p:cNvSpPr txBox="1">
            <a:spLocks noChangeArrowheads="1"/>
          </p:cNvSpPr>
          <p:nvPr/>
        </p:nvSpPr>
        <p:spPr bwMode="auto">
          <a:xfrm>
            <a:off x="4301177" y="5157467"/>
            <a:ext cx="1076325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转化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721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FF0000"/>
                </a:solidFill>
              </a:rPr>
              <a:t>课后作业</a:t>
            </a:r>
            <a:endParaRPr lang="zh-CN" altLang="zh-CN" b="1" smtClean="0"/>
          </a:p>
        </p:txBody>
      </p:sp>
      <p:sp>
        <p:nvSpPr>
          <p:cNvPr id="6" name="TextBox 5"/>
          <p:cNvSpPr txBox="1"/>
          <p:nvPr/>
        </p:nvSpPr>
        <p:spPr>
          <a:xfrm>
            <a:off x="755576" y="2204864"/>
            <a:ext cx="778720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zh-CN" sz="4000" b="1" dirty="0" smtClean="0">
                <a:solidFill>
                  <a:srgbClr val="0000FF"/>
                </a:solidFill>
                <a:latin typeface="+mn-ea"/>
                <a:ea typeface="+mn-ea"/>
              </a:rPr>
              <a:t>P109-110</a:t>
            </a:r>
            <a:r>
              <a:rPr lang="zh-CN" altLang="en-US" sz="4000" b="1" dirty="0" smtClean="0">
                <a:solidFill>
                  <a:srgbClr val="0000FF"/>
                </a:solidFill>
                <a:latin typeface="+mn-ea"/>
                <a:ea typeface="+mn-ea"/>
              </a:rPr>
              <a:t>页练习十六：</a:t>
            </a:r>
            <a:endParaRPr lang="en-US" altLang="zh-CN" sz="4000" b="1" dirty="0" smtClean="0">
              <a:solidFill>
                <a:srgbClr val="0000FF"/>
              </a:solidFill>
              <a:latin typeface="+mn-ea"/>
              <a:ea typeface="+mn-ea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altLang="zh-CN" sz="4000" b="1" dirty="0" smtClean="0">
                <a:solidFill>
                  <a:srgbClr val="0000FF"/>
                </a:solidFill>
                <a:latin typeface="+mn-ea"/>
                <a:ea typeface="+mn-ea"/>
              </a:rPr>
              <a:t>5</a:t>
            </a:r>
            <a:r>
              <a:rPr lang="zh-CN" altLang="en-US" sz="4000" b="1" dirty="0" smtClean="0">
                <a:solidFill>
                  <a:srgbClr val="0000FF"/>
                </a:solidFill>
                <a:latin typeface="+mn-ea"/>
                <a:ea typeface="+mn-ea"/>
              </a:rPr>
              <a:t>题、</a:t>
            </a:r>
            <a:r>
              <a:rPr lang="en-US" altLang="zh-CN" sz="4000" b="1" dirty="0" smtClean="0">
                <a:solidFill>
                  <a:srgbClr val="0000FF"/>
                </a:solidFill>
                <a:latin typeface="+mn-ea"/>
                <a:ea typeface="+mn-ea"/>
              </a:rPr>
              <a:t>6</a:t>
            </a:r>
            <a:r>
              <a:rPr lang="zh-CN" altLang="en-US" sz="4000" b="1" dirty="0" smtClean="0">
                <a:solidFill>
                  <a:srgbClr val="0000FF"/>
                </a:solidFill>
                <a:latin typeface="+mn-ea"/>
                <a:ea typeface="+mn-ea"/>
              </a:rPr>
              <a:t>题、</a:t>
            </a:r>
            <a:r>
              <a:rPr lang="en-US" altLang="zh-CN" sz="4000" b="1" dirty="0" smtClean="0">
                <a:solidFill>
                  <a:srgbClr val="0000FF"/>
                </a:solidFill>
                <a:latin typeface="+mn-ea"/>
                <a:ea typeface="+mn-ea"/>
              </a:rPr>
              <a:t>7</a:t>
            </a:r>
            <a:r>
              <a:rPr lang="zh-CN" altLang="en-US" sz="4000" b="1" dirty="0" smtClean="0">
                <a:solidFill>
                  <a:srgbClr val="0000FF"/>
                </a:solidFill>
                <a:latin typeface="+mn-ea"/>
                <a:ea typeface="+mn-ea"/>
              </a:rPr>
              <a:t>题</a:t>
            </a:r>
            <a:endParaRPr lang="zh-CN" altLang="en-US" sz="40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9963" y="709613"/>
            <a:ext cx="7424737" cy="51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文本框 1"/>
          <p:cNvSpPr txBox="1">
            <a:spLocks noChangeArrowheads="1"/>
          </p:cNvSpPr>
          <p:nvPr/>
        </p:nvSpPr>
        <p:spPr bwMode="auto">
          <a:xfrm>
            <a:off x="1062038" y="3348038"/>
            <a:ext cx="7554912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a typeface="黑体" pitchFamily="49" charset="-122"/>
              </a:rPr>
              <a:t>资料来源：</a:t>
            </a:r>
            <a:r>
              <a:rPr lang="en-US" altLang="zh-CN" sz="2800" b="1">
                <a:solidFill>
                  <a:srgbClr val="FF0000"/>
                </a:solidFill>
                <a:ea typeface="黑体" pitchFamily="49" charset="-122"/>
              </a:rPr>
              <a:t>3A</a:t>
            </a:r>
            <a:r>
              <a:rPr lang="zh-CN" altLang="en-US" sz="2800" b="1">
                <a:solidFill>
                  <a:srgbClr val="FF0000"/>
                </a:solidFill>
                <a:ea typeface="黑体" pitchFamily="49" charset="-122"/>
              </a:rPr>
              <a:t>备课网</a:t>
            </a:r>
            <a:r>
              <a:rPr lang="zh-CN" altLang="en-US" sz="2400">
                <a:solidFill>
                  <a:srgbClr val="FF0000"/>
                </a:solidFill>
                <a:ea typeface="黑体" pitchFamily="49" charset="-122"/>
                <a:hlinkClick r:id="rId2"/>
              </a:rPr>
              <a:t>https://</a:t>
            </a:r>
            <a:r>
              <a:rPr lang="en-US" altLang="zh-CN" sz="2400">
                <a:solidFill>
                  <a:srgbClr val="FF0000"/>
                </a:solidFill>
                <a:ea typeface="黑体" pitchFamily="49" charset="-122"/>
                <a:hlinkClick r:id="rId2"/>
              </a:rPr>
              <a:t>www.3abeike.com</a:t>
            </a:r>
            <a:r>
              <a:rPr lang="zh-CN" altLang="en-US" sz="2400">
                <a:solidFill>
                  <a:srgbClr val="FF0000"/>
                </a:solidFill>
                <a:ea typeface="黑体" pitchFamily="49" charset="-122"/>
                <a:hlinkClick r:id="rId2"/>
              </a:rPr>
              <a:t>/</a:t>
            </a:r>
          </a:p>
          <a:p>
            <a:r>
              <a:rPr lang="zh-CN" altLang="en-US" sz="2400">
                <a:solidFill>
                  <a:srgbClr val="FF0000"/>
                </a:solidFill>
                <a:ea typeface="黑体" pitchFamily="49" charset="-122"/>
                <a:hlinkClick r:id="rId2"/>
              </a:rPr>
              <a:t>整册资料打包下载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rgbClr val="FF0000"/>
                </a:solidFill>
              </a:rPr>
              <a:t>创设情境引入课题</a:t>
            </a:r>
            <a:br>
              <a:rPr lang="zh-CN" altLang="en-US" b="1" dirty="0" smtClean="0">
                <a:solidFill>
                  <a:srgbClr val="FF0000"/>
                </a:solidFill>
              </a:rPr>
            </a:b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CN" altLang="zh-CN" b="1" dirty="0" smtClean="0"/>
          </a:p>
        </p:txBody>
      </p:sp>
      <p:sp>
        <p:nvSpPr>
          <p:cNvPr id="4" name="AutoShape 27"/>
          <p:cNvSpPr>
            <a:spLocks noChangeArrowheads="1"/>
          </p:cNvSpPr>
          <p:nvPr/>
        </p:nvSpPr>
        <p:spPr bwMode="auto">
          <a:xfrm>
            <a:off x="2268539" y="1560513"/>
            <a:ext cx="2447478" cy="576262"/>
          </a:xfrm>
          <a:prstGeom prst="wedgeRoundRectCallout">
            <a:avLst>
              <a:gd name="adj1" fmla="val -66936"/>
              <a:gd name="adj2" fmla="val 19971"/>
              <a:gd name="adj3" fmla="val 16667"/>
            </a:avLst>
          </a:prstGeom>
          <a:solidFill>
            <a:srgbClr val="FFFFFF"/>
          </a:solidFill>
          <a:ln w="19050">
            <a:solidFill>
              <a:srgbClr val="3399FF"/>
            </a:solidFill>
            <a:miter lim="800000"/>
          </a:ln>
        </p:spPr>
        <p:txBody>
          <a:bodyPr/>
          <a:lstStyle/>
          <a:p>
            <a:pPr algn="just"/>
            <a:r>
              <a:rPr lang="zh-CN" altLang="en-US" sz="2800" b="1" dirty="0">
                <a:latin typeface="+mn-ea"/>
                <a:ea typeface="+mn-ea"/>
              </a:rPr>
              <a:t>计算出结果。</a:t>
            </a:r>
            <a:endParaRPr lang="zh-CN" altLang="zh-CN" sz="2800" b="1" dirty="0">
              <a:latin typeface="+mn-ea"/>
              <a:ea typeface="+mn-ea"/>
            </a:endParaRPr>
          </a:p>
        </p:txBody>
      </p:sp>
      <p:grpSp>
        <p:nvGrpSpPr>
          <p:cNvPr id="5" name="Group 211"/>
          <p:cNvGrpSpPr/>
          <p:nvPr/>
        </p:nvGrpSpPr>
        <p:grpSpPr bwMode="auto">
          <a:xfrm>
            <a:off x="6589713" y="2662238"/>
            <a:ext cx="790575" cy="1066800"/>
            <a:chOff x="3986" y="1788"/>
            <a:chExt cx="498" cy="672"/>
          </a:xfrm>
        </p:grpSpPr>
        <p:sp>
          <p:nvSpPr>
            <p:cNvPr id="6" name="Text Box 34"/>
            <p:cNvSpPr txBox="1">
              <a:spLocks noChangeArrowheads="1"/>
            </p:cNvSpPr>
            <p:nvPr/>
          </p:nvSpPr>
          <p:spPr bwMode="auto">
            <a:xfrm>
              <a:off x="4039" y="1788"/>
              <a:ext cx="31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  <a:latin typeface="+mn-ea"/>
                  <a:ea typeface="+mn-ea"/>
                </a:rPr>
                <a:t>8</a:t>
              </a:r>
            </a:p>
          </p:txBody>
        </p:sp>
        <p:sp>
          <p:nvSpPr>
            <p:cNvPr id="7" name="Text Box 35"/>
            <p:cNvSpPr txBox="1">
              <a:spLocks noChangeArrowheads="1"/>
            </p:cNvSpPr>
            <p:nvPr/>
          </p:nvSpPr>
          <p:spPr bwMode="auto">
            <a:xfrm>
              <a:off x="3986" y="2130"/>
              <a:ext cx="49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+mn-ea"/>
                  <a:ea typeface="+mn-ea"/>
                </a:rPr>
                <a:t>15</a:t>
              </a:r>
            </a:p>
          </p:txBody>
        </p:sp>
        <p:sp>
          <p:nvSpPr>
            <p:cNvPr id="8" name="Line 36"/>
            <p:cNvSpPr>
              <a:spLocks noChangeShapeType="1"/>
            </p:cNvSpPr>
            <p:nvPr/>
          </p:nvSpPr>
          <p:spPr bwMode="auto">
            <a:xfrm>
              <a:off x="4022" y="2151"/>
              <a:ext cx="31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  <p:txBody>
            <a:bodyPr anchor="ctr"/>
            <a:lstStyle/>
            <a:p>
              <a:endParaRPr lang="zh-CN" altLang="en-US" sz="2800" b="1">
                <a:latin typeface="+mn-ea"/>
                <a:ea typeface="+mn-ea"/>
              </a:endParaRPr>
            </a:p>
          </p:txBody>
        </p:sp>
      </p:grpSp>
      <p:grpSp>
        <p:nvGrpSpPr>
          <p:cNvPr id="9" name="Group 101"/>
          <p:cNvGrpSpPr/>
          <p:nvPr/>
        </p:nvGrpSpPr>
        <p:grpSpPr bwMode="auto">
          <a:xfrm>
            <a:off x="1233488" y="2662239"/>
            <a:ext cx="1800225" cy="1108075"/>
            <a:chOff x="612" y="1752"/>
            <a:chExt cx="1134" cy="698"/>
          </a:xfrm>
        </p:grpSpPr>
        <p:grpSp>
          <p:nvGrpSpPr>
            <p:cNvPr id="10" name="Group 37"/>
            <p:cNvGrpSpPr/>
            <p:nvPr/>
          </p:nvGrpSpPr>
          <p:grpSpPr bwMode="auto">
            <a:xfrm>
              <a:off x="612" y="1752"/>
              <a:ext cx="318" cy="698"/>
              <a:chOff x="1836" y="1575"/>
              <a:chExt cx="318" cy="698"/>
            </a:xfrm>
          </p:grpSpPr>
          <p:sp>
            <p:nvSpPr>
              <p:cNvPr id="17" name="Text Box 31"/>
              <p:cNvSpPr txBox="1">
                <a:spLocks noChangeArrowheads="1"/>
              </p:cNvSpPr>
              <p:nvPr/>
            </p:nvSpPr>
            <p:spPr bwMode="auto">
              <a:xfrm>
                <a:off x="1836" y="1575"/>
                <a:ext cx="318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1</a:t>
                </a:r>
              </a:p>
            </p:txBody>
          </p:sp>
          <p:sp>
            <p:nvSpPr>
              <p:cNvPr id="18" name="Text Box 32"/>
              <p:cNvSpPr txBox="1">
                <a:spLocks noChangeArrowheads="1"/>
              </p:cNvSpPr>
              <p:nvPr/>
            </p:nvSpPr>
            <p:spPr bwMode="auto">
              <a:xfrm>
                <a:off x="1836" y="1943"/>
                <a:ext cx="227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2</a:t>
                </a:r>
              </a:p>
            </p:txBody>
          </p:sp>
          <p:sp>
            <p:nvSpPr>
              <p:cNvPr id="19" name="Line 33"/>
              <p:cNvSpPr>
                <a:spLocks noChangeShapeType="1"/>
              </p:cNvSpPr>
              <p:nvPr/>
            </p:nvSpPr>
            <p:spPr bwMode="auto">
              <a:xfrm>
                <a:off x="1851" y="1933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  <p:txBody>
              <a:bodyPr anchor="ctr"/>
              <a:lstStyle/>
              <a:p>
                <a:endParaRPr lang="zh-CN" altLang="en-US" sz="2800" b="1">
                  <a:latin typeface="+mn-ea"/>
                  <a:ea typeface="+mn-ea"/>
                </a:endParaRPr>
              </a:p>
            </p:txBody>
          </p:sp>
        </p:grp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793" y="1884"/>
              <a:ext cx="456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zh-CN" altLang="en-US" sz="2800" b="1">
                  <a:latin typeface="+mn-ea"/>
                  <a:ea typeface="+mn-ea"/>
                </a:rPr>
                <a:t>＋ </a:t>
              </a:r>
            </a:p>
          </p:txBody>
        </p:sp>
        <p:grpSp>
          <p:nvGrpSpPr>
            <p:cNvPr id="12" name="Group 39"/>
            <p:cNvGrpSpPr/>
            <p:nvPr/>
          </p:nvGrpSpPr>
          <p:grpSpPr bwMode="auto">
            <a:xfrm>
              <a:off x="1111" y="1752"/>
              <a:ext cx="318" cy="685"/>
              <a:chOff x="1836" y="1575"/>
              <a:chExt cx="318" cy="685"/>
            </a:xfrm>
          </p:grpSpPr>
          <p:sp>
            <p:nvSpPr>
              <p:cNvPr id="14" name="Text Box 40"/>
              <p:cNvSpPr txBox="1">
                <a:spLocks noChangeArrowheads="1"/>
              </p:cNvSpPr>
              <p:nvPr/>
            </p:nvSpPr>
            <p:spPr bwMode="auto">
              <a:xfrm>
                <a:off x="1836" y="1575"/>
                <a:ext cx="318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1</a:t>
                </a:r>
              </a:p>
            </p:txBody>
          </p:sp>
          <p:sp>
            <p:nvSpPr>
              <p:cNvPr id="15" name="Text Box 41"/>
              <p:cNvSpPr txBox="1">
                <a:spLocks noChangeArrowheads="1"/>
              </p:cNvSpPr>
              <p:nvPr/>
            </p:nvSpPr>
            <p:spPr bwMode="auto">
              <a:xfrm>
                <a:off x="1836" y="1930"/>
                <a:ext cx="227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4</a:t>
                </a:r>
              </a:p>
            </p:txBody>
          </p:sp>
          <p:sp>
            <p:nvSpPr>
              <p:cNvPr id="16" name="Line 42"/>
              <p:cNvSpPr>
                <a:spLocks noChangeShapeType="1"/>
              </p:cNvSpPr>
              <p:nvPr/>
            </p:nvSpPr>
            <p:spPr bwMode="auto">
              <a:xfrm>
                <a:off x="1851" y="1933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  <p:txBody>
              <a:bodyPr anchor="ctr"/>
              <a:lstStyle/>
              <a:p>
                <a:endParaRPr lang="zh-CN" altLang="en-US" sz="2800" b="1">
                  <a:latin typeface="+mn-ea"/>
                  <a:ea typeface="+mn-ea"/>
                </a:endParaRPr>
              </a:p>
            </p:txBody>
          </p:sp>
        </p:grpSp>
        <p:sp>
          <p:nvSpPr>
            <p:cNvPr id="13" name="Rectangle 43"/>
            <p:cNvSpPr>
              <a:spLocks noChangeArrowheads="1"/>
            </p:cNvSpPr>
            <p:nvPr/>
          </p:nvSpPr>
          <p:spPr bwMode="auto">
            <a:xfrm>
              <a:off x="1338" y="1874"/>
              <a:ext cx="40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zh-CN" altLang="en-US" sz="2800" b="1">
                  <a:latin typeface="+mn-ea"/>
                  <a:ea typeface="+mn-ea"/>
                </a:rPr>
                <a:t>＝ </a:t>
              </a:r>
            </a:p>
          </p:txBody>
        </p:sp>
      </p:grpSp>
      <p:grpSp>
        <p:nvGrpSpPr>
          <p:cNvPr id="20" name="Group 210"/>
          <p:cNvGrpSpPr/>
          <p:nvPr/>
        </p:nvGrpSpPr>
        <p:grpSpPr bwMode="auto">
          <a:xfrm>
            <a:off x="2855913" y="2678113"/>
            <a:ext cx="504825" cy="1035050"/>
            <a:chOff x="1634" y="1762"/>
            <a:chExt cx="318" cy="652"/>
          </a:xfrm>
        </p:grpSpPr>
        <p:sp>
          <p:nvSpPr>
            <p:cNvPr id="21" name="Text Box 45"/>
            <p:cNvSpPr txBox="1">
              <a:spLocks noChangeArrowheads="1"/>
            </p:cNvSpPr>
            <p:nvPr/>
          </p:nvSpPr>
          <p:spPr bwMode="auto">
            <a:xfrm>
              <a:off x="1634" y="1762"/>
              <a:ext cx="31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  <a:latin typeface="+mn-ea"/>
                  <a:ea typeface="+mn-ea"/>
                </a:rPr>
                <a:t>3</a:t>
              </a:r>
            </a:p>
          </p:txBody>
        </p:sp>
        <p:sp>
          <p:nvSpPr>
            <p:cNvPr id="22" name="Text Box 46"/>
            <p:cNvSpPr txBox="1">
              <a:spLocks noChangeArrowheads="1"/>
            </p:cNvSpPr>
            <p:nvPr/>
          </p:nvSpPr>
          <p:spPr bwMode="auto">
            <a:xfrm>
              <a:off x="1655" y="2084"/>
              <a:ext cx="227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  <a:latin typeface="+mn-ea"/>
                  <a:ea typeface="+mn-ea"/>
                </a:rPr>
                <a:t>4</a:t>
              </a:r>
            </a:p>
          </p:txBody>
        </p:sp>
        <p:sp>
          <p:nvSpPr>
            <p:cNvPr id="23" name="Line 47"/>
            <p:cNvSpPr>
              <a:spLocks noChangeShapeType="1"/>
            </p:cNvSpPr>
            <p:nvPr/>
          </p:nvSpPr>
          <p:spPr bwMode="auto">
            <a:xfrm>
              <a:off x="1670" y="2110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  <p:txBody>
            <a:bodyPr anchor="ctr"/>
            <a:lstStyle/>
            <a:p>
              <a:endParaRPr lang="zh-CN" altLang="en-US" sz="2800" b="1">
                <a:latin typeface="+mn-ea"/>
                <a:ea typeface="+mn-ea"/>
              </a:endParaRPr>
            </a:p>
          </p:txBody>
        </p:sp>
      </p:grpSp>
      <p:grpSp>
        <p:nvGrpSpPr>
          <p:cNvPr id="24" name="Group 102"/>
          <p:cNvGrpSpPr/>
          <p:nvPr/>
        </p:nvGrpSpPr>
        <p:grpSpPr bwMode="auto">
          <a:xfrm>
            <a:off x="4978400" y="2770189"/>
            <a:ext cx="1800225" cy="1066800"/>
            <a:chOff x="2971" y="1802"/>
            <a:chExt cx="1134" cy="672"/>
          </a:xfrm>
        </p:grpSpPr>
        <p:grpSp>
          <p:nvGrpSpPr>
            <p:cNvPr id="25" name="Group 49"/>
            <p:cNvGrpSpPr/>
            <p:nvPr/>
          </p:nvGrpSpPr>
          <p:grpSpPr bwMode="auto">
            <a:xfrm>
              <a:off x="2971" y="1802"/>
              <a:ext cx="318" cy="672"/>
              <a:chOff x="1836" y="1575"/>
              <a:chExt cx="318" cy="672"/>
            </a:xfrm>
          </p:grpSpPr>
          <p:sp>
            <p:nvSpPr>
              <p:cNvPr id="32" name="Text Box 50"/>
              <p:cNvSpPr txBox="1">
                <a:spLocks noChangeArrowheads="1"/>
              </p:cNvSpPr>
              <p:nvPr/>
            </p:nvSpPr>
            <p:spPr bwMode="auto">
              <a:xfrm>
                <a:off x="1836" y="1575"/>
                <a:ext cx="318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1</a:t>
                </a:r>
              </a:p>
            </p:txBody>
          </p:sp>
          <p:sp>
            <p:nvSpPr>
              <p:cNvPr id="33" name="Text Box 51"/>
              <p:cNvSpPr txBox="1">
                <a:spLocks noChangeArrowheads="1"/>
              </p:cNvSpPr>
              <p:nvPr/>
            </p:nvSpPr>
            <p:spPr bwMode="auto">
              <a:xfrm>
                <a:off x="1836" y="1917"/>
                <a:ext cx="227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3</a:t>
                </a:r>
              </a:p>
            </p:txBody>
          </p:sp>
          <p:sp>
            <p:nvSpPr>
              <p:cNvPr id="34" name="Line 52"/>
              <p:cNvSpPr>
                <a:spLocks noChangeShapeType="1"/>
              </p:cNvSpPr>
              <p:nvPr/>
            </p:nvSpPr>
            <p:spPr bwMode="auto">
              <a:xfrm>
                <a:off x="1851" y="1933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  <p:txBody>
              <a:bodyPr anchor="ctr"/>
              <a:lstStyle/>
              <a:p>
                <a:endParaRPr lang="zh-CN" altLang="en-US" sz="2800" b="1">
                  <a:latin typeface="+mn-ea"/>
                  <a:ea typeface="+mn-ea"/>
                </a:endParaRPr>
              </a:p>
            </p:txBody>
          </p:sp>
        </p:grpSp>
        <p:sp>
          <p:nvSpPr>
            <p:cNvPr id="26" name="Rectangle 53"/>
            <p:cNvSpPr>
              <a:spLocks noChangeArrowheads="1"/>
            </p:cNvSpPr>
            <p:nvPr/>
          </p:nvSpPr>
          <p:spPr bwMode="auto">
            <a:xfrm>
              <a:off x="3152" y="1934"/>
              <a:ext cx="456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zh-CN" altLang="en-US" sz="2800" b="1">
                  <a:latin typeface="+mn-ea"/>
                  <a:ea typeface="+mn-ea"/>
                </a:rPr>
                <a:t>＋ </a:t>
              </a:r>
            </a:p>
          </p:txBody>
        </p:sp>
        <p:grpSp>
          <p:nvGrpSpPr>
            <p:cNvPr id="27" name="Group 54"/>
            <p:cNvGrpSpPr/>
            <p:nvPr/>
          </p:nvGrpSpPr>
          <p:grpSpPr bwMode="auto">
            <a:xfrm>
              <a:off x="3470" y="1802"/>
              <a:ext cx="318" cy="672"/>
              <a:chOff x="1836" y="1575"/>
              <a:chExt cx="318" cy="672"/>
            </a:xfrm>
          </p:grpSpPr>
          <p:sp>
            <p:nvSpPr>
              <p:cNvPr id="29" name="Text Box 55"/>
              <p:cNvSpPr txBox="1">
                <a:spLocks noChangeArrowheads="1"/>
              </p:cNvSpPr>
              <p:nvPr/>
            </p:nvSpPr>
            <p:spPr bwMode="auto">
              <a:xfrm>
                <a:off x="1836" y="1575"/>
                <a:ext cx="318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1</a:t>
                </a:r>
              </a:p>
            </p:txBody>
          </p:sp>
          <p:sp>
            <p:nvSpPr>
              <p:cNvPr id="30" name="Text Box 56"/>
              <p:cNvSpPr txBox="1">
                <a:spLocks noChangeArrowheads="1"/>
              </p:cNvSpPr>
              <p:nvPr/>
            </p:nvSpPr>
            <p:spPr bwMode="auto">
              <a:xfrm>
                <a:off x="1836" y="1917"/>
                <a:ext cx="227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5</a:t>
                </a:r>
              </a:p>
            </p:txBody>
          </p:sp>
          <p:sp>
            <p:nvSpPr>
              <p:cNvPr id="31" name="Line 57"/>
              <p:cNvSpPr>
                <a:spLocks noChangeShapeType="1"/>
              </p:cNvSpPr>
              <p:nvPr/>
            </p:nvSpPr>
            <p:spPr bwMode="auto">
              <a:xfrm>
                <a:off x="1851" y="1933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  <p:txBody>
              <a:bodyPr anchor="ctr"/>
              <a:lstStyle/>
              <a:p>
                <a:endParaRPr lang="zh-CN" altLang="en-US" sz="2800" b="1">
                  <a:latin typeface="+mn-ea"/>
                  <a:ea typeface="+mn-ea"/>
                </a:endParaRPr>
              </a:p>
            </p:txBody>
          </p:sp>
        </p:grpSp>
        <p:sp>
          <p:nvSpPr>
            <p:cNvPr id="28" name="Rectangle 58"/>
            <p:cNvSpPr>
              <a:spLocks noChangeArrowheads="1"/>
            </p:cNvSpPr>
            <p:nvPr/>
          </p:nvSpPr>
          <p:spPr bwMode="auto">
            <a:xfrm>
              <a:off x="3697" y="1924"/>
              <a:ext cx="40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zh-CN" altLang="en-US" sz="2800" b="1">
                  <a:latin typeface="+mn-ea"/>
                  <a:ea typeface="+mn-ea"/>
                </a:rPr>
                <a:t>＝ </a:t>
              </a:r>
            </a:p>
          </p:txBody>
        </p:sp>
      </p:grpSp>
      <p:grpSp>
        <p:nvGrpSpPr>
          <p:cNvPr id="35" name="Group 103"/>
          <p:cNvGrpSpPr/>
          <p:nvPr/>
        </p:nvGrpSpPr>
        <p:grpSpPr bwMode="auto">
          <a:xfrm>
            <a:off x="1233488" y="4318000"/>
            <a:ext cx="1873250" cy="1189038"/>
            <a:chOff x="612" y="2795"/>
            <a:chExt cx="1180" cy="749"/>
          </a:xfrm>
        </p:grpSpPr>
        <p:sp>
          <p:nvSpPr>
            <p:cNvPr id="36" name="Text Box 63"/>
            <p:cNvSpPr txBox="1">
              <a:spLocks noChangeArrowheads="1"/>
            </p:cNvSpPr>
            <p:nvPr/>
          </p:nvSpPr>
          <p:spPr bwMode="auto">
            <a:xfrm>
              <a:off x="1157" y="2795"/>
              <a:ext cx="31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l"/>
              <a:r>
                <a:rPr lang="en-US" altLang="zh-CN" sz="2800" b="1">
                  <a:latin typeface="+mn-ea"/>
                  <a:ea typeface="+mn-ea"/>
                </a:rPr>
                <a:t>1</a:t>
              </a:r>
            </a:p>
          </p:txBody>
        </p:sp>
        <p:sp>
          <p:nvSpPr>
            <p:cNvPr id="37" name="Text Box 64"/>
            <p:cNvSpPr txBox="1">
              <a:spLocks noChangeArrowheads="1"/>
            </p:cNvSpPr>
            <p:nvPr/>
          </p:nvSpPr>
          <p:spPr bwMode="auto">
            <a:xfrm>
              <a:off x="1066" y="3151"/>
              <a:ext cx="49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l"/>
              <a:r>
                <a:rPr lang="en-US" altLang="zh-CN" sz="2800" b="1">
                  <a:latin typeface="+mn-ea"/>
                  <a:ea typeface="+mn-ea"/>
                </a:rPr>
                <a:t>16</a:t>
              </a:r>
            </a:p>
          </p:txBody>
        </p:sp>
        <p:sp>
          <p:nvSpPr>
            <p:cNvPr id="38" name="Line 65"/>
            <p:cNvSpPr>
              <a:spLocks noChangeShapeType="1"/>
            </p:cNvSpPr>
            <p:nvPr/>
          </p:nvSpPr>
          <p:spPr bwMode="auto">
            <a:xfrm>
              <a:off x="1118" y="3158"/>
              <a:ext cx="31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/>
            <a:lstStyle/>
            <a:p>
              <a:endParaRPr lang="zh-CN" altLang="en-US" sz="2800" b="1">
                <a:latin typeface="+mn-ea"/>
                <a:ea typeface="+mn-ea"/>
              </a:endParaRPr>
            </a:p>
          </p:txBody>
        </p:sp>
        <p:grpSp>
          <p:nvGrpSpPr>
            <p:cNvPr id="39" name="Group 66"/>
            <p:cNvGrpSpPr/>
            <p:nvPr/>
          </p:nvGrpSpPr>
          <p:grpSpPr bwMode="auto">
            <a:xfrm>
              <a:off x="612" y="2795"/>
              <a:ext cx="318" cy="686"/>
              <a:chOff x="1836" y="1575"/>
              <a:chExt cx="318" cy="686"/>
            </a:xfrm>
          </p:grpSpPr>
          <p:sp>
            <p:nvSpPr>
              <p:cNvPr id="42" name="Text Box 67"/>
              <p:cNvSpPr txBox="1">
                <a:spLocks noChangeArrowheads="1"/>
              </p:cNvSpPr>
              <p:nvPr/>
            </p:nvSpPr>
            <p:spPr bwMode="auto">
              <a:xfrm>
                <a:off x="1836" y="1575"/>
                <a:ext cx="318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1</a:t>
                </a:r>
              </a:p>
            </p:txBody>
          </p:sp>
          <p:sp>
            <p:nvSpPr>
              <p:cNvPr id="43" name="Text Box 68"/>
              <p:cNvSpPr txBox="1">
                <a:spLocks noChangeArrowheads="1"/>
              </p:cNvSpPr>
              <p:nvPr/>
            </p:nvSpPr>
            <p:spPr bwMode="auto">
              <a:xfrm>
                <a:off x="1836" y="1931"/>
                <a:ext cx="227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8</a:t>
                </a:r>
              </a:p>
            </p:txBody>
          </p:sp>
          <p:sp>
            <p:nvSpPr>
              <p:cNvPr id="44" name="Line 69"/>
              <p:cNvSpPr>
                <a:spLocks noChangeShapeType="1"/>
              </p:cNvSpPr>
              <p:nvPr/>
            </p:nvSpPr>
            <p:spPr bwMode="auto">
              <a:xfrm>
                <a:off x="1851" y="1933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  <p:txBody>
              <a:bodyPr anchor="ctr"/>
              <a:lstStyle/>
              <a:p>
                <a:endParaRPr lang="zh-CN" altLang="en-US" sz="2800" b="1">
                  <a:latin typeface="+mn-ea"/>
                  <a:ea typeface="+mn-ea"/>
                </a:endParaRPr>
              </a:p>
            </p:txBody>
          </p:sp>
        </p:grpSp>
        <p:sp>
          <p:nvSpPr>
            <p:cNvPr id="40" name="Rectangle 70"/>
            <p:cNvSpPr>
              <a:spLocks noChangeArrowheads="1"/>
            </p:cNvSpPr>
            <p:nvPr/>
          </p:nvSpPr>
          <p:spPr bwMode="auto">
            <a:xfrm>
              <a:off x="793" y="2943"/>
              <a:ext cx="273" cy="601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zh-CN" altLang="en-US" sz="2800" b="1">
                  <a:latin typeface="+mn-ea"/>
                  <a:ea typeface="+mn-ea"/>
                </a:rPr>
                <a:t>＋ </a:t>
              </a:r>
            </a:p>
          </p:txBody>
        </p:sp>
        <p:sp>
          <p:nvSpPr>
            <p:cNvPr id="41" name="Rectangle 75"/>
            <p:cNvSpPr>
              <a:spLocks noChangeArrowheads="1"/>
            </p:cNvSpPr>
            <p:nvPr/>
          </p:nvSpPr>
          <p:spPr bwMode="auto">
            <a:xfrm>
              <a:off x="1429" y="2931"/>
              <a:ext cx="363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zh-CN" altLang="en-US" sz="2800" b="1">
                  <a:latin typeface="+mn-ea"/>
                  <a:ea typeface="+mn-ea"/>
                </a:rPr>
                <a:t>＝ </a:t>
              </a:r>
            </a:p>
          </p:txBody>
        </p:sp>
      </p:grpSp>
      <p:grpSp>
        <p:nvGrpSpPr>
          <p:cNvPr id="45" name="Group 212"/>
          <p:cNvGrpSpPr/>
          <p:nvPr/>
        </p:nvGrpSpPr>
        <p:grpSpPr bwMode="auto">
          <a:xfrm>
            <a:off x="2989263" y="4318000"/>
            <a:ext cx="790575" cy="1074738"/>
            <a:chOff x="1718" y="2795"/>
            <a:chExt cx="498" cy="677"/>
          </a:xfrm>
        </p:grpSpPr>
        <p:sp>
          <p:nvSpPr>
            <p:cNvPr id="46" name="Text Box 76"/>
            <p:cNvSpPr txBox="1">
              <a:spLocks noChangeArrowheads="1"/>
            </p:cNvSpPr>
            <p:nvPr/>
          </p:nvSpPr>
          <p:spPr bwMode="auto">
            <a:xfrm>
              <a:off x="1771" y="2795"/>
              <a:ext cx="31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  <a:latin typeface="+mn-ea"/>
                  <a:ea typeface="+mn-ea"/>
                </a:rPr>
                <a:t>3</a:t>
              </a:r>
            </a:p>
          </p:txBody>
        </p:sp>
        <p:sp>
          <p:nvSpPr>
            <p:cNvPr id="47" name="Text Box 77"/>
            <p:cNvSpPr txBox="1">
              <a:spLocks noChangeArrowheads="1"/>
            </p:cNvSpPr>
            <p:nvPr/>
          </p:nvSpPr>
          <p:spPr bwMode="auto">
            <a:xfrm>
              <a:off x="1718" y="3142"/>
              <a:ext cx="49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+mn-ea"/>
                  <a:ea typeface="+mn-ea"/>
                </a:rPr>
                <a:t>16</a:t>
              </a:r>
            </a:p>
          </p:txBody>
        </p:sp>
        <p:sp>
          <p:nvSpPr>
            <p:cNvPr id="48" name="Line 78"/>
            <p:cNvSpPr>
              <a:spLocks noChangeShapeType="1"/>
            </p:cNvSpPr>
            <p:nvPr/>
          </p:nvSpPr>
          <p:spPr bwMode="auto">
            <a:xfrm>
              <a:off x="1746" y="3158"/>
              <a:ext cx="31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  <p:txBody>
            <a:bodyPr anchor="ctr"/>
            <a:lstStyle/>
            <a:p>
              <a:endParaRPr lang="zh-CN" altLang="en-US" sz="2800" b="1">
                <a:latin typeface="+mn-ea"/>
                <a:ea typeface="+mn-ea"/>
              </a:endParaRPr>
            </a:p>
          </p:txBody>
        </p:sp>
      </p:grpSp>
      <p:grpSp>
        <p:nvGrpSpPr>
          <p:cNvPr id="49" name="Group 213"/>
          <p:cNvGrpSpPr/>
          <p:nvPr/>
        </p:nvGrpSpPr>
        <p:grpSpPr bwMode="auto">
          <a:xfrm>
            <a:off x="7273925" y="4284663"/>
            <a:ext cx="504825" cy="962025"/>
            <a:chOff x="4417" y="2843"/>
            <a:chExt cx="318" cy="606"/>
          </a:xfrm>
        </p:grpSpPr>
        <p:sp>
          <p:nvSpPr>
            <p:cNvPr id="50" name="Text Box 90"/>
            <p:cNvSpPr txBox="1">
              <a:spLocks noChangeArrowheads="1"/>
            </p:cNvSpPr>
            <p:nvPr/>
          </p:nvSpPr>
          <p:spPr bwMode="auto">
            <a:xfrm>
              <a:off x="4417" y="2843"/>
              <a:ext cx="31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  <a:latin typeface="+mn-ea"/>
                  <a:ea typeface="+mn-ea"/>
                </a:rPr>
                <a:t>7</a:t>
              </a:r>
            </a:p>
          </p:txBody>
        </p:sp>
        <p:sp>
          <p:nvSpPr>
            <p:cNvPr id="51" name="Text Box 91"/>
            <p:cNvSpPr txBox="1">
              <a:spLocks noChangeArrowheads="1"/>
            </p:cNvSpPr>
            <p:nvPr/>
          </p:nvSpPr>
          <p:spPr bwMode="auto">
            <a:xfrm>
              <a:off x="4467" y="3119"/>
              <a:ext cx="227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+mn-ea"/>
                  <a:ea typeface="+mn-ea"/>
                </a:rPr>
                <a:t>8</a:t>
              </a:r>
            </a:p>
          </p:txBody>
        </p:sp>
        <p:sp>
          <p:nvSpPr>
            <p:cNvPr id="52" name="Line 92"/>
            <p:cNvSpPr>
              <a:spLocks noChangeShapeType="1"/>
            </p:cNvSpPr>
            <p:nvPr/>
          </p:nvSpPr>
          <p:spPr bwMode="auto">
            <a:xfrm>
              <a:off x="4470" y="3157"/>
              <a:ext cx="22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</a:ln>
          </p:spPr>
          <p:txBody>
            <a:bodyPr anchor="ctr"/>
            <a:lstStyle/>
            <a:p>
              <a:endParaRPr lang="zh-CN" altLang="en-US" sz="2800" b="1">
                <a:latin typeface="+mn-ea"/>
                <a:ea typeface="+mn-ea"/>
              </a:endParaRPr>
            </a:p>
          </p:txBody>
        </p:sp>
      </p:grpSp>
      <p:grpSp>
        <p:nvGrpSpPr>
          <p:cNvPr id="53" name="Group 104"/>
          <p:cNvGrpSpPr/>
          <p:nvPr/>
        </p:nvGrpSpPr>
        <p:grpSpPr bwMode="auto">
          <a:xfrm>
            <a:off x="4978400" y="4317998"/>
            <a:ext cx="2519363" cy="1089025"/>
            <a:chOff x="2971" y="2807"/>
            <a:chExt cx="1587" cy="686"/>
          </a:xfrm>
        </p:grpSpPr>
        <p:grpSp>
          <p:nvGrpSpPr>
            <p:cNvPr id="54" name="Group 79"/>
            <p:cNvGrpSpPr/>
            <p:nvPr/>
          </p:nvGrpSpPr>
          <p:grpSpPr bwMode="auto">
            <a:xfrm>
              <a:off x="2971" y="2812"/>
              <a:ext cx="318" cy="681"/>
              <a:chOff x="1836" y="1575"/>
              <a:chExt cx="318" cy="681"/>
            </a:xfrm>
          </p:grpSpPr>
          <p:sp>
            <p:nvSpPr>
              <p:cNvPr id="66" name="Text Box 80"/>
              <p:cNvSpPr txBox="1">
                <a:spLocks noChangeArrowheads="1"/>
              </p:cNvSpPr>
              <p:nvPr/>
            </p:nvSpPr>
            <p:spPr bwMode="auto">
              <a:xfrm>
                <a:off x="1836" y="1575"/>
                <a:ext cx="318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1</a:t>
                </a:r>
              </a:p>
            </p:txBody>
          </p:sp>
          <p:sp>
            <p:nvSpPr>
              <p:cNvPr id="67" name="Text Box 81"/>
              <p:cNvSpPr txBox="1">
                <a:spLocks noChangeArrowheads="1"/>
              </p:cNvSpPr>
              <p:nvPr/>
            </p:nvSpPr>
            <p:spPr bwMode="auto">
              <a:xfrm>
                <a:off x="1836" y="1926"/>
                <a:ext cx="227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2</a:t>
                </a:r>
              </a:p>
            </p:txBody>
          </p:sp>
          <p:sp>
            <p:nvSpPr>
              <p:cNvPr id="68" name="Line 82"/>
              <p:cNvSpPr>
                <a:spLocks noChangeShapeType="1"/>
              </p:cNvSpPr>
              <p:nvPr/>
            </p:nvSpPr>
            <p:spPr bwMode="auto">
              <a:xfrm>
                <a:off x="1851" y="1933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  <p:txBody>
              <a:bodyPr anchor="ctr"/>
              <a:lstStyle/>
              <a:p>
                <a:endParaRPr lang="zh-CN" altLang="en-US" sz="2800" b="1">
                  <a:latin typeface="+mn-ea"/>
                  <a:ea typeface="+mn-ea"/>
                </a:endParaRPr>
              </a:p>
            </p:txBody>
          </p:sp>
        </p:grpSp>
        <p:sp>
          <p:nvSpPr>
            <p:cNvPr id="55" name="Rectangle 83"/>
            <p:cNvSpPr>
              <a:spLocks noChangeArrowheads="1"/>
            </p:cNvSpPr>
            <p:nvPr/>
          </p:nvSpPr>
          <p:spPr bwMode="auto">
            <a:xfrm>
              <a:off x="3152" y="2944"/>
              <a:ext cx="456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zh-CN" altLang="en-US" sz="2800" b="1">
                  <a:latin typeface="+mn-ea"/>
                  <a:ea typeface="+mn-ea"/>
                </a:rPr>
                <a:t>＋ </a:t>
              </a:r>
            </a:p>
          </p:txBody>
        </p:sp>
        <p:grpSp>
          <p:nvGrpSpPr>
            <p:cNvPr id="56" name="Group 84"/>
            <p:cNvGrpSpPr/>
            <p:nvPr/>
          </p:nvGrpSpPr>
          <p:grpSpPr bwMode="auto">
            <a:xfrm>
              <a:off x="3470" y="2812"/>
              <a:ext cx="318" cy="662"/>
              <a:chOff x="1836" y="1575"/>
              <a:chExt cx="318" cy="662"/>
            </a:xfrm>
          </p:grpSpPr>
          <p:sp>
            <p:nvSpPr>
              <p:cNvPr id="63" name="Text Box 85"/>
              <p:cNvSpPr txBox="1">
                <a:spLocks noChangeArrowheads="1"/>
              </p:cNvSpPr>
              <p:nvPr/>
            </p:nvSpPr>
            <p:spPr bwMode="auto">
              <a:xfrm>
                <a:off x="1836" y="1575"/>
                <a:ext cx="318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1</a:t>
                </a:r>
              </a:p>
            </p:txBody>
          </p:sp>
          <p:sp>
            <p:nvSpPr>
              <p:cNvPr id="64" name="Text Box 86"/>
              <p:cNvSpPr txBox="1">
                <a:spLocks noChangeArrowheads="1"/>
              </p:cNvSpPr>
              <p:nvPr/>
            </p:nvSpPr>
            <p:spPr bwMode="auto">
              <a:xfrm>
                <a:off x="1836" y="1907"/>
                <a:ext cx="227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4</a:t>
                </a:r>
              </a:p>
            </p:txBody>
          </p:sp>
          <p:sp>
            <p:nvSpPr>
              <p:cNvPr id="65" name="Line 87"/>
              <p:cNvSpPr>
                <a:spLocks noChangeShapeType="1"/>
              </p:cNvSpPr>
              <p:nvPr/>
            </p:nvSpPr>
            <p:spPr bwMode="auto">
              <a:xfrm>
                <a:off x="1851" y="1933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  <p:txBody>
              <a:bodyPr anchor="ctr"/>
              <a:lstStyle/>
              <a:p>
                <a:endParaRPr lang="zh-CN" altLang="en-US" sz="2800" b="1">
                  <a:latin typeface="+mn-ea"/>
                  <a:ea typeface="+mn-ea"/>
                </a:endParaRPr>
              </a:p>
            </p:txBody>
          </p:sp>
        </p:grpSp>
        <p:sp>
          <p:nvSpPr>
            <p:cNvPr id="57" name="Rectangle 88"/>
            <p:cNvSpPr>
              <a:spLocks noChangeArrowheads="1"/>
            </p:cNvSpPr>
            <p:nvPr/>
          </p:nvSpPr>
          <p:spPr bwMode="auto">
            <a:xfrm>
              <a:off x="4150" y="2941"/>
              <a:ext cx="408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 anchor="ctr">
              <a:spAutoFit/>
            </a:bodyPr>
            <a:lstStyle/>
            <a:p>
              <a:pPr algn="l" eaLnBrk="0" hangingPunct="0"/>
              <a:r>
                <a:rPr lang="zh-CN" altLang="en-US" sz="2800" b="1">
                  <a:latin typeface="+mn-ea"/>
                  <a:ea typeface="+mn-ea"/>
                </a:rPr>
                <a:t>＝ </a:t>
              </a:r>
            </a:p>
          </p:txBody>
        </p:sp>
        <p:grpSp>
          <p:nvGrpSpPr>
            <p:cNvPr id="58" name="Group 93"/>
            <p:cNvGrpSpPr/>
            <p:nvPr/>
          </p:nvGrpSpPr>
          <p:grpSpPr bwMode="auto">
            <a:xfrm>
              <a:off x="3968" y="2807"/>
              <a:ext cx="318" cy="663"/>
              <a:chOff x="1836" y="1575"/>
              <a:chExt cx="318" cy="663"/>
            </a:xfrm>
          </p:grpSpPr>
          <p:sp>
            <p:nvSpPr>
              <p:cNvPr id="60" name="Text Box 94"/>
              <p:cNvSpPr txBox="1">
                <a:spLocks noChangeArrowheads="1"/>
              </p:cNvSpPr>
              <p:nvPr/>
            </p:nvSpPr>
            <p:spPr bwMode="auto">
              <a:xfrm>
                <a:off x="1836" y="1575"/>
                <a:ext cx="318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1</a:t>
                </a:r>
              </a:p>
            </p:txBody>
          </p:sp>
          <p:sp>
            <p:nvSpPr>
              <p:cNvPr id="61" name="Text Box 95"/>
              <p:cNvSpPr txBox="1">
                <a:spLocks noChangeArrowheads="1"/>
              </p:cNvSpPr>
              <p:nvPr/>
            </p:nvSpPr>
            <p:spPr bwMode="auto">
              <a:xfrm>
                <a:off x="1836" y="1908"/>
                <a:ext cx="227" cy="330"/>
              </a:xfrm>
              <a:prstGeom prst="rect">
                <a:avLst/>
              </a:prstGeom>
              <a:noFill/>
              <a:ln w="12700" algn="ctr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US" altLang="zh-CN" sz="2800" b="1">
                    <a:latin typeface="+mn-ea"/>
                    <a:ea typeface="+mn-ea"/>
                  </a:rPr>
                  <a:t>8</a:t>
                </a:r>
              </a:p>
            </p:txBody>
          </p:sp>
          <p:sp>
            <p:nvSpPr>
              <p:cNvPr id="62" name="Line 96"/>
              <p:cNvSpPr>
                <a:spLocks noChangeShapeType="1"/>
              </p:cNvSpPr>
              <p:nvPr/>
            </p:nvSpPr>
            <p:spPr bwMode="auto">
              <a:xfrm>
                <a:off x="1851" y="1933"/>
                <a:ext cx="22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</p:spPr>
            <p:txBody>
              <a:bodyPr anchor="ctr"/>
              <a:lstStyle/>
              <a:p>
                <a:endParaRPr lang="zh-CN" altLang="en-US" sz="2800" b="1">
                  <a:latin typeface="+mn-ea"/>
                  <a:ea typeface="+mn-ea"/>
                </a:endParaRPr>
              </a:p>
            </p:txBody>
          </p:sp>
        </p:grpSp>
        <p:sp>
          <p:nvSpPr>
            <p:cNvPr id="59" name="Rectangle 97"/>
            <p:cNvSpPr>
              <a:spLocks noChangeArrowheads="1"/>
            </p:cNvSpPr>
            <p:nvPr/>
          </p:nvSpPr>
          <p:spPr bwMode="auto">
            <a:xfrm>
              <a:off x="3651" y="2953"/>
              <a:ext cx="456" cy="330"/>
            </a:xfrm>
            <a:prstGeom prst="rect">
              <a:avLst/>
            </a:prstGeom>
            <a:noFill/>
            <a:ln w="12700" algn="ctr">
              <a:noFill/>
              <a:miter lim="800000"/>
            </a:ln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zh-CN" altLang="en-US" sz="2800" b="1">
                  <a:latin typeface="+mn-ea"/>
                  <a:ea typeface="+mn-ea"/>
                </a:rPr>
                <a:t>＋ </a:t>
              </a:r>
            </a:p>
          </p:txBody>
        </p:sp>
      </p:grpSp>
      <p:sp>
        <p:nvSpPr>
          <p:cNvPr id="69" name="Rectangle 215"/>
          <p:cNvSpPr>
            <a:spLocks noChangeArrowheads="1"/>
          </p:cNvSpPr>
          <p:nvPr/>
        </p:nvSpPr>
        <p:spPr bwMode="auto">
          <a:xfrm>
            <a:off x="657225" y="3592513"/>
            <a:ext cx="7007046" cy="523220"/>
          </a:xfrm>
          <a:prstGeom prst="rect">
            <a:avLst/>
          </a:prstGeom>
          <a:noFill/>
          <a:ln w="12700" algn="ctr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+mn-ea"/>
                <a:ea typeface="+mn-ea"/>
              </a:rPr>
              <a:t>绿色圃中小学教育网</a:t>
            </a:r>
            <a:r>
              <a:rPr lang="en-US" altLang="zh-CN" sz="2800" b="1">
                <a:solidFill>
                  <a:schemeClr val="bg1"/>
                </a:solidFill>
                <a:latin typeface="+mn-ea"/>
                <a:ea typeface="+mn-ea"/>
              </a:rPr>
              <a:t>http://www.lspjy.com</a:t>
            </a:r>
          </a:p>
        </p:txBody>
      </p:sp>
      <p:sp>
        <p:nvSpPr>
          <p:cNvPr id="70" name="Rectangle 217"/>
          <p:cNvSpPr>
            <a:spLocks noChangeArrowheads="1"/>
          </p:cNvSpPr>
          <p:nvPr/>
        </p:nvSpPr>
        <p:spPr bwMode="auto">
          <a:xfrm>
            <a:off x="1089025" y="4024313"/>
            <a:ext cx="7007046" cy="523220"/>
          </a:xfrm>
          <a:prstGeom prst="rect">
            <a:avLst/>
          </a:prstGeom>
          <a:noFill/>
          <a:ln w="12700" algn="ctr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+mn-ea"/>
                <a:ea typeface="+mn-ea"/>
              </a:rPr>
              <a:t>绿色圃中小学教育网</a:t>
            </a:r>
            <a:r>
              <a:rPr lang="en-US" altLang="zh-CN" sz="2800" b="1">
                <a:solidFill>
                  <a:schemeClr val="bg1"/>
                </a:solidFill>
                <a:latin typeface="+mn-ea"/>
                <a:ea typeface="+mn-ea"/>
              </a:rPr>
              <a:t>http://www.lspjy.com</a:t>
            </a:r>
          </a:p>
        </p:txBody>
      </p:sp>
      <p:pic>
        <p:nvPicPr>
          <p:cNvPr id="7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659" y="1280046"/>
            <a:ext cx="935037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合作探究寻求方法</a:t>
            </a:r>
            <a:br>
              <a:rPr lang="zh-CN" altLang="en-US" b="1" dirty="0" smtClean="0">
                <a:solidFill>
                  <a:srgbClr val="FF0000"/>
                </a:solidFill>
              </a:rPr>
            </a:br>
            <a:endParaRPr lang="zh-CN" altLang="zh-CN" b="1" dirty="0" smtClean="0"/>
          </a:p>
        </p:txBody>
      </p:sp>
      <p:grpSp>
        <p:nvGrpSpPr>
          <p:cNvPr id="35" name="组合 34"/>
          <p:cNvGrpSpPr/>
          <p:nvPr/>
        </p:nvGrpSpPr>
        <p:grpSpPr>
          <a:xfrm>
            <a:off x="486651" y="1150640"/>
            <a:ext cx="4085349" cy="838200"/>
            <a:chOff x="486651" y="1150640"/>
            <a:chExt cx="4085349" cy="838200"/>
          </a:xfrm>
        </p:grpSpPr>
        <p:grpSp>
          <p:nvGrpSpPr>
            <p:cNvPr id="28" name="组合 28"/>
            <p:cNvGrpSpPr/>
            <p:nvPr/>
          </p:nvGrpSpPr>
          <p:grpSpPr bwMode="auto">
            <a:xfrm>
              <a:off x="486651" y="1196752"/>
              <a:ext cx="668308" cy="720725"/>
              <a:chOff x="457200" y="1057275"/>
              <a:chExt cx="668338" cy="720725"/>
            </a:xfrm>
          </p:grpSpPr>
          <p:grpSp>
            <p:nvGrpSpPr>
              <p:cNvPr id="29" name="组合 18"/>
              <p:cNvGrpSpPr/>
              <p:nvPr/>
            </p:nvGrpSpPr>
            <p:grpSpPr bwMode="auto">
              <a:xfrm>
                <a:off x="457200" y="1057275"/>
                <a:ext cx="668338" cy="720725"/>
                <a:chOff x="457200" y="1057598"/>
                <a:chExt cx="668646" cy="720080"/>
              </a:xfrm>
            </p:grpSpPr>
            <p:pic>
              <p:nvPicPr>
                <p:cNvPr id="31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57200" y="1057598"/>
                  <a:ext cx="668646" cy="7200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2" name="TextBox 31"/>
                <p:cNvSpPr txBox="1"/>
                <p:nvPr/>
              </p:nvSpPr>
              <p:spPr>
                <a:xfrm>
                  <a:off x="635090" y="1155935"/>
                  <a:ext cx="184243" cy="523406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endParaRPr lang="zh-CN" altLang="en-US" sz="2800" b="1" dirty="0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30" name="TextBox 27"/>
              <p:cNvSpPr txBox="1">
                <a:spLocks noChangeArrowheads="1"/>
              </p:cNvSpPr>
              <p:nvPr/>
            </p:nvSpPr>
            <p:spPr bwMode="auto">
              <a:xfrm>
                <a:off x="586564" y="1177588"/>
                <a:ext cx="385059" cy="52322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800" b="1" dirty="0" smtClean="0"/>
                  <a:t>2</a:t>
                </a:r>
                <a:endParaRPr lang="zh-CN" altLang="en-US" sz="2800" b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1187624" y="1295832"/>
              <a:ext cx="126669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/>
                <a:t>计算：</a:t>
              </a:r>
              <a:endParaRPr lang="zh-CN" altLang="en-US" sz="2800" b="1" dirty="0"/>
            </a:p>
          </p:txBody>
        </p:sp>
        <p:graphicFrame>
          <p:nvGraphicFramePr>
            <p:cNvPr id="34" name="对象 33"/>
            <p:cNvGraphicFramePr>
              <a:graphicFrameLocks noChangeAspect="1"/>
            </p:cNvGraphicFramePr>
            <p:nvPr/>
          </p:nvGraphicFramePr>
          <p:xfrm>
            <a:off x="2451100" y="1150640"/>
            <a:ext cx="2120900" cy="838200"/>
          </p:xfrm>
          <a:graphic>
            <a:graphicData uri="http://schemas.openxmlformats.org/presentationml/2006/ole">
              <p:oleObj spid="_x0000_s1025" name="Equation" r:id="rId4" imgW="50901600" imgH="20116800" progId="">
                <p:embed/>
              </p:oleObj>
            </a:graphicData>
          </a:graphic>
        </p:graphicFrame>
      </p:grpSp>
      <p:sp>
        <p:nvSpPr>
          <p:cNvPr id="36" name="矩形 35"/>
          <p:cNvSpPr/>
          <p:nvPr/>
        </p:nvSpPr>
        <p:spPr>
          <a:xfrm>
            <a:off x="1853952" y="2113692"/>
            <a:ext cx="5670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观察这道算式， 你有什么发现？</a:t>
            </a:r>
            <a:endParaRPr lang="zh-CN" altLang="en-US" sz="2800" b="1" dirty="0"/>
          </a:p>
        </p:txBody>
      </p:sp>
      <p:grpSp>
        <p:nvGrpSpPr>
          <p:cNvPr id="37" name="组合 36"/>
          <p:cNvGrpSpPr/>
          <p:nvPr/>
        </p:nvGrpSpPr>
        <p:grpSpPr>
          <a:xfrm>
            <a:off x="583357" y="2923989"/>
            <a:ext cx="8165107" cy="1369107"/>
            <a:chOff x="915194" y="2421843"/>
            <a:chExt cx="8165107" cy="1369107"/>
          </a:xfrm>
        </p:grpSpPr>
        <p:sp>
          <p:nvSpPr>
            <p:cNvPr id="38" name="圆角矩形标注 37"/>
            <p:cNvSpPr/>
            <p:nvPr/>
          </p:nvSpPr>
          <p:spPr bwMode="auto">
            <a:xfrm>
              <a:off x="2339752" y="2421843"/>
              <a:ext cx="6380509" cy="792088"/>
            </a:xfrm>
            <a:prstGeom prst="wedgeRoundRectCallout">
              <a:avLst>
                <a:gd name="adj1" fmla="val -55695"/>
                <a:gd name="adj2" fmla="val 406"/>
                <a:gd name="adj3" fmla="val 16667"/>
              </a:avLst>
            </a:prstGeom>
            <a:solidFill>
              <a:srgbClr val="FFCCCC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383557" y="2546695"/>
              <a:ext cx="6696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 smtClean="0">
                  <a:latin typeface="+mn-ea"/>
                  <a:ea typeface="+mn-ea"/>
                </a:rPr>
                <a:t>4</a:t>
              </a:r>
              <a:r>
                <a:rPr lang="zh-CN" altLang="en-US" sz="2800" b="1" dirty="0" smtClean="0">
                  <a:latin typeface="+mn-ea"/>
                  <a:ea typeface="+mn-ea"/>
                </a:rPr>
                <a:t>个分数连加，每个加数的分子都是 </a:t>
              </a:r>
              <a:r>
                <a:rPr lang="en-US" altLang="zh-CN" sz="2800" b="1" dirty="0" smtClean="0">
                  <a:latin typeface="+mn-ea"/>
                  <a:ea typeface="+mn-ea"/>
                </a:rPr>
                <a:t>1</a:t>
              </a:r>
              <a:r>
                <a:rPr lang="zh-CN" altLang="en-US" sz="2800" b="1" dirty="0" smtClean="0">
                  <a:latin typeface="+mn-ea"/>
                  <a:ea typeface="+mn-ea"/>
                </a:rPr>
                <a:t>。</a:t>
              </a:r>
              <a:endParaRPr lang="zh-CN" altLang="en-US" sz="2800" b="1" dirty="0">
                <a:solidFill>
                  <a:srgbClr val="0000FF"/>
                </a:solidFill>
                <a:latin typeface="+mn-ea"/>
                <a:ea typeface="+mn-ea"/>
              </a:endParaRPr>
            </a:p>
          </p:txBody>
        </p: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15194" y="2637867"/>
              <a:ext cx="1036315" cy="1153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4" name="组合 43"/>
          <p:cNvGrpSpPr/>
          <p:nvPr/>
        </p:nvGrpSpPr>
        <p:grpSpPr>
          <a:xfrm>
            <a:off x="1619672" y="4437112"/>
            <a:ext cx="6912768" cy="1440161"/>
            <a:chOff x="1619672" y="4437112"/>
            <a:chExt cx="6912768" cy="1440161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>
              <a:off x="7668344" y="4600865"/>
              <a:ext cx="864096" cy="1276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圆角矩形标注 41"/>
            <p:cNvSpPr/>
            <p:nvPr/>
          </p:nvSpPr>
          <p:spPr bwMode="auto">
            <a:xfrm>
              <a:off x="1619672" y="4437112"/>
              <a:ext cx="5328592" cy="1008000"/>
            </a:xfrm>
            <a:prstGeom prst="wedgeRoundRectCallout">
              <a:avLst>
                <a:gd name="adj1" fmla="val 62133"/>
                <a:gd name="adj2" fmla="val 29202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1691680" y="4437112"/>
              <a:ext cx="547879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分母是有规律排列的，依次是</a:t>
              </a:r>
              <a:r>
                <a:rPr lang="en-US" altLang="zh-CN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2</a:t>
              </a:r>
              <a:r>
                <a:rPr lang="zh-CN" altLang="en-US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， </a:t>
              </a:r>
              <a:r>
                <a:rPr lang="en-US" altLang="zh-CN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2×2</a:t>
              </a:r>
              <a:r>
                <a:rPr lang="zh-CN" altLang="en-US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，</a:t>
              </a:r>
              <a:r>
                <a:rPr lang="en-US" altLang="zh-CN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2×2×2</a:t>
              </a:r>
              <a:r>
                <a:rPr lang="zh-CN" altLang="en-US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，</a:t>
              </a:r>
              <a:r>
                <a:rPr lang="en-US" altLang="zh-CN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2×2×2×2</a:t>
              </a:r>
              <a:r>
                <a:rPr lang="zh-CN" altLang="en-US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。</a:t>
              </a:r>
              <a:endParaRPr lang="zh-CN" altLang="en-US" b="1" dirty="0">
                <a:solidFill>
                  <a:srgbClr val="0000FF"/>
                </a:solidFill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91680" y="1034733"/>
            <a:ext cx="6480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你准备怎样计算？先计算，再与同学交流你的计算方法。</a:t>
            </a:r>
            <a:endParaRPr lang="zh-CN" altLang="en-US" sz="2800" b="1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643" y="920006"/>
            <a:ext cx="935037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组合 3"/>
          <p:cNvGrpSpPr/>
          <p:nvPr/>
        </p:nvGrpSpPr>
        <p:grpSpPr>
          <a:xfrm>
            <a:off x="2878037" y="2204864"/>
            <a:ext cx="5294363" cy="1224136"/>
            <a:chOff x="2167953" y="4516958"/>
            <a:chExt cx="5294363" cy="1224136"/>
          </a:xfrm>
        </p:grpSpPr>
        <p:sp>
          <p:nvSpPr>
            <p:cNvPr id="5" name="圆角矩形标注 4"/>
            <p:cNvSpPr/>
            <p:nvPr/>
          </p:nvSpPr>
          <p:spPr bwMode="auto">
            <a:xfrm>
              <a:off x="2167953" y="4516958"/>
              <a:ext cx="3527791" cy="803414"/>
            </a:xfrm>
            <a:prstGeom prst="wedgeRoundRectCallout">
              <a:avLst>
                <a:gd name="adj1" fmla="val 67435"/>
                <a:gd name="adj2" fmla="val 37742"/>
                <a:gd name="adj3" fmla="val 16667"/>
              </a:avLst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39961" y="4660974"/>
              <a:ext cx="35277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从左往右依次计算。</a:t>
              </a:r>
              <a:endParaRPr lang="zh-CN" altLang="en-US" sz="2800" b="1" dirty="0"/>
            </a:p>
          </p:txBody>
        </p:sp>
        <p:pic>
          <p:nvPicPr>
            <p:cNvPr id="7" name="图片 6" descr="01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flipH="1">
              <a:off x="6457042" y="4660974"/>
              <a:ext cx="1005274" cy="1080120"/>
            </a:xfrm>
            <a:prstGeom prst="rect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900659" y="3462039"/>
            <a:ext cx="5255517" cy="1191097"/>
            <a:chOff x="328261" y="4446979"/>
            <a:chExt cx="5255517" cy="1191097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328261" y="4701972"/>
              <a:ext cx="1223069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圆角矩形标注 9"/>
            <p:cNvSpPr/>
            <p:nvPr/>
          </p:nvSpPr>
          <p:spPr bwMode="auto">
            <a:xfrm>
              <a:off x="2304547" y="4446979"/>
              <a:ext cx="3279231" cy="756000"/>
            </a:xfrm>
            <a:prstGeom prst="wedgeRoundRectCallout">
              <a:avLst>
                <a:gd name="adj1" fmla="val -70491"/>
                <a:gd name="adj2" fmla="val 52016"/>
                <a:gd name="adj3" fmla="val 16667"/>
              </a:avLst>
            </a:prstGeom>
            <a:solidFill>
              <a:srgbClr val="FFCCCC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442863" y="4557956"/>
              <a:ext cx="314091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/>
                <a:t>先通分，再计算。</a:t>
              </a:r>
              <a:endParaRPr lang="zh-CN" altLang="en-US" sz="2800" b="1" dirty="0"/>
            </a:p>
          </p:txBody>
        </p:sp>
      </p:grpSp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1834751" y="4869160"/>
          <a:ext cx="2120900" cy="838200"/>
        </p:xfrm>
        <a:graphic>
          <a:graphicData uri="http://schemas.openxmlformats.org/presentationml/2006/ole">
            <p:oleObj spid="_x0000_s19458" name="Equation" r:id="rId6" imgW="50901600" imgH="20116800" progId="">
              <p:embed/>
            </p:oleObj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4023444" y="4868863"/>
          <a:ext cx="3644900" cy="838200"/>
        </p:xfrm>
        <a:graphic>
          <a:graphicData uri="http://schemas.openxmlformats.org/presentationml/2006/ole">
            <p:oleObj spid="_x0000_s19457" name="Equation" r:id="rId7" imgW="87477600" imgH="20116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2492896"/>
            <a:ext cx="20882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 smtClean="0">
                <a:latin typeface="+mn-ea"/>
                <a:ea typeface="+mn-ea"/>
              </a:rPr>
              <a:t>    把正方形看作单位“ </a:t>
            </a:r>
            <a:r>
              <a:rPr lang="en-US" altLang="zh-CN" sz="2800" b="1" dirty="0" smtClean="0">
                <a:latin typeface="+mn-ea"/>
                <a:ea typeface="+mn-ea"/>
              </a:rPr>
              <a:t>1</a:t>
            </a:r>
            <a:r>
              <a:rPr lang="zh-CN" altLang="en-US" sz="2800" b="1" dirty="0" smtClean="0">
                <a:latin typeface="+mn-ea"/>
                <a:ea typeface="+mn-ea"/>
              </a:rPr>
              <a:t>”，把算式中的加数填入下图。</a:t>
            </a:r>
            <a:endParaRPr lang="zh-CN" altLang="en-US" sz="2800" b="1" dirty="0">
              <a:latin typeface="+mn-ea"/>
              <a:ea typeface="+mn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72816"/>
            <a:ext cx="426680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/>
          <p:nvPr/>
        </p:nvSpPr>
        <p:spPr>
          <a:xfrm>
            <a:off x="6046307" y="4356012"/>
            <a:ext cx="635471" cy="6107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ea"/>
                <a:ea typeface="+mn-ea"/>
              </a:rPr>
              <a:t>16</a:t>
            </a:r>
            <a:endParaRPr lang="zh-CN" altLang="en-US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613384" y="3291571"/>
            <a:ext cx="425014" cy="610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613384" y="3851709"/>
            <a:ext cx="425014" cy="610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5677488" y="2277119"/>
            <a:ext cx="425014" cy="610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677488" y="2865472"/>
            <a:ext cx="425014" cy="610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173432" y="4406349"/>
            <a:ext cx="425014" cy="610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173432" y="4944366"/>
            <a:ext cx="425014" cy="610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6181544" y="3795627"/>
            <a:ext cx="425014" cy="610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1757497" y="836712"/>
            <a:ext cx="6486911" cy="1096305"/>
            <a:chOff x="2045529" y="3556832"/>
            <a:chExt cx="6486911" cy="1096305"/>
          </a:xfrm>
        </p:grpSpPr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7668344" y="3556833"/>
              <a:ext cx="864096" cy="1096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" name="圆角矩形标注 45"/>
            <p:cNvSpPr/>
            <p:nvPr/>
          </p:nvSpPr>
          <p:spPr bwMode="auto">
            <a:xfrm>
              <a:off x="2045529" y="3556832"/>
              <a:ext cx="5004000" cy="756000"/>
            </a:xfrm>
            <a:prstGeom prst="wedgeRoundRectCallout">
              <a:avLst>
                <a:gd name="adj1" fmla="val 59720"/>
                <a:gd name="adj2" fmla="val 32037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2261553" y="3681684"/>
              <a:ext cx="483072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00FF"/>
                  </a:solidFill>
                </a:rPr>
                <a:t>能不能转化成更简单的算式。</a:t>
              </a:r>
              <a:endParaRPr lang="zh-CN" altLang="en-US" sz="2800" b="1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83568" y="934386"/>
            <a:ext cx="885637" cy="112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1713503" y="1196752"/>
            <a:ext cx="55948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/>
              <a:t>空白部分占大正方形的几分之几？</a:t>
            </a:r>
            <a:endParaRPr lang="zh-CN" altLang="en-US" dirty="0"/>
          </a:p>
        </p:txBody>
      </p:sp>
      <p:grpSp>
        <p:nvGrpSpPr>
          <p:cNvPr id="14" name="组合 13"/>
          <p:cNvGrpSpPr/>
          <p:nvPr/>
        </p:nvGrpSpPr>
        <p:grpSpPr>
          <a:xfrm>
            <a:off x="5755271" y="1963521"/>
            <a:ext cx="2705161" cy="2689615"/>
            <a:chOff x="2699792" y="1772816"/>
            <a:chExt cx="4266806" cy="424847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699792" y="1772816"/>
              <a:ext cx="4266806" cy="4248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6046307" y="4356012"/>
              <a:ext cx="700869" cy="6320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16</a:t>
              </a:r>
              <a:endParaRPr lang="zh-CN" altLang="en-US" sz="2000" b="1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566645" y="3227842"/>
              <a:ext cx="496071" cy="6320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1</a:t>
              </a:r>
              <a:endParaRPr lang="zh-CN" altLang="en-US" sz="140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3566645" y="3733261"/>
              <a:ext cx="496071" cy="6320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2</a:t>
              </a:r>
              <a:endParaRPr lang="zh-CN" altLang="en-US" sz="140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611032" y="2277119"/>
              <a:ext cx="496071" cy="6320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1</a:t>
              </a:r>
              <a:endParaRPr lang="zh-CN" altLang="en-US" sz="140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611032" y="2772871"/>
              <a:ext cx="496071" cy="6320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4</a:t>
              </a:r>
              <a:endParaRPr lang="zh-CN" altLang="en-US" sz="140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5084910" y="4406348"/>
              <a:ext cx="496071" cy="6320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1</a:t>
              </a:r>
              <a:endParaRPr lang="zh-CN" altLang="en-US" sz="140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084910" y="4944366"/>
              <a:ext cx="496071" cy="6320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8</a:t>
              </a:r>
              <a:endParaRPr lang="zh-CN" altLang="en-US" sz="140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107103" y="3795628"/>
              <a:ext cx="496071" cy="6320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1</a:t>
              </a:r>
              <a:endParaRPr lang="zh-CN" altLang="en-US" sz="1400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27584" y="2348880"/>
            <a:ext cx="4680520" cy="838200"/>
            <a:chOff x="1187624" y="2086744"/>
            <a:chExt cx="4680520" cy="838200"/>
          </a:xfrm>
        </p:grpSpPr>
        <p:sp>
          <p:nvSpPr>
            <p:cNvPr id="15" name="矩形 14"/>
            <p:cNvSpPr/>
            <p:nvPr/>
          </p:nvSpPr>
          <p:spPr>
            <a:xfrm>
              <a:off x="1187624" y="2250529"/>
              <a:ext cx="468052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空白部分是大正方形的</a:t>
              </a:r>
              <a:r>
                <a:rPr lang="en-US" altLang="zh-CN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   </a:t>
              </a:r>
              <a:r>
                <a:rPr lang="zh-CN" altLang="en-US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。</a:t>
              </a:r>
              <a:endParaRPr lang="zh-CN" altLang="en-US" sz="2800" b="1" dirty="0">
                <a:solidFill>
                  <a:srgbClr val="0000FF"/>
                </a:solidFill>
                <a:latin typeface="+mn-ea"/>
                <a:ea typeface="+mn-ea"/>
              </a:endParaRPr>
            </a:p>
          </p:txBody>
        </p:sp>
        <p:graphicFrame>
          <p:nvGraphicFramePr>
            <p:cNvPr id="19" name="对象 18"/>
            <p:cNvGraphicFramePr>
              <a:graphicFrameLocks noChangeAspect="1"/>
            </p:cNvGraphicFramePr>
            <p:nvPr/>
          </p:nvGraphicFramePr>
          <p:xfrm>
            <a:off x="4944988" y="2086744"/>
            <a:ext cx="419100" cy="838200"/>
          </p:xfrm>
          <a:graphic>
            <a:graphicData uri="http://schemas.openxmlformats.org/presentationml/2006/ole">
              <p:oleObj spid="_x0000_s20482" name="Equation" r:id="rId6" imgW="10058400" imgH="20116800" progId="">
                <p:embed/>
              </p:oleObj>
            </a:graphicData>
          </a:graphic>
        </p:graphicFrame>
      </p:grpSp>
      <p:grpSp>
        <p:nvGrpSpPr>
          <p:cNvPr id="21" name="组合 20"/>
          <p:cNvGrpSpPr/>
          <p:nvPr/>
        </p:nvGrpSpPr>
        <p:grpSpPr>
          <a:xfrm>
            <a:off x="792088" y="3670920"/>
            <a:ext cx="5292080" cy="838200"/>
            <a:chOff x="792088" y="4509120"/>
            <a:chExt cx="5292080" cy="838200"/>
          </a:xfrm>
        </p:grpSpPr>
        <p:sp>
          <p:nvSpPr>
            <p:cNvPr id="18" name="矩形 17"/>
            <p:cNvSpPr/>
            <p:nvPr/>
          </p:nvSpPr>
          <p:spPr>
            <a:xfrm>
              <a:off x="792088" y="4653136"/>
              <a:ext cx="529208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涂色部分是大正方的       。</a:t>
              </a:r>
              <a:endParaRPr lang="zh-CN" altLang="en-US" sz="2800" b="1" dirty="0">
                <a:solidFill>
                  <a:srgbClr val="0000FF"/>
                </a:solidFill>
                <a:latin typeface="+mn-ea"/>
                <a:ea typeface="+mn-ea"/>
              </a:endParaRPr>
            </a:p>
          </p:txBody>
        </p:sp>
        <p:graphicFrame>
          <p:nvGraphicFramePr>
            <p:cNvPr id="20" name="对象 19"/>
            <p:cNvGraphicFramePr>
              <a:graphicFrameLocks noChangeAspect="1"/>
            </p:cNvGraphicFramePr>
            <p:nvPr/>
          </p:nvGraphicFramePr>
          <p:xfrm>
            <a:off x="4139952" y="4509120"/>
            <a:ext cx="1130300" cy="838200"/>
          </p:xfrm>
          <a:graphic>
            <a:graphicData uri="http://schemas.openxmlformats.org/presentationml/2006/ole">
              <p:oleObj spid="_x0000_s20481" name="Equation" r:id="rId7" imgW="27127200" imgH="20116800" progId="">
                <p:embed/>
              </p:oleObj>
            </a:graphicData>
          </a:graphic>
        </p:graphicFrame>
      </p:grpSp>
      <p:sp>
        <p:nvSpPr>
          <p:cNvPr id="23" name="矩形 22"/>
          <p:cNvSpPr/>
          <p:nvPr/>
        </p:nvSpPr>
        <p:spPr>
          <a:xfrm>
            <a:off x="971600" y="4797152"/>
            <a:ext cx="7205702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zh-CN" altLang="en-US" sz="2800" b="1" dirty="0" smtClean="0"/>
              <a:t>         把算式和图形联系起来想一想，原来的算式可以怎样转化？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solidFill>
                  <a:srgbClr val="FF0000"/>
                </a:solidFill>
              </a:rPr>
              <a:t/>
            </a:r>
            <a:br>
              <a:rPr lang="zh-CN" altLang="en-US" smtClean="0">
                <a:solidFill>
                  <a:srgbClr val="FF0000"/>
                </a:solidFill>
              </a:rPr>
            </a:br>
            <a:endParaRPr lang="zh-CN" altLang="zh-CN" smtClean="0"/>
          </a:p>
        </p:txBody>
      </p:sp>
      <p:grpSp>
        <p:nvGrpSpPr>
          <p:cNvPr id="4" name="组合 3"/>
          <p:cNvGrpSpPr/>
          <p:nvPr/>
        </p:nvGrpSpPr>
        <p:grpSpPr>
          <a:xfrm>
            <a:off x="611560" y="1379416"/>
            <a:ext cx="7458000" cy="1296052"/>
            <a:chOff x="1062503" y="4446979"/>
            <a:chExt cx="5603284" cy="1296052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1062503" y="4806927"/>
              <a:ext cx="819279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圆角矩形标注 5"/>
            <p:cNvSpPr/>
            <p:nvPr/>
          </p:nvSpPr>
          <p:spPr bwMode="auto">
            <a:xfrm>
              <a:off x="2304547" y="4446979"/>
              <a:ext cx="4361240" cy="828000"/>
            </a:xfrm>
            <a:prstGeom prst="wedgeRoundRectCallout">
              <a:avLst>
                <a:gd name="adj1" fmla="val -56954"/>
                <a:gd name="adj2" fmla="val 40841"/>
                <a:gd name="adj3" fmla="val 16667"/>
              </a:avLst>
            </a:prstGeom>
            <a:solidFill>
              <a:srgbClr val="FFCCCC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2283649" y="4552347"/>
              <a:ext cx="432803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latin typeface="+mn-ea"/>
                  <a:ea typeface="+mn-ea"/>
                </a:rPr>
                <a:t>原来的加法算式可以转化成       。</a:t>
              </a:r>
              <a:endParaRPr lang="zh-CN" altLang="en-US" sz="2800" b="1" dirty="0">
                <a:latin typeface="+mn-ea"/>
                <a:ea typeface="+mn-ea"/>
              </a:endParaRPr>
            </a:p>
          </p:txBody>
        </p:sp>
      </p:grp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6629400" y="1340768"/>
          <a:ext cx="1130300" cy="838200"/>
        </p:xfrm>
        <a:graphic>
          <a:graphicData uri="http://schemas.openxmlformats.org/presentationml/2006/ole">
            <p:oleObj spid="_x0000_s22531" name="Equation" r:id="rId4" imgW="27127200" imgH="20116800" progId="">
              <p:embed/>
            </p:oleObj>
          </a:graphicData>
        </a:graphic>
      </p:graphicFrame>
      <p:sp>
        <p:nvSpPr>
          <p:cNvPr id="9" name="矩形 8"/>
          <p:cNvSpPr/>
          <p:nvPr/>
        </p:nvSpPr>
        <p:spPr>
          <a:xfrm>
            <a:off x="899592" y="2721058"/>
            <a:ext cx="7344816" cy="1284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  <a:ea typeface="+mn-ea"/>
              </a:rPr>
              <a:t>     用转化后的算式算一算， 看看与原来的计算结果是否相同。</a:t>
            </a:r>
            <a:endParaRPr lang="zh-CN" altLang="en-US" sz="2800" b="1" dirty="0">
              <a:latin typeface="+mn-ea"/>
              <a:ea typeface="+mn-ea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184276" y="4535016"/>
          <a:ext cx="2120900" cy="838200"/>
        </p:xfrm>
        <a:graphic>
          <a:graphicData uri="http://schemas.openxmlformats.org/presentationml/2006/ole">
            <p:oleObj spid="_x0000_s22530" name="Equation" r:id="rId5" imgW="50901600" imgH="20116800" progId="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488532" y="4535016"/>
          <a:ext cx="2171700" cy="838200"/>
        </p:xfrm>
        <a:graphic>
          <a:graphicData uri="http://schemas.openxmlformats.org/presentationml/2006/ole">
            <p:oleObj spid="_x0000_s22529" name="Equation" r:id="rId6" imgW="52120800" imgH="20116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35696" y="1268760"/>
            <a:ext cx="6318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回顾解决问题的过程， 你有什么体会？</a:t>
            </a:r>
            <a:endParaRPr lang="zh-CN" altLang="en-US" sz="28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878051" y="934386"/>
            <a:ext cx="885637" cy="112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组合 3"/>
          <p:cNvGrpSpPr/>
          <p:nvPr/>
        </p:nvGrpSpPr>
        <p:grpSpPr>
          <a:xfrm>
            <a:off x="796752" y="2420888"/>
            <a:ext cx="7988018" cy="1440068"/>
            <a:chOff x="2283649" y="4446979"/>
            <a:chExt cx="6001492" cy="144006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00458" y="4950943"/>
              <a:ext cx="784683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圆角矩形标注 5"/>
            <p:cNvSpPr/>
            <p:nvPr/>
          </p:nvSpPr>
          <p:spPr bwMode="auto">
            <a:xfrm>
              <a:off x="2304547" y="4446979"/>
              <a:ext cx="4817208" cy="828000"/>
            </a:xfrm>
            <a:prstGeom prst="wedgeRoundRectCallout">
              <a:avLst>
                <a:gd name="adj1" fmla="val 57137"/>
                <a:gd name="adj2" fmla="val 54645"/>
                <a:gd name="adj3" fmla="val 16667"/>
              </a:avLst>
            </a:prstGeom>
            <a:solidFill>
              <a:srgbClr val="FFCCCC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2283649" y="4571739"/>
              <a:ext cx="483810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00FF"/>
                  </a:solidFill>
                  <a:latin typeface="+mn-ea"/>
                  <a:ea typeface="+mn-ea"/>
                </a:rPr>
                <a:t>有些复杂的算式可以转化成简单的算式。</a:t>
              </a:r>
              <a:endParaRPr lang="zh-CN" altLang="en-US" sz="2800" b="1" dirty="0">
                <a:solidFill>
                  <a:srgbClr val="0000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19663" y="4364149"/>
            <a:ext cx="8128801" cy="1369107"/>
            <a:chOff x="915194" y="2421843"/>
            <a:chExt cx="8128801" cy="1369107"/>
          </a:xfrm>
        </p:grpSpPr>
        <p:sp>
          <p:nvSpPr>
            <p:cNvPr id="10" name="圆角矩形标注 9"/>
            <p:cNvSpPr/>
            <p:nvPr/>
          </p:nvSpPr>
          <p:spPr bwMode="auto">
            <a:xfrm>
              <a:off x="2339752" y="2421843"/>
              <a:ext cx="6380509" cy="792088"/>
            </a:xfrm>
            <a:prstGeom prst="wedgeRoundRectCallout">
              <a:avLst>
                <a:gd name="adj1" fmla="val -55695"/>
                <a:gd name="adj2" fmla="val 406"/>
                <a:gd name="adj3" fmla="val 16667"/>
              </a:avLst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47251" y="2566814"/>
              <a:ext cx="6696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/>
                <a:t>有时画图可以帮助我们找到转化的方法。</a:t>
              </a:r>
              <a:endParaRPr lang="zh-CN" altLang="en-US" sz="2800" b="1" dirty="0"/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15194" y="2637867"/>
              <a:ext cx="1036315" cy="1153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拓展升华巩固提高 </a:t>
            </a:r>
            <a:br>
              <a:rPr lang="zh-CN" altLang="en-US" b="1" dirty="0" smtClean="0">
                <a:solidFill>
                  <a:srgbClr val="FF0000"/>
                </a:solidFill>
              </a:rPr>
            </a:br>
            <a:endParaRPr lang="zh-CN" altLang="zh-CN" b="1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983153"/>
            <a:ext cx="2664296" cy="69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72048" y="1819052"/>
            <a:ext cx="182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latin typeface="+mn-ea"/>
                <a:ea typeface="+mn-ea"/>
              </a:rPr>
              <a:t>1</a:t>
            </a:r>
            <a:r>
              <a:rPr lang="zh-CN" altLang="en-US" sz="2800" b="1" dirty="0" smtClean="0">
                <a:latin typeface="+mn-ea"/>
                <a:ea typeface="+mn-ea"/>
              </a:rPr>
              <a:t>、计算：</a:t>
            </a:r>
            <a:endParaRPr lang="zh-CN" altLang="en-US" sz="2800" b="1" dirty="0">
              <a:latin typeface="+mn-ea"/>
              <a:ea typeface="+mn-ea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971600" y="2636912"/>
          <a:ext cx="4508500" cy="838200"/>
        </p:xfrm>
        <a:graphic>
          <a:graphicData uri="http://schemas.openxmlformats.org/presentationml/2006/ole">
            <p:oleObj spid="_x0000_s24578" name="Equation" r:id="rId4" imgW="108204000" imgH="20116800" progId="">
              <p:embed/>
            </p:oleObj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5580112" y="2636912"/>
          <a:ext cx="2298700" cy="838200"/>
        </p:xfrm>
        <a:graphic>
          <a:graphicData uri="http://schemas.openxmlformats.org/presentationml/2006/ole">
            <p:oleObj spid="_x0000_s24577" name="Equation" r:id="rId5" imgW="55168800" imgH="20116800" progId="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899592" y="3933056"/>
            <a:ext cx="7416824" cy="1284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+mn-ea"/>
                <a:ea typeface="+mn-ea"/>
              </a:rPr>
              <a:t>2. </a:t>
            </a:r>
            <a:r>
              <a:rPr lang="zh-CN" altLang="en-US" sz="2800" b="1" dirty="0" smtClean="0">
                <a:latin typeface="+mn-ea"/>
                <a:ea typeface="+mn-ea"/>
              </a:rPr>
              <a:t>下图是一个装满了铅笔的铅笔架。你能联系梯形面积公式，计算出铅笔的支数吗？</a:t>
            </a:r>
            <a:endParaRPr lang="zh-CN" altLang="en-US" sz="28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749</Words>
  <Application>WPS 演示</Application>
  <PresentationFormat>全屏显示(4:3)</PresentationFormat>
  <Paragraphs>113</Paragraphs>
  <Slides>15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默认设计模板</vt:lpstr>
      <vt:lpstr>Equation</vt:lpstr>
      <vt:lpstr>九年义务教育教材（苏教版）五年级下册 </vt:lpstr>
      <vt:lpstr>创设情境引入课题  </vt:lpstr>
      <vt:lpstr>合作探究寻求方法 </vt:lpstr>
      <vt:lpstr>幻灯片 4</vt:lpstr>
      <vt:lpstr>幻灯片 5</vt:lpstr>
      <vt:lpstr>幻灯片 6</vt:lpstr>
      <vt:lpstr> </vt:lpstr>
      <vt:lpstr>幻灯片 8</vt:lpstr>
      <vt:lpstr>拓展升华巩固提高  </vt:lpstr>
      <vt:lpstr>幻灯片 10</vt:lpstr>
      <vt:lpstr>自我完善课堂检测</vt:lpstr>
      <vt:lpstr>幻灯片 12</vt:lpstr>
      <vt:lpstr>归纳总结谈收获 </vt:lpstr>
      <vt:lpstr>课后作业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zhai_zhaolei</cp:lastModifiedBy>
  <cp:revision>128</cp:revision>
  <dcterms:created xsi:type="dcterms:W3CDTF">2013-01-25T01:44:00Z</dcterms:created>
  <dcterms:modified xsi:type="dcterms:W3CDTF">2016-12-16T13:18:53Z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