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2"/>
    <p:sldMasterId id="2147483672" r:id="rId3"/>
    <p:sldMasterId id="2147483685" r:id="rId4"/>
    <p:sldMasterId id="2147483708" r:id="rId5"/>
    <p:sldMasterId id="2147483732" r:id="rId6"/>
    <p:sldMasterId id="2147483744" r:id="rId7"/>
    <p:sldMasterId id="2147483756" r:id="rId8"/>
    <p:sldMasterId id="2147483780" r:id="rId9"/>
  </p:sldMasterIdLst>
  <p:notesMasterIdLst>
    <p:notesMasterId r:id="rId50"/>
  </p:notesMasterIdLst>
  <p:sldIdLst>
    <p:sldId id="358" r:id="rId10"/>
    <p:sldId id="350" r:id="rId11"/>
    <p:sldId id="259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7" r:id="rId20"/>
    <p:sldId id="318" r:id="rId21"/>
    <p:sldId id="319" r:id="rId22"/>
    <p:sldId id="338" r:id="rId23"/>
    <p:sldId id="339" r:id="rId24"/>
    <p:sldId id="342" r:id="rId25"/>
    <p:sldId id="343" r:id="rId26"/>
    <p:sldId id="344" r:id="rId27"/>
    <p:sldId id="345" r:id="rId28"/>
    <p:sldId id="346" r:id="rId29"/>
    <p:sldId id="353" r:id="rId30"/>
    <p:sldId id="349" r:id="rId31"/>
    <p:sldId id="335" r:id="rId32"/>
    <p:sldId id="320" r:id="rId33"/>
    <p:sldId id="321" r:id="rId34"/>
    <p:sldId id="322" r:id="rId35"/>
    <p:sldId id="360" r:id="rId36"/>
    <p:sldId id="337" r:id="rId37"/>
    <p:sldId id="362" r:id="rId38"/>
    <p:sldId id="363" r:id="rId39"/>
    <p:sldId id="324" r:id="rId40"/>
    <p:sldId id="325" r:id="rId41"/>
    <p:sldId id="327" r:id="rId42"/>
    <p:sldId id="340" r:id="rId43"/>
    <p:sldId id="341" r:id="rId44"/>
    <p:sldId id="355" r:id="rId45"/>
    <p:sldId id="356" r:id="rId46"/>
    <p:sldId id="365" r:id="rId47"/>
    <p:sldId id="366" r:id="rId48"/>
    <p:sldId id="347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30B7F"/>
    <a:srgbClr val="8DC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2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2018/6/20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94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11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04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9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78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92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35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3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9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2018/6/20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30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16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8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0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35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5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49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68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9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22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50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4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048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60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44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77363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95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82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72678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7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79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99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1804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38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19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67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65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24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7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422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98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21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56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90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67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28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573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3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9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03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01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392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11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015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916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361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61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538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8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463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1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7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0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32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772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806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90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299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3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2018/6/20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71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259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3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16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15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545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12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303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582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1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52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028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542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107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067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698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115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879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4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2018/6/20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6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1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2018/6/20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5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6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8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5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2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4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&#35782;&#23383;9%20&#26085;&#26376;&#26126;%20%20%20%20%20&#65288;&#29983;&#23383;&#35270;&#39057;&#65289;.mp4" TargetMode="Externa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image" Target="../media/image40.png"/><Relationship Id="rId4" Type="http://schemas.openxmlformats.org/officeDocument/2006/relationships/hyperlink" Target="../&#20154;&#25945;&#22937;&#35299;&#19968;&#19978;&#35838;&#20214;&#32456;&#29256;/&#35782;&#23383;5/&#35782;&#23383;5%20&#23545;&#38901;&#27468;&#65288;&#31508;&#39034;&#35270;&#39057;&#65289;.mp4" TargetMode="Externa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hyperlink" Target="&#35782;&#23383;9%20&#26085;&#26376;&#26126;&#65288;&#26391;&#35835;&#35270;&#39057;&#65289;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6.png"/><Relationship Id="rId4" Type="http://schemas.openxmlformats.org/officeDocument/2006/relationships/hyperlink" Target="&#35782;&#23383;9%20&#26085;&#26376;&#26126;&#65288;&#21548;&#20889;&#35270;&#39057;&#65289;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804888" y="1714842"/>
            <a:ext cx="9684054" cy="255454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把我们学过的两个或三个独体字合在一起，就有可能组成一个新字。我们要学的汉字中有许多都是这样组成的。现在，就让我们一起去认识几个这样的字吧！</a:t>
            </a:r>
            <a:endParaRPr lang="zh-CN" altLang="en-US" sz="4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5082" y="206733"/>
            <a:ext cx="3137986" cy="1115717"/>
            <a:chOff x="135082" y="206733"/>
            <a:chExt cx="3137986" cy="1115717"/>
          </a:xfrm>
        </p:grpSpPr>
        <p:grpSp>
          <p:nvGrpSpPr>
            <p:cNvPr id="20" name="组合 19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新课导入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2" y="206733"/>
              <a:ext cx="900074" cy="1115717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90" y="4817175"/>
            <a:ext cx="1113727" cy="13924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29" y="4878466"/>
            <a:ext cx="1113727" cy="139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4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720078" y="1713854"/>
            <a:ext cx="13365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lín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472395" y="2881559"/>
            <a:ext cx="19851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林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 descr="林（树林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625" y="1846098"/>
            <a:ext cx="3472249" cy="28522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659119" y="1723868"/>
            <a:ext cx="179291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sēn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670107" y="2939225"/>
            <a:ext cx="17242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森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 descr="森（森林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543" y="1740484"/>
            <a:ext cx="3140710" cy="3220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7004151" y="1638178"/>
            <a:ext cx="17933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</a:t>
            </a:r>
            <a:r>
              <a:rPr lang="en-US" altLang="zh-CN" sz="7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7004151" y="2873321"/>
            <a:ext cx="16208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条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 descr="条（一条船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111" y="1440180"/>
            <a:ext cx="3849370" cy="3495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619000" y="1781810"/>
            <a:ext cx="15199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xīn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521815" y="2996891"/>
            <a:ext cx="161716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心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05" y="1441622"/>
            <a:ext cx="3624649" cy="33981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" name="椭圆 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5" name="图片 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074"/>
            <a:ext cx="12192000" cy="459242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8546" y="1754666"/>
            <a:ext cx="1835811" cy="1690688"/>
            <a:chOff x="347662" y="1385888"/>
            <a:chExt cx="1835811" cy="169068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2" y="1385888"/>
              <a:ext cx="1835811" cy="1690688"/>
            </a:xfrm>
            <a:prstGeom prst="rect">
              <a:avLst/>
            </a:prstGeom>
          </p:spPr>
        </p:pic>
        <p:sp>
          <p:nvSpPr>
            <p:cNvPr id="53" name="TextBox 3"/>
            <p:cNvSpPr txBox="1">
              <a:spLocks noChangeArrowheads="1"/>
            </p:cNvSpPr>
            <p:nvPr/>
          </p:nvSpPr>
          <p:spPr bwMode="auto">
            <a:xfrm>
              <a:off x="650342" y="1587191"/>
              <a:ext cx="84482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7500" smtClean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</a:rPr>
                <a:t>明</a:t>
              </a:r>
              <a:endParaRPr lang="zh-CN" altLang="en-US" sz="750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853403" y="1001624"/>
            <a:ext cx="1835811" cy="1690688"/>
            <a:chOff x="347662" y="1385888"/>
            <a:chExt cx="1835811" cy="1690688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2" y="1385888"/>
              <a:ext cx="1835811" cy="1690688"/>
            </a:xfrm>
            <a:prstGeom prst="rect">
              <a:avLst/>
            </a:prstGeom>
          </p:spPr>
        </p:pic>
        <p:sp>
          <p:nvSpPr>
            <p:cNvPr id="56" name="TextBox 3"/>
            <p:cNvSpPr txBox="1">
              <a:spLocks noChangeArrowheads="1"/>
            </p:cNvSpPr>
            <p:nvPr/>
          </p:nvSpPr>
          <p:spPr bwMode="auto">
            <a:xfrm>
              <a:off x="650342" y="1587191"/>
              <a:ext cx="84482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7500" smtClean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</a:rPr>
                <a:t>尘</a:t>
              </a:r>
              <a:endParaRPr lang="zh-CN" altLang="en-US" sz="750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584707" y="1599953"/>
            <a:ext cx="1835811" cy="1690688"/>
            <a:chOff x="347662" y="1385888"/>
            <a:chExt cx="1835811" cy="1690688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2" y="1385888"/>
              <a:ext cx="1835811" cy="1690688"/>
            </a:xfrm>
            <a:prstGeom prst="rect">
              <a:avLst/>
            </a:prstGeom>
          </p:spPr>
        </p:pic>
        <p:sp>
          <p:nvSpPr>
            <p:cNvPr id="59" name="TextBox 3"/>
            <p:cNvSpPr txBox="1">
              <a:spLocks noChangeArrowheads="1"/>
            </p:cNvSpPr>
            <p:nvPr/>
          </p:nvSpPr>
          <p:spPr bwMode="auto">
            <a:xfrm>
              <a:off x="650342" y="1587191"/>
              <a:ext cx="84482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7500" smtClean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</a:rPr>
                <a:t>从</a:t>
              </a:r>
              <a:endParaRPr lang="zh-CN" altLang="en-US" sz="750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597934" y="1627820"/>
            <a:ext cx="1835811" cy="1690688"/>
            <a:chOff x="347662" y="1385888"/>
            <a:chExt cx="1835811" cy="1690688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2" y="1385888"/>
              <a:ext cx="1835811" cy="1690688"/>
            </a:xfrm>
            <a:prstGeom prst="rect">
              <a:avLst/>
            </a:prstGeom>
          </p:spPr>
        </p:pic>
        <p:sp>
          <p:nvSpPr>
            <p:cNvPr id="67" name="TextBox 3"/>
            <p:cNvSpPr txBox="1">
              <a:spLocks noChangeArrowheads="1"/>
            </p:cNvSpPr>
            <p:nvPr/>
          </p:nvSpPr>
          <p:spPr bwMode="auto">
            <a:xfrm>
              <a:off x="650342" y="1587191"/>
              <a:ext cx="84482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7500" smtClean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</a:rPr>
                <a:t>众</a:t>
              </a:r>
              <a:endParaRPr lang="zh-CN" altLang="en-US" sz="750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0307004" y="1730680"/>
            <a:ext cx="1835811" cy="1690688"/>
            <a:chOff x="347662" y="1385888"/>
            <a:chExt cx="1835811" cy="1690688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2" y="1385888"/>
              <a:ext cx="1835811" cy="1690688"/>
            </a:xfrm>
            <a:prstGeom prst="rect">
              <a:avLst/>
            </a:prstGeom>
          </p:spPr>
        </p:pic>
        <p:sp>
          <p:nvSpPr>
            <p:cNvPr id="78" name="TextBox 3"/>
            <p:cNvSpPr txBox="1">
              <a:spLocks noChangeArrowheads="1"/>
            </p:cNvSpPr>
            <p:nvPr/>
          </p:nvSpPr>
          <p:spPr bwMode="auto">
            <a:xfrm>
              <a:off x="650342" y="1587191"/>
              <a:ext cx="84482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7500" smtClean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</a:rPr>
                <a:t>双</a:t>
              </a:r>
              <a:endParaRPr lang="zh-CN" altLang="en-US" sz="750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8312827" y="1704649"/>
            <a:ext cx="1835811" cy="1690688"/>
            <a:chOff x="347662" y="1385888"/>
            <a:chExt cx="1835811" cy="1690688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2" y="1385888"/>
              <a:ext cx="1835811" cy="1690688"/>
            </a:xfrm>
            <a:prstGeom prst="rect">
              <a:avLst/>
            </a:prstGeom>
          </p:spPr>
        </p:pic>
        <p:sp>
          <p:nvSpPr>
            <p:cNvPr id="93" name="TextBox 3"/>
            <p:cNvSpPr txBox="1">
              <a:spLocks noChangeArrowheads="1"/>
            </p:cNvSpPr>
            <p:nvPr/>
          </p:nvSpPr>
          <p:spPr bwMode="auto">
            <a:xfrm>
              <a:off x="650342" y="1587191"/>
              <a:ext cx="84482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7500" smtClean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</a:rPr>
                <a:t>森</a:t>
              </a:r>
              <a:endParaRPr lang="zh-CN" altLang="en-US" sz="750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7127845" y="237801"/>
            <a:ext cx="1835811" cy="1690688"/>
            <a:chOff x="347662" y="1385888"/>
            <a:chExt cx="1835811" cy="1690688"/>
          </a:xfrm>
        </p:grpSpPr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2" y="1385888"/>
              <a:ext cx="1835811" cy="1690688"/>
            </a:xfrm>
            <a:prstGeom prst="rect">
              <a:avLst/>
            </a:prstGeom>
          </p:spPr>
        </p:pic>
        <p:sp>
          <p:nvSpPr>
            <p:cNvPr id="96" name="TextBox 3"/>
            <p:cNvSpPr txBox="1">
              <a:spLocks noChangeArrowheads="1"/>
            </p:cNvSpPr>
            <p:nvPr/>
          </p:nvSpPr>
          <p:spPr bwMode="auto">
            <a:xfrm>
              <a:off x="650342" y="1587191"/>
              <a:ext cx="84482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7500" smtClean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</a:rPr>
                <a:t>条</a:t>
              </a:r>
              <a:endParaRPr lang="zh-CN" altLang="en-US" sz="750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97" name="矩形 96"/>
          <p:cNvSpPr/>
          <p:nvPr/>
        </p:nvSpPr>
        <p:spPr>
          <a:xfrm>
            <a:off x="3605067" y="177110"/>
            <a:ext cx="274957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E4007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春天到</a:t>
            </a:r>
            <a:endParaRPr lang="zh-CN" altLang="en-US" sz="60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E4007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4953">
            <a:off x="6665280" y="5261527"/>
            <a:ext cx="699396" cy="5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796866" y="2323385"/>
            <a:ext cx="241849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明月</a:t>
            </a:r>
            <a:endParaRPr lang="zh-CN" altLang="en-US" sz="7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88389" y="1520423"/>
            <a:ext cx="2114461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5500" b="1">
                <a:solidFill>
                  <a:srgbClr val="0000FF"/>
                </a:solidFill>
                <a:latin typeface="宋体" panose="02010600030101010101" pitchFamily="2" charset="-122"/>
              </a:rPr>
              <a:t>mínɡ</a:t>
            </a:r>
            <a:endParaRPr lang="zh-CN" altLang="en-US" sz="55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752522" y="2323385"/>
            <a:ext cx="228133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力气</a:t>
            </a:r>
            <a:endParaRPr lang="zh-CN" altLang="en-US" sz="7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6571018" y="2323385"/>
            <a:ext cx="228133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尘土</a:t>
            </a:r>
            <a:endParaRPr lang="zh-CN" altLang="en-US" sz="7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9389513" y="2323385"/>
            <a:ext cx="228133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众多</a:t>
            </a:r>
            <a:endParaRPr lang="zh-CN" altLang="en-US" sz="7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3357684" y="1512403"/>
            <a:ext cx="2114461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5500" b="1" smtClean="0">
                <a:solidFill>
                  <a:srgbClr val="0000FF"/>
                </a:solidFill>
                <a:latin typeface="宋体" panose="02010600030101010101" pitchFamily="2" charset="-122"/>
              </a:rPr>
              <a:t>lì</a:t>
            </a:r>
            <a:endParaRPr lang="zh-CN" altLang="en-US" sz="55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5972045" y="1512403"/>
            <a:ext cx="2954292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5500" b="1">
                <a:solidFill>
                  <a:srgbClr val="0000FF"/>
                </a:solidFill>
                <a:latin typeface="宋体" panose="02010600030101010101" pitchFamily="2" charset="-122"/>
              </a:rPr>
              <a:t>chén </a:t>
            </a:r>
            <a:r>
              <a:rPr lang="en-US" altLang="zh-CN" sz="5500" b="1" smtClean="0">
                <a:solidFill>
                  <a:srgbClr val="0000FF"/>
                </a:solidFill>
                <a:latin typeface="宋体" panose="02010600030101010101" pitchFamily="2" charset="-122"/>
              </a:rPr>
              <a:t>tǔ</a:t>
            </a:r>
            <a:endParaRPr lang="zh-CN" altLang="en-US" sz="55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8943843" y="1512403"/>
            <a:ext cx="2114461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5500" b="1">
                <a:solidFill>
                  <a:srgbClr val="0000FF"/>
                </a:solidFill>
                <a:latin typeface="宋体" panose="02010600030101010101" pitchFamily="2" charset="-122"/>
              </a:rPr>
              <a:t>zhònɡ</a:t>
            </a:r>
            <a:endParaRPr lang="zh-CN" altLang="en-US" sz="55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796866" y="4447460"/>
            <a:ext cx="241849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树林</a:t>
            </a:r>
            <a:endParaRPr lang="zh-CN" altLang="en-US" sz="7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1270702" y="3644498"/>
            <a:ext cx="2114461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5500" b="1" smtClean="0">
                <a:solidFill>
                  <a:srgbClr val="0000FF"/>
                </a:solidFill>
                <a:latin typeface="宋体" panose="02010600030101010101" pitchFamily="2" charset="-122"/>
              </a:rPr>
              <a:t>lín</a:t>
            </a:r>
            <a:endParaRPr lang="zh-CN" altLang="en-US" sz="55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3752522" y="4447460"/>
            <a:ext cx="228133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森林</a:t>
            </a:r>
            <a:endParaRPr lang="zh-CN" altLang="en-US" sz="7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TextBox 3"/>
          <p:cNvSpPr txBox="1">
            <a:spLocks noChangeArrowheads="1"/>
          </p:cNvSpPr>
          <p:nvPr/>
        </p:nvSpPr>
        <p:spPr bwMode="auto">
          <a:xfrm>
            <a:off x="6571018" y="4447460"/>
            <a:ext cx="228133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关心</a:t>
            </a:r>
            <a:endParaRPr lang="zh-CN" altLang="en-US" sz="7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TextBox 3"/>
          <p:cNvSpPr txBox="1">
            <a:spLocks noChangeArrowheads="1"/>
          </p:cNvSpPr>
          <p:nvPr/>
        </p:nvSpPr>
        <p:spPr bwMode="auto">
          <a:xfrm>
            <a:off x="9389513" y="4447460"/>
            <a:ext cx="228133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开心</a:t>
            </a:r>
            <a:endParaRPr lang="zh-CN" altLang="en-US" sz="7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7315070" y="3636478"/>
            <a:ext cx="1667005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5500" b="1">
                <a:solidFill>
                  <a:srgbClr val="0000FF"/>
                </a:solidFill>
                <a:latin typeface="宋体" panose="02010600030101010101" pitchFamily="2" charset="-122"/>
              </a:rPr>
              <a:t>xīn </a:t>
            </a:r>
            <a:endParaRPr lang="zh-CN" altLang="en-US" sz="55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4232977" y="3644498"/>
            <a:ext cx="2114461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5500" b="1" smtClean="0">
                <a:solidFill>
                  <a:srgbClr val="0000FF"/>
                </a:solidFill>
                <a:latin typeface="宋体" panose="02010600030101010101" pitchFamily="2" charset="-122"/>
              </a:rPr>
              <a:t>lín</a:t>
            </a:r>
            <a:endParaRPr lang="zh-CN" altLang="en-US" sz="55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10096370" y="3636478"/>
            <a:ext cx="171463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5500" b="1">
                <a:solidFill>
                  <a:srgbClr val="0000FF"/>
                </a:solidFill>
                <a:latin typeface="宋体" panose="02010600030101010101" pitchFamily="2" charset="-122"/>
              </a:rPr>
              <a:t>xīn </a:t>
            </a:r>
            <a:endParaRPr lang="zh-CN" altLang="en-US" sz="55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138467" y="177110"/>
            <a:ext cx="274957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E4007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  <a:endParaRPr lang="zh-CN" altLang="en-US" sz="60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E4007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44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5" grpId="0"/>
      <p:bldP spid="46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505427" y="1343399"/>
            <a:ext cx="1188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800" b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mù</a:t>
            </a:r>
            <a:endParaRPr lang="zh-CN" altLang="en-US" sz="4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45199" y="5399514"/>
            <a:ext cx="6757965" cy="904863"/>
            <a:chOff x="1945199" y="5399514"/>
            <a:chExt cx="6757965" cy="90486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945199" y="5442900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2526" y="5399514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树木  木头  木耳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30049" y="225287"/>
            <a:ext cx="3133181" cy="1063729"/>
            <a:chOff x="398493" y="235133"/>
            <a:chExt cx="3133181" cy="1063729"/>
          </a:xfrm>
        </p:grpSpPr>
        <p:grpSp>
          <p:nvGrpSpPr>
            <p:cNvPr id="44" name="组合 43"/>
            <p:cNvGrpSpPr/>
            <p:nvPr/>
          </p:nvGrpSpPr>
          <p:grpSpPr>
            <a:xfrm>
              <a:off x="1285916" y="505254"/>
              <a:ext cx="2245758" cy="679269"/>
              <a:chOff x="2197150" y="2511380"/>
              <a:chExt cx="2245758" cy="679269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2197150" y="2511380"/>
                <a:ext cx="164333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2197150" y="3190649"/>
                <a:ext cx="165321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3"/>
              <p:cNvSpPr txBox="1">
                <a:spLocks noChangeArrowheads="1"/>
              </p:cNvSpPr>
              <p:nvPr/>
            </p:nvSpPr>
            <p:spPr bwMode="auto">
              <a:xfrm>
                <a:off x="2197150" y="253622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我会写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93" y="235133"/>
              <a:ext cx="873825" cy="106372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945199" y="4549112"/>
            <a:ext cx="2339178" cy="917883"/>
            <a:chOff x="1945199" y="4549112"/>
            <a:chExt cx="2339178" cy="91788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945199" y="4635998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84158" y="4549112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木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44" y="2263849"/>
            <a:ext cx="1949744" cy="2265450"/>
          </a:xfrm>
          <a:prstGeom prst="rect">
            <a:avLst/>
          </a:prstGeom>
        </p:spPr>
      </p:pic>
      <p:pic>
        <p:nvPicPr>
          <p:cNvPr id="19" name="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617" y="2255645"/>
            <a:ext cx="2264400" cy="22644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55219" y="4680823"/>
            <a:ext cx="4739017" cy="862374"/>
            <a:chOff x="4855219" y="4680823"/>
            <a:chExt cx="4739017" cy="862374"/>
          </a:xfrm>
        </p:grpSpPr>
        <p:sp>
          <p:nvSpPr>
            <p:cNvPr id="23" name="矩形 22"/>
            <p:cNvSpPr/>
            <p:nvPr/>
          </p:nvSpPr>
          <p:spPr>
            <a:xfrm>
              <a:off x="4855219" y="4680823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836" y="4800247"/>
              <a:ext cx="3200400" cy="742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4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619917" y="833640"/>
            <a:ext cx="949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lín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8609" y="5183016"/>
            <a:ext cx="6637648" cy="921887"/>
            <a:chOff x="1808609" y="5363496"/>
            <a:chExt cx="6637648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树林  森林  竹林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木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12" y="1837286"/>
            <a:ext cx="2518067" cy="2257851"/>
          </a:xfrm>
          <a:prstGeom prst="rect">
            <a:avLst/>
          </a:prstGeom>
        </p:spPr>
      </p:pic>
      <p:pic>
        <p:nvPicPr>
          <p:cNvPr id="34" name="林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2501" y="1849400"/>
            <a:ext cx="2264400" cy="226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6346" y="4455315"/>
            <a:ext cx="7336127" cy="830997"/>
            <a:chOff x="4756346" y="4455315"/>
            <a:chExt cx="7336127" cy="830997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524370"/>
              <a:ext cx="5996473" cy="628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0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685239" y="833640"/>
            <a:ext cx="8386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tǔ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8609" y="5183016"/>
            <a:ext cx="6637648" cy="921887"/>
            <a:chOff x="1808609" y="5363496"/>
            <a:chExt cx="6637648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土地  泥土  土块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土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63" y="1851160"/>
            <a:ext cx="1979765" cy="2189963"/>
          </a:xfrm>
          <a:prstGeom prst="rect">
            <a:avLst/>
          </a:prstGeom>
        </p:spPr>
      </p:pic>
      <p:pic>
        <p:nvPicPr>
          <p:cNvPr id="34" name="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7833" y="1850219"/>
            <a:ext cx="2264400" cy="226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6346" y="4455315"/>
            <a:ext cx="3930876" cy="830997"/>
            <a:chOff x="4756346" y="4455315"/>
            <a:chExt cx="3930876" cy="830997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347" y="4555207"/>
              <a:ext cx="2428875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1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797198" y="833640"/>
            <a:ext cx="5501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lì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8609" y="5183016"/>
            <a:ext cx="6637648" cy="921887"/>
            <a:chOff x="1808609" y="5363496"/>
            <a:chExt cx="6637648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力气  力量  努力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力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02" y="1776512"/>
            <a:ext cx="1860122" cy="2354836"/>
          </a:xfrm>
          <a:prstGeom prst="rect">
            <a:avLst/>
          </a:prstGeom>
        </p:spPr>
      </p:pic>
      <p:pic>
        <p:nvPicPr>
          <p:cNvPr id="34" name="力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7833" y="1840059"/>
            <a:ext cx="2264400" cy="226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6346" y="4455315"/>
            <a:ext cx="2923039" cy="830997"/>
            <a:chOff x="4756346" y="4455315"/>
            <a:chExt cx="2923039" cy="830997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310" y="4530104"/>
              <a:ext cx="1362075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598051" y="540295"/>
            <a:ext cx="6466723" cy="2286000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032727" y="393444"/>
            <a:ext cx="258668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日月明</a:t>
            </a:r>
            <a:endParaRPr lang="zh-CN" altLang="en-US" b="1">
              <a:solidFill>
                <a:prstClr val="black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154949" y="809070"/>
            <a:ext cx="869538" cy="875317"/>
          </a:xfrm>
          <a:prstGeom prst="ellipse">
            <a:avLst/>
          </a:prstGeom>
          <a:solidFill>
            <a:schemeClr val="accent2"/>
          </a:solidFill>
          <a:ln w="12700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</a:rPr>
              <a:t>9</a:t>
            </a:r>
            <a:endParaRPr lang="en-US" altLang="zh-CN" sz="6600">
              <a:solidFill>
                <a:prstClr val="black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950371" y="1857805"/>
            <a:ext cx="5676738" cy="0"/>
          </a:xfrm>
          <a:prstGeom prst="line">
            <a:avLst/>
          </a:prstGeom>
          <a:ln w="5715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1"/>
          <p:cNvSpPr txBox="1">
            <a:spLocks/>
          </p:cNvSpPr>
          <p:nvPr/>
        </p:nvSpPr>
        <p:spPr>
          <a:xfrm>
            <a:off x="4046595" y="1663961"/>
            <a:ext cx="2313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一年级上册</a:t>
            </a:r>
            <a:endParaRPr lang="zh-CN" altLang="en-US" sz="3200" b="1">
              <a:solidFill>
                <a:prstClr val="black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966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8844"/>
          <a:stretch/>
        </p:blipFill>
        <p:spPr>
          <a:xfrm>
            <a:off x="17488" y="1502"/>
            <a:ext cx="2298498" cy="1884409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739111" y="906591"/>
            <a:ext cx="11272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xīn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40304" y="5258934"/>
            <a:ext cx="6661714" cy="904863"/>
            <a:chOff x="2040304" y="5331126"/>
            <a:chExt cx="6661714" cy="90486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2040304" y="5347054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1380" y="5331126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爱心  中心  热心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40304" y="4454161"/>
            <a:ext cx="2271534" cy="917883"/>
            <a:chOff x="2040304" y="3984929"/>
            <a:chExt cx="2271534" cy="91788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2040304" y="4071815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511619" y="3984929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心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79" y="1960403"/>
            <a:ext cx="2114852" cy="2126409"/>
          </a:xfrm>
          <a:prstGeom prst="rect">
            <a:avLst/>
          </a:prstGeom>
        </p:spPr>
      </p:pic>
      <p:pic>
        <p:nvPicPr>
          <p:cNvPr id="34" name="图片 33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81" y="400493"/>
            <a:ext cx="1362075" cy="1381125"/>
          </a:xfrm>
          <a:prstGeom prst="rect">
            <a:avLst/>
          </a:prstGeom>
        </p:spPr>
      </p:pic>
      <p:pic>
        <p:nvPicPr>
          <p:cNvPr id="37" name="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3914" y="1947947"/>
            <a:ext cx="2264400" cy="22644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699283" y="4541046"/>
            <a:ext cx="4405563" cy="830997"/>
            <a:chOff x="4699283" y="4541046"/>
            <a:chExt cx="4405563" cy="830997"/>
          </a:xfrm>
        </p:grpSpPr>
        <p:sp>
          <p:nvSpPr>
            <p:cNvPr id="23" name="矩形 22"/>
            <p:cNvSpPr/>
            <p:nvPr/>
          </p:nvSpPr>
          <p:spPr>
            <a:xfrm>
              <a:off x="4699283" y="4541046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721" y="4651370"/>
              <a:ext cx="2905125" cy="59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69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7" name="椭圆 6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2" name="矩形 21"/>
          <p:cNvSpPr/>
          <p:nvPr/>
        </p:nvSpPr>
        <p:spPr>
          <a:xfrm>
            <a:off x="1978947" y="2500895"/>
            <a:ext cx="326580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明</a:t>
            </a:r>
            <a:r>
              <a:rPr lang="en-US" altLang="zh-CN" sz="4000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smtClean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亮</a:t>
            </a:r>
            <a:endParaRPr lang="zh-CN" altLang="en-US" sz="4000" dirty="0">
              <a:solidFill>
                <a:srgbClr val="FF00FF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独</a:t>
            </a:r>
            <a:r>
              <a:rPr lang="en-US" altLang="zh-CN" sz="4000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——</a:t>
            </a:r>
            <a:r>
              <a:rPr lang="zh-CN" altLang="en-US" sz="4000" smtClean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单</a:t>
            </a:r>
            <a:endParaRPr lang="zh-CN" altLang="en-US" sz="4000" dirty="0">
              <a:solidFill>
                <a:srgbClr val="FF00FF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55442" y="2500895"/>
            <a:ext cx="344897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明</a:t>
            </a:r>
            <a:r>
              <a:rPr lang="en-US" altLang="zh-CN" sz="4000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smtClean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暗</a:t>
            </a:r>
            <a:endParaRPr lang="zh-CN" altLang="en-US" sz="4000" dirty="0">
              <a:solidFill>
                <a:srgbClr val="FF00FF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独</a:t>
            </a:r>
            <a:r>
              <a:rPr lang="en-US" altLang="zh-CN" sz="4000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smtClean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众</a:t>
            </a:r>
            <a:endParaRPr lang="zh-CN" altLang="en-US" sz="4000">
              <a:solidFill>
                <a:srgbClr val="FF00FF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960" y="231632"/>
            <a:ext cx="3614520" cy="1154080"/>
            <a:chOff x="32960" y="231632"/>
            <a:chExt cx="3614520" cy="115408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0" y="231632"/>
              <a:ext cx="1102179" cy="1154080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970537" y="567600"/>
              <a:ext cx="2676943" cy="679269"/>
              <a:chOff x="1844447" y="2511380"/>
              <a:chExt cx="2676943" cy="679269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2009049" y="2511380"/>
                <a:ext cx="199005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2009049" y="3190649"/>
                <a:ext cx="199993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3"/>
              <p:cNvSpPr txBox="1">
                <a:spLocks noChangeArrowheads="1"/>
              </p:cNvSpPr>
              <p:nvPr/>
            </p:nvSpPr>
            <p:spPr bwMode="auto">
              <a:xfrm>
                <a:off x="1844447" y="2551128"/>
                <a:ext cx="2676943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4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词语对对</a:t>
                </a:r>
                <a:r>
                  <a:rPr lang="zh-CN" altLang="en-US" sz="3200" b="1" spc="4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碰</a:t>
                </a:r>
                <a:endParaRPr lang="zh-CN" altLang="en-US" sz="3200" b="1" spc="4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3990398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V="1">
                <a:off x="4007816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矩形 35"/>
          <p:cNvSpPr/>
          <p:nvPr/>
        </p:nvSpPr>
        <p:spPr>
          <a:xfrm>
            <a:off x="1259821" y="1641532"/>
            <a:ext cx="2733441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685800" indent="-685800" algn="ctr"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48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近义</a:t>
            </a:r>
            <a:r>
              <a:rPr lang="zh-CN" altLang="en-US" sz="48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词</a:t>
            </a:r>
          </a:p>
        </p:txBody>
      </p:sp>
      <p:sp>
        <p:nvSpPr>
          <p:cNvPr id="37" name="矩形 36"/>
          <p:cNvSpPr/>
          <p:nvPr/>
        </p:nvSpPr>
        <p:spPr>
          <a:xfrm>
            <a:off x="6217483" y="1641532"/>
            <a:ext cx="2733441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685800" indent="-685800" algn="ctr"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48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反义词</a:t>
            </a:r>
            <a:endParaRPr lang="zh-CN" altLang="en-US" sz="4800" b="1">
              <a:ln w="9525">
                <a:solidFill>
                  <a:prstClr val="white"/>
                </a:solidFill>
                <a:prstDash val="solid"/>
              </a:ln>
              <a:solidFill>
                <a:srgbClr val="0000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2" y="4685458"/>
            <a:ext cx="1546560" cy="181948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43" y="4642832"/>
            <a:ext cx="1569899" cy="184694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66" y="4656561"/>
            <a:ext cx="1546560" cy="18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0" name="文本框 19"/>
          <p:cNvSpPr txBox="1"/>
          <p:nvPr/>
        </p:nvSpPr>
        <p:spPr>
          <a:xfrm>
            <a:off x="938530" y="1676934"/>
            <a:ext cx="7481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    </a:t>
            </a:r>
            <a:r>
              <a:rPr lang="zh-CN" altLang="en-US" sz="40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同学们</a:t>
            </a:r>
            <a:r>
              <a:rPr lang="zh-CN" altLang="en-US" sz="4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，请大家认真听课文朗读</a:t>
            </a:r>
            <a:r>
              <a:rPr lang="zh-CN" altLang="en-US" sz="40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，并圈出本课中由简单汉字组成的生字，思考：</a:t>
            </a:r>
            <a:endParaRPr lang="zh-CN" altLang="en-US" sz="4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0030101010101" charset="-122"/>
            </a:endParaRPr>
          </a:p>
        </p:txBody>
      </p: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8655" y="263109"/>
            <a:ext cx="3226759" cy="1097974"/>
            <a:chOff x="108655" y="263109"/>
            <a:chExt cx="3226759" cy="109797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55" y="263109"/>
              <a:ext cx="1038000" cy="1097974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1089656" y="536427"/>
              <a:ext cx="2245758" cy="679269"/>
              <a:chOff x="1938544" y="2511380"/>
              <a:chExt cx="2245758" cy="679269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图片 39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01" y="2163956"/>
            <a:ext cx="2176461" cy="223742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49339" y="3880076"/>
            <a:ext cx="7114359" cy="1619818"/>
            <a:chOff x="1049339" y="3880076"/>
            <a:chExt cx="7114359" cy="161981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39" y="3880076"/>
              <a:ext cx="1227135" cy="1619818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2340356" y="4040771"/>
              <a:ext cx="58233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>
                <a:solidFill>
                  <a:srgbClr val="FF3399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2347758" y="3895927"/>
            <a:ext cx="6119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1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.</a:t>
            </a:r>
            <a:r>
              <a:rPr lang="zh-CN" altLang="en-US" sz="4000" b="1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这些生字是由哪些简单汉字组成的？</a:t>
            </a:r>
            <a:endParaRPr lang="en-US" altLang="zh-CN" sz="4000" b="1"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  <a:p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2</a:t>
            </a:r>
            <a:r>
              <a:rPr lang="en-US" altLang="zh-CN" sz="4000" b="1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.</a:t>
            </a:r>
            <a:r>
              <a:rPr lang="zh-CN" altLang="en-US" sz="4000" b="1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这些生字是如何组成的？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4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209535" y="144094"/>
            <a:ext cx="3136393" cy="1423895"/>
            <a:chOff x="4209535" y="144094"/>
            <a:chExt cx="3136393" cy="1423895"/>
          </a:xfrm>
        </p:grpSpPr>
        <p:sp>
          <p:nvSpPr>
            <p:cNvPr id="45" name="TextBox 3"/>
            <p:cNvSpPr txBox="1">
              <a:spLocks noChangeArrowheads="1"/>
            </p:cNvSpPr>
            <p:nvPr/>
          </p:nvSpPr>
          <p:spPr bwMode="auto">
            <a:xfrm>
              <a:off x="4302879" y="706215"/>
              <a:ext cx="288428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28600" lvl="0" indent="-228600">
                <a:spcBef>
                  <a:spcPts val="1000"/>
                </a:spcBef>
                <a:defRPr/>
              </a:pPr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日 月 明</a:t>
              </a:r>
              <a:endPara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4209535" y="144094"/>
              <a:ext cx="313639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rì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yuè  mínɡ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546732" y="4951474"/>
            <a:ext cx="10226078" cy="621488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FF0000"/>
                </a:solidFill>
                <a:latin typeface="微软雅黑"/>
              </a:rPr>
              <a:t>       </a:t>
            </a: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“日”和“月”都是明亮的，合在一起表示明亮的意思。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36" y="1669122"/>
            <a:ext cx="4418271" cy="31237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99" y="2115185"/>
            <a:ext cx="1905000" cy="187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403404" y="245532"/>
            <a:ext cx="3208357" cy="1379394"/>
            <a:chOff x="4403404" y="245532"/>
            <a:chExt cx="3208357" cy="1379394"/>
          </a:xfrm>
        </p:grpSpPr>
        <p:sp>
          <p:nvSpPr>
            <p:cNvPr id="45" name="TextBox 3"/>
            <p:cNvSpPr txBox="1">
              <a:spLocks noChangeArrowheads="1"/>
            </p:cNvSpPr>
            <p:nvPr/>
          </p:nvSpPr>
          <p:spPr bwMode="auto">
            <a:xfrm>
              <a:off x="4656621" y="763152"/>
              <a:ext cx="274919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28600" lvl="0" indent="-228600">
                <a:spcBef>
                  <a:spcPts val="1000"/>
                </a:spcBef>
                <a:defRPr/>
              </a:pPr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田 力 男</a:t>
              </a:r>
              <a:endPara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4403404" y="245532"/>
              <a:ext cx="3208357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t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ián 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lì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nán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070348" y="2142546"/>
            <a:ext cx="5082826" cy="1961300"/>
            <a:chOff x="4495587" y="4025900"/>
            <a:chExt cx="5380465" cy="226532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917" y="4671411"/>
              <a:ext cx="1227135" cy="1619818"/>
            </a:xfrm>
            <a:prstGeom prst="rect">
              <a:avLst/>
            </a:prstGeom>
          </p:spPr>
        </p:pic>
        <p:sp>
          <p:nvSpPr>
            <p:cNvPr id="28" name="云形标注 27"/>
            <p:cNvSpPr/>
            <p:nvPr/>
          </p:nvSpPr>
          <p:spPr>
            <a:xfrm>
              <a:off x="4495587" y="4025900"/>
              <a:ext cx="3328087" cy="1539381"/>
            </a:xfrm>
            <a:prstGeom prst="cloudCallout">
              <a:avLst>
                <a:gd name="adj1" fmla="val 85909"/>
                <a:gd name="adj2" fmla="val 27398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 b="1" smtClean="0">
                  <a:solidFill>
                    <a:srgbClr val="0000FF"/>
                  </a:solidFill>
                </a:rPr>
                <a:t>这个人在干</a:t>
              </a:r>
              <a:endParaRPr lang="en-US" altLang="zh-CN" sz="2200" b="1" smtClean="0">
                <a:solidFill>
                  <a:srgbClr val="0000FF"/>
                </a:solidFill>
              </a:endParaRPr>
            </a:p>
            <a:p>
              <a:pPr algn="ctr"/>
              <a:r>
                <a:rPr lang="zh-CN" altLang="en-US" sz="2200" b="1" smtClean="0">
                  <a:solidFill>
                    <a:srgbClr val="0000FF"/>
                  </a:solidFill>
                </a:rPr>
                <a:t>什么？</a:t>
              </a:r>
              <a:endParaRPr lang="zh-CN" altLang="en-US" sz="2200" b="1">
                <a:solidFill>
                  <a:srgbClr val="0000FF"/>
                </a:solidFill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3157551" y="5175799"/>
            <a:ext cx="6511382" cy="621488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古时候，男子力量大，常在田间劳动。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9" y="1624926"/>
            <a:ext cx="2807425" cy="3338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749402" y="984577"/>
            <a:ext cx="3422541" cy="1414920"/>
            <a:chOff x="4749402" y="984577"/>
            <a:chExt cx="3422541" cy="1414920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5098103" y="1535542"/>
              <a:ext cx="293379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小 大 尖</a:t>
              </a:r>
              <a:endParaRPr lang="zh-CN" altLang="en-US" sz="5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" name="Text Box 15"/>
            <p:cNvSpPr txBox="1">
              <a:spLocks noChangeArrowheads="1"/>
            </p:cNvSpPr>
            <p:nvPr/>
          </p:nvSpPr>
          <p:spPr bwMode="auto">
            <a:xfrm>
              <a:off x="4749402" y="984577"/>
              <a:ext cx="3422541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xiǎo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dà  jiān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3" y="1148173"/>
            <a:ext cx="3250623" cy="4033426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853491" y="3403599"/>
            <a:ext cx="4875404" cy="1679261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上面细小，下面粗大，这种形状就是“尖”。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27" name="组合 49"/>
          <p:cNvGrpSpPr/>
          <p:nvPr/>
        </p:nvGrpSpPr>
        <p:grpSpPr bwMode="auto">
          <a:xfrm>
            <a:off x="1132200" y="1868185"/>
            <a:ext cx="2551163" cy="2841797"/>
            <a:chOff x="1524080" y="1733572"/>
            <a:chExt cx="1423969" cy="1600172"/>
          </a:xfrm>
        </p:grpSpPr>
        <p:grpSp>
          <p:nvGrpSpPr>
            <p:cNvPr id="29" name="Group 4"/>
            <p:cNvGrpSpPr/>
            <p:nvPr/>
          </p:nvGrpSpPr>
          <p:grpSpPr bwMode="auto">
            <a:xfrm>
              <a:off x="1524080" y="1885968"/>
              <a:ext cx="738187" cy="533400"/>
              <a:chOff x="7424" y="12480"/>
              <a:chExt cx="1362" cy="900"/>
            </a:xfrm>
          </p:grpSpPr>
          <p:pic>
            <p:nvPicPr>
              <p:cNvPr id="6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74" y="1254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85" y="124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10" y="127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24" y="1296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00" y="1290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0" name="Group 4"/>
            <p:cNvGrpSpPr/>
            <p:nvPr/>
          </p:nvGrpSpPr>
          <p:grpSpPr bwMode="auto">
            <a:xfrm>
              <a:off x="1600278" y="2343156"/>
              <a:ext cx="738187" cy="533400"/>
              <a:chOff x="7424" y="12480"/>
              <a:chExt cx="1362" cy="900"/>
            </a:xfrm>
          </p:grpSpPr>
          <p:pic>
            <p:nvPicPr>
              <p:cNvPr id="5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74" y="1254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85" y="124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10" y="127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24" y="1296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00" y="1290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1" name="Group 4"/>
            <p:cNvGrpSpPr/>
            <p:nvPr/>
          </p:nvGrpSpPr>
          <p:grpSpPr bwMode="auto">
            <a:xfrm>
              <a:off x="2209862" y="2114562"/>
              <a:ext cx="738187" cy="533400"/>
              <a:chOff x="7424" y="12480"/>
              <a:chExt cx="1362" cy="900"/>
            </a:xfrm>
          </p:grpSpPr>
          <p:pic>
            <p:nvPicPr>
              <p:cNvPr id="5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74" y="1254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85" y="124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10" y="127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24" y="1296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00" y="1290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2" name="Group 4"/>
            <p:cNvGrpSpPr/>
            <p:nvPr/>
          </p:nvGrpSpPr>
          <p:grpSpPr bwMode="auto">
            <a:xfrm>
              <a:off x="2133664" y="2571750"/>
              <a:ext cx="738187" cy="533400"/>
              <a:chOff x="7424" y="12480"/>
              <a:chExt cx="1362" cy="900"/>
            </a:xfrm>
          </p:grpSpPr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74" y="1254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85" y="124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10" y="127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24" y="1296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00" y="1290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" name="Group 4"/>
            <p:cNvGrpSpPr/>
            <p:nvPr/>
          </p:nvGrpSpPr>
          <p:grpSpPr bwMode="auto">
            <a:xfrm>
              <a:off x="1905070" y="1733572"/>
              <a:ext cx="738187" cy="533400"/>
              <a:chOff x="7424" y="12480"/>
              <a:chExt cx="1362" cy="900"/>
            </a:xfrm>
          </p:grpSpPr>
          <p:pic>
            <p:nvPicPr>
              <p:cNvPr id="4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74" y="1254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85" y="124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10" y="127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24" y="1296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00" y="1290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4" name="Group 4"/>
            <p:cNvGrpSpPr/>
            <p:nvPr/>
          </p:nvGrpSpPr>
          <p:grpSpPr bwMode="auto">
            <a:xfrm>
              <a:off x="1524080" y="2800344"/>
              <a:ext cx="738187" cy="533400"/>
              <a:chOff x="7424" y="12480"/>
              <a:chExt cx="1362" cy="900"/>
            </a:xfrm>
          </p:grpSpPr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74" y="1254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85" y="124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10" y="1278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24" y="1296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00" y="12900"/>
                <a:ext cx="48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1" name="组合 10"/>
          <p:cNvGrpSpPr/>
          <p:nvPr/>
        </p:nvGrpSpPr>
        <p:grpSpPr>
          <a:xfrm>
            <a:off x="3933850" y="506637"/>
            <a:ext cx="3437492" cy="1434757"/>
            <a:chOff x="3933850" y="506637"/>
            <a:chExt cx="3437492" cy="1434757"/>
          </a:xfrm>
        </p:grpSpPr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4240394" y="1077439"/>
              <a:ext cx="278953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小 土 尘</a:t>
              </a:r>
              <a:endParaRPr lang="zh-CN" altLang="en-US" sz="5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3" name="Text Box 15"/>
            <p:cNvSpPr txBox="1">
              <a:spLocks noChangeArrowheads="1"/>
            </p:cNvSpPr>
            <p:nvPr/>
          </p:nvSpPr>
          <p:spPr bwMode="auto">
            <a:xfrm>
              <a:off x="3933850" y="506637"/>
              <a:ext cx="3437492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x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iǎo 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tǔ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chén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3382347" y="4231832"/>
            <a:ext cx="5558938" cy="1679261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“尘”是指微小的土颗粒，所以“尘”就是“小”加“土”。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  <p:sp>
        <p:nvSpPr>
          <p:cNvPr id="77" name="云形标注 76"/>
          <p:cNvSpPr/>
          <p:nvPr/>
        </p:nvSpPr>
        <p:spPr>
          <a:xfrm>
            <a:off x="6161816" y="2413731"/>
            <a:ext cx="3143982" cy="1332781"/>
          </a:xfrm>
          <a:prstGeom prst="cloudCallout">
            <a:avLst>
              <a:gd name="adj1" fmla="val -122123"/>
              <a:gd name="adj2" fmla="val 11199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smtClean="0">
                <a:solidFill>
                  <a:srgbClr val="0000FF"/>
                </a:solidFill>
              </a:rPr>
              <a:t>这是一些细小的泥土哦！</a:t>
            </a:r>
            <a:endParaRPr lang="zh-CN" altLang="en-US" sz="22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60122" y="3392425"/>
            <a:ext cx="9374566" cy="2182128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FF0000"/>
                </a:solidFill>
                <a:latin typeface="微软雅黑"/>
              </a:rPr>
              <a:t>       </a:t>
            </a: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前四句采用了三字一顿的形式。每句的前两个字都是独体字，第三个字是把前两个字合在一起组成的新字。新字的意思是两个独体字合在一起所表达的意思。这样的新字就叫做“会意字”。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00607" y="214010"/>
            <a:ext cx="7538378" cy="1619818"/>
            <a:chOff x="1049340" y="3880076"/>
            <a:chExt cx="5947389" cy="161981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0" y="3880076"/>
              <a:ext cx="1089217" cy="1619818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160002" y="4269378"/>
              <a:ext cx="48367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黑体" panose="02010600030101010101" charset="-122"/>
                </a:rPr>
                <a:t>课文前四句有什么特点？</a:t>
              </a:r>
              <a:endParaRPr lang="zh-CN" altLang="en-US" sz="4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2111803" y="1876249"/>
            <a:ext cx="8232347" cy="9714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日月</a:t>
            </a:r>
            <a:r>
              <a:rPr lang="zh-CN" altLang="en-US" sz="40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明，田力男。小大尖，小土尘。</a:t>
            </a:r>
            <a:endParaRPr lang="zh-CN" altLang="en-US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862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组合 13"/>
          <p:cNvGrpSpPr/>
          <p:nvPr/>
        </p:nvGrpSpPr>
        <p:grpSpPr>
          <a:xfrm>
            <a:off x="2068388" y="2522336"/>
            <a:ext cx="4318000" cy="2517788"/>
            <a:chOff x="3447267" y="1375094"/>
            <a:chExt cx="3237120" cy="1888819"/>
          </a:xfrm>
        </p:grpSpPr>
        <p:sp>
          <p:nvSpPr>
            <p:cNvPr id="10" name="矩形 9"/>
            <p:cNvSpPr>
              <a:spLocks noChangeArrowheads="1"/>
            </p:cNvSpPr>
            <p:nvPr/>
          </p:nvSpPr>
          <p:spPr bwMode="auto">
            <a:xfrm>
              <a:off x="3801189" y="1375094"/>
              <a:ext cx="2515574" cy="72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265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泪</a:t>
              </a:r>
              <a:r>
                <a:rPr kumimoji="0" lang="zh-CN" altLang="en-US" sz="4265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       </a:t>
              </a:r>
              <a:r>
                <a:rPr kumimoji="0" lang="zh-CN" altLang="en-US" sz="4265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休</a:t>
              </a:r>
              <a:endPara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27661" name="组合 12"/>
            <p:cNvGrpSpPr/>
            <p:nvPr/>
          </p:nvGrpSpPr>
          <p:grpSpPr>
            <a:xfrm>
              <a:off x="3447267" y="2126031"/>
              <a:ext cx="1629570" cy="1131711"/>
              <a:chOff x="3447267" y="2126031"/>
              <a:chExt cx="1629570" cy="1131711"/>
            </a:xfrm>
          </p:grpSpPr>
          <p:grpSp>
            <p:nvGrpSpPr>
              <p:cNvPr id="27667" name="组合 8"/>
              <p:cNvGrpSpPr/>
              <p:nvPr/>
            </p:nvGrpSpPr>
            <p:grpSpPr>
              <a:xfrm>
                <a:off x="3747232" y="2126031"/>
                <a:ext cx="693568" cy="501693"/>
                <a:chOff x="5990767" y="495667"/>
                <a:chExt cx="693568" cy="501693"/>
              </a:xfrm>
            </p:grpSpPr>
            <p:cxnSp>
              <p:nvCxnSpPr>
                <p:cNvPr id="4" name="直接连接符 3"/>
                <p:cNvCxnSpPr/>
                <p:nvPr/>
              </p:nvCxnSpPr>
              <p:spPr>
                <a:xfrm flipH="1">
                  <a:off x="5990767" y="495667"/>
                  <a:ext cx="344403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/>
              </p:nvCxnSpPr>
              <p:spPr>
                <a:xfrm>
                  <a:off x="6335170" y="495668"/>
                  <a:ext cx="349165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668" name="矩形 15"/>
              <p:cNvSpPr/>
              <p:nvPr/>
            </p:nvSpPr>
            <p:spPr>
              <a:xfrm>
                <a:off x="3447267" y="2449817"/>
                <a:ext cx="1629570" cy="8079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zh-CN" altLang="en-US" sz="4265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氵</a:t>
                </a:r>
                <a:r>
                  <a:rPr lang="en-US" altLang="zh-CN" sz="4265" b="1" dirty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 </a:t>
                </a:r>
                <a:r>
                  <a:rPr lang="zh-CN" altLang="en-US" sz="4265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目</a:t>
                </a:r>
                <a:r>
                  <a:rPr lang="en-US" altLang="zh-CN" sz="4265" b="1" dirty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</a:t>
                </a:r>
              </a:p>
            </p:txBody>
          </p:sp>
        </p:grpSp>
        <p:grpSp>
          <p:nvGrpSpPr>
            <p:cNvPr id="27662" name="组合 11"/>
            <p:cNvGrpSpPr/>
            <p:nvPr/>
          </p:nvGrpSpPr>
          <p:grpSpPr>
            <a:xfrm>
              <a:off x="5054026" y="2046646"/>
              <a:ext cx="1630361" cy="1217267"/>
              <a:chOff x="5054026" y="2046646"/>
              <a:chExt cx="1630361" cy="1217267"/>
            </a:xfrm>
          </p:grpSpPr>
          <p:sp>
            <p:nvSpPr>
              <p:cNvPr id="27663" name="矩形 16"/>
              <p:cNvSpPr/>
              <p:nvPr/>
            </p:nvSpPr>
            <p:spPr>
              <a:xfrm>
                <a:off x="5054026" y="2455988"/>
                <a:ext cx="1630361" cy="8079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zh-CN" altLang="en-US" sz="4265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人</a:t>
                </a:r>
                <a:r>
                  <a:rPr lang="en-US" altLang="zh-CN" sz="4265" b="1" dirty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 </a:t>
                </a:r>
                <a:r>
                  <a:rPr lang="zh-CN" altLang="en-US" sz="4265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木</a:t>
                </a:r>
                <a:r>
                  <a:rPr lang="en-US" altLang="zh-CN" sz="4265" b="1" dirty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</a:t>
                </a:r>
              </a:p>
            </p:txBody>
          </p:sp>
          <p:grpSp>
            <p:nvGrpSpPr>
              <p:cNvPr id="27664" name="组合 17"/>
              <p:cNvGrpSpPr/>
              <p:nvPr/>
            </p:nvGrpSpPr>
            <p:grpSpPr>
              <a:xfrm>
                <a:off x="5354982" y="2046646"/>
                <a:ext cx="685634" cy="501693"/>
                <a:chOff x="6118569" y="514707"/>
                <a:chExt cx="685634" cy="501693"/>
              </a:xfrm>
            </p:grpSpPr>
            <p:cxnSp>
              <p:nvCxnSpPr>
                <p:cNvPr id="19" name="直接连接符 18"/>
                <p:cNvCxnSpPr/>
                <p:nvPr/>
              </p:nvCxnSpPr>
              <p:spPr>
                <a:xfrm flipH="1">
                  <a:off x="6118569" y="514708"/>
                  <a:ext cx="342817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6461386" y="514707"/>
                  <a:ext cx="342817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7653" name="组合 14"/>
          <p:cNvGrpSpPr/>
          <p:nvPr/>
        </p:nvGrpSpPr>
        <p:grpSpPr>
          <a:xfrm>
            <a:off x="6474597" y="2522336"/>
            <a:ext cx="2034116" cy="2533813"/>
            <a:chOff x="3115136" y="1364770"/>
            <a:chExt cx="1524793" cy="1900669"/>
          </a:xfrm>
        </p:grpSpPr>
        <p:sp>
          <p:nvSpPr>
            <p:cNvPr id="27654" name="矩形 4"/>
            <p:cNvSpPr/>
            <p:nvPr/>
          </p:nvSpPr>
          <p:spPr>
            <a:xfrm>
              <a:off x="3115136" y="2457588"/>
              <a:ext cx="1524793" cy="8078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zh-CN" altLang="en-US" sz="426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不</a:t>
              </a:r>
              <a:r>
                <a:rPr lang="en-US" altLang="zh-CN" sz="4265" b="1" dirty="0">
                  <a:latin typeface="楷体_GB2312" panose="02010609030101010101" pitchFamily="49" charset="-122"/>
                  <a:ea typeface="楷体_GB2312" panose="02010609030101010101" pitchFamily="49" charset="-122"/>
                </a:rPr>
                <a:t>  </a:t>
              </a:r>
              <a:r>
                <a:rPr lang="zh-CN" altLang="en-US" sz="426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正</a:t>
              </a:r>
              <a:r>
                <a:rPr lang="en-US" altLang="zh-CN" sz="4265" b="1" dirty="0">
                  <a:latin typeface="楷体_GB2312" panose="02010609030101010101" pitchFamily="49" charset="-122"/>
                  <a:ea typeface="楷体_GB2312" panose="02010609030101010101" pitchFamily="49" charset="-122"/>
                </a:rPr>
                <a:t> </a:t>
              </a:r>
              <a:endParaRPr lang="zh-CN" altLang="en-US" sz="4265" b="1" dirty="0"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  <p:grpSp>
          <p:nvGrpSpPr>
            <p:cNvPr id="27655" name="组合 13"/>
            <p:cNvGrpSpPr/>
            <p:nvPr/>
          </p:nvGrpSpPr>
          <p:grpSpPr>
            <a:xfrm>
              <a:off x="3541951" y="1364770"/>
              <a:ext cx="760017" cy="1205104"/>
              <a:chOff x="3728878" y="1375094"/>
              <a:chExt cx="760017" cy="1205104"/>
            </a:xfrm>
          </p:grpSpPr>
          <p:sp>
            <p:nvSpPr>
              <p:cNvPr id="30" name="矩形 29"/>
              <p:cNvSpPr>
                <a:spLocks noChangeArrowheads="1"/>
              </p:cNvSpPr>
              <p:nvPr/>
            </p:nvSpPr>
            <p:spPr bwMode="auto">
              <a:xfrm>
                <a:off x="3801865" y="1375094"/>
                <a:ext cx="687030" cy="720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26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rPr>
                  <a:t>歪</a:t>
                </a:r>
                <a:endParaRPr kumimoji="0" lang="en-US" altLang="zh-CN" sz="4265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grpSp>
            <p:nvGrpSpPr>
              <p:cNvPr id="27657" name="组合 8"/>
              <p:cNvGrpSpPr/>
              <p:nvPr/>
            </p:nvGrpSpPr>
            <p:grpSpPr>
              <a:xfrm>
                <a:off x="3728878" y="2078464"/>
                <a:ext cx="690204" cy="501734"/>
                <a:chOff x="5972413" y="448100"/>
                <a:chExt cx="690204" cy="501734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 flipH="1">
                  <a:off x="5972413" y="448100"/>
                  <a:ext cx="344309" cy="50173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316722" y="448102"/>
                  <a:ext cx="345895" cy="50173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3" name="矩形 2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6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7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8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4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600607" y="214010"/>
            <a:ext cx="9254591" cy="1619818"/>
            <a:chOff x="1049340" y="3880076"/>
            <a:chExt cx="7301392" cy="1619818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0" y="3880076"/>
              <a:ext cx="1089217" cy="1619818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2160001" y="4269378"/>
              <a:ext cx="61907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黑体" panose="02010600030101010101" charset="-122"/>
                </a:rPr>
                <a:t>你能猜出下面这些字的意思吗？</a:t>
              </a:r>
              <a:endParaRPr lang="zh-CN" altLang="en-US" sz="4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组合 13"/>
          <p:cNvGrpSpPr/>
          <p:nvPr/>
        </p:nvGrpSpPr>
        <p:grpSpPr>
          <a:xfrm>
            <a:off x="1030763" y="556839"/>
            <a:ext cx="2173686" cy="2509562"/>
            <a:chOff x="3447267" y="1375094"/>
            <a:chExt cx="1629570" cy="1882648"/>
          </a:xfrm>
        </p:grpSpPr>
        <p:sp>
          <p:nvSpPr>
            <p:cNvPr id="10" name="矩形 9"/>
            <p:cNvSpPr>
              <a:spLocks noChangeArrowheads="1"/>
            </p:cNvSpPr>
            <p:nvPr/>
          </p:nvSpPr>
          <p:spPr bwMode="auto">
            <a:xfrm>
              <a:off x="3801190" y="1375094"/>
              <a:ext cx="639611" cy="807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265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泪</a:t>
              </a:r>
              <a:r>
                <a:rPr kumimoji="0" lang="zh-CN" altLang="en-US" sz="4265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       </a:t>
              </a:r>
              <a:endPara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27661" name="组合 12"/>
            <p:cNvGrpSpPr/>
            <p:nvPr/>
          </p:nvGrpSpPr>
          <p:grpSpPr>
            <a:xfrm>
              <a:off x="3447267" y="2126031"/>
              <a:ext cx="1629570" cy="1131711"/>
              <a:chOff x="3447267" y="2126031"/>
              <a:chExt cx="1629570" cy="1131711"/>
            </a:xfrm>
          </p:grpSpPr>
          <p:grpSp>
            <p:nvGrpSpPr>
              <p:cNvPr id="27667" name="组合 8"/>
              <p:cNvGrpSpPr/>
              <p:nvPr/>
            </p:nvGrpSpPr>
            <p:grpSpPr>
              <a:xfrm>
                <a:off x="3747232" y="2126031"/>
                <a:ext cx="693568" cy="501693"/>
                <a:chOff x="5990767" y="495667"/>
                <a:chExt cx="693568" cy="501693"/>
              </a:xfrm>
            </p:grpSpPr>
            <p:cxnSp>
              <p:nvCxnSpPr>
                <p:cNvPr id="4" name="直接连接符 3"/>
                <p:cNvCxnSpPr/>
                <p:nvPr/>
              </p:nvCxnSpPr>
              <p:spPr>
                <a:xfrm flipH="1">
                  <a:off x="5990767" y="495667"/>
                  <a:ext cx="344403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/>
              </p:nvCxnSpPr>
              <p:spPr>
                <a:xfrm>
                  <a:off x="6335170" y="495668"/>
                  <a:ext cx="349165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668" name="矩形 15"/>
              <p:cNvSpPr/>
              <p:nvPr/>
            </p:nvSpPr>
            <p:spPr>
              <a:xfrm>
                <a:off x="3447267" y="2449817"/>
                <a:ext cx="1629570" cy="8079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zh-CN" altLang="en-US" sz="4265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氵</a:t>
                </a:r>
                <a:r>
                  <a:rPr lang="en-US" altLang="zh-CN" sz="4265" b="1" dirty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 </a:t>
                </a:r>
                <a:r>
                  <a:rPr lang="zh-CN" altLang="en-US" sz="4265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目</a:t>
                </a:r>
                <a:r>
                  <a:rPr lang="en-US" altLang="zh-CN" sz="4265" b="1" dirty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</a:t>
                </a:r>
              </a:p>
            </p:txBody>
          </p:sp>
        </p:grpSp>
      </p:grpSp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3" name="矩形 2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6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7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8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4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3663848" y="730008"/>
            <a:ext cx="4489552" cy="1484552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“目”是眼睛，眼睛里面</a:t>
            </a:r>
            <a:endParaRPr lang="en-US" altLang="zh-CN" sz="3000" b="1" smtClean="0">
              <a:solidFill>
                <a:srgbClr val="0000FF"/>
              </a:solidFill>
              <a:latin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流出的水就是“泪”。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  <p:grpSp>
        <p:nvGrpSpPr>
          <p:cNvPr id="47" name="组合 13"/>
          <p:cNvGrpSpPr/>
          <p:nvPr/>
        </p:nvGrpSpPr>
        <p:grpSpPr>
          <a:xfrm>
            <a:off x="1030763" y="3223839"/>
            <a:ext cx="2173686" cy="2355674"/>
            <a:chOff x="3447267" y="1375094"/>
            <a:chExt cx="1629570" cy="1767203"/>
          </a:xfrm>
        </p:grpSpPr>
        <p:sp>
          <p:nvSpPr>
            <p:cNvPr id="48" name="矩形 47"/>
            <p:cNvSpPr>
              <a:spLocks noChangeArrowheads="1"/>
            </p:cNvSpPr>
            <p:nvPr/>
          </p:nvSpPr>
          <p:spPr bwMode="auto">
            <a:xfrm>
              <a:off x="3801190" y="1375094"/>
              <a:ext cx="639611" cy="72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265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休</a:t>
              </a:r>
              <a:r>
                <a:rPr kumimoji="0" lang="zh-CN" altLang="en-US" sz="4265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       </a:t>
              </a:r>
              <a:endPara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49" name="组合 12"/>
            <p:cNvGrpSpPr/>
            <p:nvPr/>
          </p:nvGrpSpPr>
          <p:grpSpPr>
            <a:xfrm>
              <a:off x="3447267" y="2126031"/>
              <a:ext cx="1629570" cy="1016266"/>
              <a:chOff x="3447267" y="2126031"/>
              <a:chExt cx="1629570" cy="1016266"/>
            </a:xfrm>
          </p:grpSpPr>
          <p:grpSp>
            <p:nvGrpSpPr>
              <p:cNvPr id="50" name="组合 8"/>
              <p:cNvGrpSpPr/>
              <p:nvPr/>
            </p:nvGrpSpPr>
            <p:grpSpPr>
              <a:xfrm>
                <a:off x="3747232" y="2126031"/>
                <a:ext cx="693568" cy="501693"/>
                <a:chOff x="5990767" y="495667"/>
                <a:chExt cx="693568" cy="501693"/>
              </a:xfrm>
            </p:grpSpPr>
            <p:cxnSp>
              <p:nvCxnSpPr>
                <p:cNvPr id="52" name="直接连接符 51"/>
                <p:cNvCxnSpPr/>
                <p:nvPr/>
              </p:nvCxnSpPr>
              <p:spPr>
                <a:xfrm flipH="1">
                  <a:off x="5990767" y="495667"/>
                  <a:ext cx="344403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6335170" y="495668"/>
                  <a:ext cx="349165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矩形 15"/>
              <p:cNvSpPr/>
              <p:nvPr/>
            </p:nvSpPr>
            <p:spPr>
              <a:xfrm>
                <a:off x="3447267" y="2449817"/>
                <a:ext cx="1629570" cy="6924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zh-CN" altLang="en-US" sz="4265" b="1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人</a:t>
                </a:r>
                <a:r>
                  <a:rPr lang="en-US" altLang="zh-CN" sz="4265" b="1" smtClean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 </a:t>
                </a:r>
                <a:r>
                  <a:rPr lang="zh-CN" altLang="en-US" sz="4265" b="1" smtClean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木</a:t>
                </a:r>
                <a:r>
                  <a:rPr lang="en-US" altLang="zh-CN" sz="4265" b="1" smtClean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</a:t>
                </a:r>
                <a:endParaRPr lang="en-US" altLang="zh-CN" sz="4265" b="1" dirty="0">
                  <a:latin typeface="楷体_GB2312" panose="02010609030101010101" pitchFamily="49" charset="-122"/>
                  <a:ea typeface="楷体_GB2312" panose="02010609030101010101" pitchFamily="49" charset="-122"/>
                </a:endParaRPr>
              </a:p>
            </p:txBody>
          </p:sp>
        </p:grpSp>
      </p:grpSp>
      <p:sp>
        <p:nvSpPr>
          <p:cNvPr id="54" name="矩形 53"/>
          <p:cNvSpPr/>
          <p:nvPr/>
        </p:nvSpPr>
        <p:spPr>
          <a:xfrm>
            <a:off x="3663848" y="3600210"/>
            <a:ext cx="5696052" cy="1484552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在“木”的左边加上单人旁，表示人靠在树边歇息，就是“休”。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219" y="3439053"/>
            <a:ext cx="1676400" cy="2095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32" y="846844"/>
            <a:ext cx="1946485" cy="17815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95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2133662" y="1890886"/>
            <a:ext cx="23956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mín</a:t>
            </a:r>
            <a:r>
              <a:rPr lang="en-US" altLang="zh-CN" sz="6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ɡ</a:t>
            </a: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2381960" y="2890014"/>
            <a:ext cx="18110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明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TextBox 3"/>
          <p:cNvSpPr txBox="1">
            <a:spLocks noChangeArrowheads="1"/>
          </p:cNvSpPr>
          <p:nvPr/>
        </p:nvSpPr>
        <p:spPr bwMode="auto">
          <a:xfrm>
            <a:off x="2361832" y="3161459"/>
            <a:ext cx="8809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endParaRPr lang="zh-CN" altLang="en-US" sz="7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24" y="1610827"/>
            <a:ext cx="3827617" cy="3827617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25760" y="163382"/>
            <a:ext cx="3105734" cy="1266623"/>
            <a:chOff x="225760" y="163382"/>
            <a:chExt cx="3105734" cy="1266623"/>
          </a:xfrm>
        </p:grpSpPr>
        <p:grpSp>
          <p:nvGrpSpPr>
            <p:cNvPr id="34" name="组合 33"/>
            <p:cNvGrpSpPr/>
            <p:nvPr/>
          </p:nvGrpSpPr>
          <p:grpSpPr>
            <a:xfrm>
              <a:off x="1158729" y="567600"/>
              <a:ext cx="2172765" cy="679269"/>
              <a:chOff x="1966053" y="2511380"/>
              <a:chExt cx="2172765" cy="679269"/>
            </a:xfrm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"/>
              <p:cNvSpPr txBox="1">
                <a:spLocks noChangeArrowheads="1"/>
              </p:cNvSpPr>
              <p:nvPr/>
            </p:nvSpPr>
            <p:spPr bwMode="auto">
              <a:xfrm>
                <a:off x="2057889" y="2542905"/>
                <a:ext cx="206314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12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我会认</a:t>
                </a:r>
                <a:endParaRPr lang="zh-CN" altLang="en-US" sz="3200" b="1" spc="12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966053" y="3190649"/>
                <a:ext cx="190509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0" y="163382"/>
              <a:ext cx="1065668" cy="126662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组合 13"/>
          <p:cNvGrpSpPr/>
          <p:nvPr/>
        </p:nvGrpSpPr>
        <p:grpSpPr>
          <a:xfrm>
            <a:off x="1030763" y="556839"/>
            <a:ext cx="2173686" cy="2355674"/>
            <a:chOff x="3447267" y="1375094"/>
            <a:chExt cx="1629570" cy="1767203"/>
          </a:xfrm>
        </p:grpSpPr>
        <p:sp>
          <p:nvSpPr>
            <p:cNvPr id="10" name="矩形 9"/>
            <p:cNvSpPr>
              <a:spLocks noChangeArrowheads="1"/>
            </p:cNvSpPr>
            <p:nvPr/>
          </p:nvSpPr>
          <p:spPr bwMode="auto">
            <a:xfrm>
              <a:off x="3801190" y="1375094"/>
              <a:ext cx="639611" cy="72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265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歪</a:t>
              </a:r>
              <a:r>
                <a:rPr kumimoji="0" lang="zh-CN" altLang="en-US" sz="4265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       </a:t>
              </a:r>
              <a:endPara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27661" name="组合 12"/>
            <p:cNvGrpSpPr/>
            <p:nvPr/>
          </p:nvGrpSpPr>
          <p:grpSpPr>
            <a:xfrm>
              <a:off x="3447267" y="2126031"/>
              <a:ext cx="1629570" cy="1016266"/>
              <a:chOff x="3447267" y="2126031"/>
              <a:chExt cx="1629570" cy="1016266"/>
            </a:xfrm>
          </p:grpSpPr>
          <p:grpSp>
            <p:nvGrpSpPr>
              <p:cNvPr id="27667" name="组合 8"/>
              <p:cNvGrpSpPr/>
              <p:nvPr/>
            </p:nvGrpSpPr>
            <p:grpSpPr>
              <a:xfrm>
                <a:off x="3747232" y="2126031"/>
                <a:ext cx="693568" cy="501693"/>
                <a:chOff x="5990767" y="495667"/>
                <a:chExt cx="693568" cy="501693"/>
              </a:xfrm>
            </p:grpSpPr>
            <p:cxnSp>
              <p:nvCxnSpPr>
                <p:cNvPr id="4" name="直接连接符 3"/>
                <p:cNvCxnSpPr/>
                <p:nvPr/>
              </p:nvCxnSpPr>
              <p:spPr>
                <a:xfrm flipH="1">
                  <a:off x="5990767" y="495667"/>
                  <a:ext cx="344403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/>
              </p:nvCxnSpPr>
              <p:spPr>
                <a:xfrm>
                  <a:off x="6335170" y="495668"/>
                  <a:ext cx="349165" cy="5016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668" name="矩形 15"/>
              <p:cNvSpPr/>
              <p:nvPr/>
            </p:nvSpPr>
            <p:spPr>
              <a:xfrm>
                <a:off x="3447267" y="2449817"/>
                <a:ext cx="1629570" cy="6924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zh-CN" altLang="en-US" sz="4265" b="1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不</a:t>
                </a:r>
                <a:r>
                  <a:rPr lang="en-US" altLang="zh-CN" sz="4265" b="1" smtClean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 </a:t>
                </a:r>
                <a:r>
                  <a:rPr lang="zh-CN" altLang="en-US" sz="4265" b="1" smtClean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正</a:t>
                </a:r>
                <a:r>
                  <a:rPr lang="en-US" altLang="zh-CN" sz="4265" b="1" smtClean="0"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</a:t>
                </a:r>
                <a:endParaRPr lang="en-US" altLang="zh-CN" sz="4265" b="1" dirty="0">
                  <a:latin typeface="楷体_GB2312" panose="02010609030101010101" pitchFamily="49" charset="-122"/>
                  <a:ea typeface="楷体_GB2312" panose="02010609030101010101" pitchFamily="49" charset="-122"/>
                </a:endParaRPr>
              </a:p>
            </p:txBody>
          </p:sp>
        </p:grpSp>
      </p:grpSp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3" name="矩形 2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6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7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8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4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3663848" y="933210"/>
            <a:ext cx="5200752" cy="1484552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“不”“正”二字合为一体，表示的意思就是“歪”。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337907" y="2912513"/>
            <a:ext cx="4526693" cy="2524211"/>
            <a:chOff x="4337907" y="2912513"/>
            <a:chExt cx="4526693" cy="252421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7907" y="2912513"/>
              <a:ext cx="2524211" cy="2524211"/>
            </a:xfrm>
            <a:prstGeom prst="rect">
              <a:avLst/>
            </a:prstGeom>
          </p:spPr>
        </p:pic>
        <p:sp>
          <p:nvSpPr>
            <p:cNvPr id="38" name="矩形 37"/>
            <p:cNvSpPr>
              <a:spLocks noChangeArrowheads="1"/>
            </p:cNvSpPr>
            <p:nvPr/>
          </p:nvSpPr>
          <p:spPr bwMode="auto">
            <a:xfrm>
              <a:off x="6675994" y="3752967"/>
              <a:ext cx="2188606" cy="1076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265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歪 着 头</a:t>
              </a:r>
              <a:r>
                <a:rPr kumimoji="0" lang="zh-CN" altLang="en-US" sz="4265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       </a:t>
              </a:r>
              <a:endPara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07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6011529" y="388285"/>
            <a:ext cx="3632262" cy="1448666"/>
            <a:chOff x="6011529" y="388285"/>
            <a:chExt cx="3632262" cy="1448666"/>
          </a:xfrm>
        </p:grpSpPr>
        <p:sp>
          <p:nvSpPr>
            <p:cNvPr id="71" name="Rectangle 4"/>
            <p:cNvSpPr>
              <a:spLocks noChangeArrowheads="1"/>
            </p:cNvSpPr>
            <p:nvPr/>
          </p:nvSpPr>
          <p:spPr bwMode="auto">
            <a:xfrm>
              <a:off x="6379304" y="972996"/>
              <a:ext cx="287468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三 人 众</a:t>
              </a:r>
              <a:endParaRPr lang="zh-CN" altLang="en-US" sz="5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6011529" y="388285"/>
              <a:ext cx="3632262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sān  rén  zhònɡ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26765" y="388285"/>
            <a:ext cx="3172103" cy="1448666"/>
            <a:chOff x="1126765" y="388285"/>
            <a:chExt cx="3172103" cy="1448666"/>
          </a:xfrm>
        </p:grpSpPr>
        <p:sp>
          <p:nvSpPr>
            <p:cNvPr id="69" name="Rectangle 4"/>
            <p:cNvSpPr>
              <a:spLocks noChangeArrowheads="1"/>
            </p:cNvSpPr>
            <p:nvPr/>
          </p:nvSpPr>
          <p:spPr bwMode="auto">
            <a:xfrm>
              <a:off x="1283278" y="972996"/>
              <a:ext cx="3015590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二 人 从                 </a:t>
              </a:r>
              <a:endParaRPr lang="zh-CN" altLang="en-US" sz="5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1126765" y="388285"/>
              <a:ext cx="3150692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èr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rén  cónɡ</a:t>
              </a:r>
              <a:endParaRPr lang="zh-CN" altLang="en-US" sz="4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31" name="图片 30" descr="2007118175347867_2"/>
          <p:cNvPicPr>
            <a:picLocks noChangeAspect="1"/>
          </p:cNvPicPr>
          <p:nvPr/>
        </p:nvPicPr>
        <p:blipFill>
          <a:blip r:embed="rId3"/>
          <a:srcRect r="29098"/>
          <a:stretch>
            <a:fillRect/>
          </a:stretch>
        </p:blipFill>
        <p:spPr>
          <a:xfrm>
            <a:off x="1509689" y="1956380"/>
            <a:ext cx="2384843" cy="28868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35" y="1986977"/>
            <a:ext cx="3274815" cy="2727922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537062" y="5061057"/>
            <a:ext cx="5558938" cy="106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一个人在前面走，另一个人在后面跟，“从”可以理解为跟从。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26471" y="5082661"/>
            <a:ext cx="4779653" cy="106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许多人在一起，就是“众”的意思，表示许多。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62886" y="577770"/>
            <a:ext cx="3620249" cy="1460710"/>
            <a:chOff x="362886" y="577770"/>
            <a:chExt cx="3620249" cy="1460710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856491" y="1174525"/>
              <a:ext cx="277639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双 木 林</a:t>
              </a:r>
              <a:endParaRPr lang="zh-CN" altLang="en-US" sz="5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362886" y="577770"/>
              <a:ext cx="3620249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shuānɡ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mù 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lín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15146" y="520104"/>
            <a:ext cx="2955082" cy="1500072"/>
            <a:chOff x="6315146" y="520104"/>
            <a:chExt cx="2955082" cy="1500072"/>
          </a:xfrm>
        </p:grpSpPr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6426702" y="1156221"/>
              <a:ext cx="2843526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三 木 森</a:t>
              </a:r>
              <a:endParaRPr lang="zh-CN" altLang="en-US" sz="5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6315146" y="520104"/>
              <a:ext cx="2913892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s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ān 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mù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sēn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41" y="2006347"/>
            <a:ext cx="2796312" cy="27963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1" y="2250638"/>
            <a:ext cx="4589972" cy="2294986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70058" y="5014817"/>
            <a:ext cx="8173842" cy="715775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000" b="1" smtClean="0">
                <a:solidFill>
                  <a:srgbClr val="FF0000"/>
                </a:solidFill>
                <a:latin typeface="微软雅黑"/>
              </a:rPr>
              <a:t>       </a:t>
            </a:r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独木不成林，“林”“森”的意思是树多。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92794" y="177318"/>
            <a:ext cx="9107941" cy="1369911"/>
            <a:chOff x="892794" y="177318"/>
            <a:chExt cx="9107941" cy="1369911"/>
          </a:xfrm>
        </p:grpSpPr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890510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一人不成众 ， 独木不成林 。</a:t>
              </a:r>
              <a:endParaRPr lang="zh-CN" altLang="en-US" sz="5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892794" y="177318"/>
              <a:ext cx="848057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yì rén bù chénɡ zhònɡ dú mù bù chénɡ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lín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62458" y="1400644"/>
            <a:ext cx="9572006" cy="1358122"/>
            <a:chOff x="362458" y="1400644"/>
            <a:chExt cx="9572006" cy="1358122"/>
          </a:xfrm>
        </p:grpSpPr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1090506" y="1894811"/>
              <a:ext cx="8794899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众人一条心 ， 黄土变黄金 。</a:t>
              </a:r>
              <a:endParaRPr lang="zh-CN" altLang="en-US" sz="5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362458" y="1400644"/>
              <a:ext cx="957200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-100">
                  <a:solidFill>
                    <a:srgbClr val="FB35AE"/>
                  </a:solidFill>
                  <a:latin typeface="宋体" panose="02010600030101010101" pitchFamily="2" charset="-122"/>
                </a:rPr>
                <a:t>zhònɡ </a:t>
              </a:r>
              <a:r>
                <a:rPr lang="en-US" altLang="zh-CN" sz="3000" b="1" spc="-1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rén yì </a:t>
              </a:r>
              <a:r>
                <a:rPr lang="en-US" altLang="zh-CN" sz="3000" b="1" spc="-100">
                  <a:solidFill>
                    <a:srgbClr val="FB35AE"/>
                  </a:solidFill>
                  <a:latin typeface="宋体" panose="02010600030101010101" pitchFamily="2" charset="-122"/>
                </a:rPr>
                <a:t>tiáo xīn huánɡ tǔ biàn chénɡ jīn </a:t>
              </a:r>
              <a:endParaRPr lang="zh-CN" altLang="en-US" sz="3000" b="1" spc="-10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29" y="2901971"/>
            <a:ext cx="4989016" cy="2033984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018743" y="5059213"/>
            <a:ext cx="10020611" cy="106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000" b="1" smtClean="0">
                <a:solidFill>
                  <a:srgbClr val="0000FF"/>
                </a:solidFill>
                <a:latin typeface="微软雅黑"/>
              </a:rPr>
              <a:t>这两句话是谚语，进一步解释了“众”“林”等字的含义。它教育我们：个人力量有限，难有作为；若想成事，须得学会与他人团结合作。</a:t>
            </a:r>
            <a:endParaRPr lang="zh-CN" altLang="en-US" sz="3000" b="1">
              <a:solidFill>
                <a:srgbClr val="0000FF"/>
              </a:solidFill>
              <a:latin typeface="微软雅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7" y="1902144"/>
            <a:ext cx="10106025" cy="4038600"/>
          </a:xfrm>
          <a:prstGeom prst="rect">
            <a:avLst/>
          </a:prstGeom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180871" y="616487"/>
            <a:ext cx="49993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zh-CN" altLang="en-US" sz="5000" b="1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 多 力 量 大</a:t>
            </a:r>
            <a:endParaRPr lang="zh-CN" altLang="en-US" sz="5000" b="1" dirty="0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16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875979" y="1479415"/>
            <a:ext cx="1069854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zh-CN" altLang="en-US" sz="5000" b="1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划</a:t>
            </a:r>
            <a:endParaRPr lang="en-US" altLang="zh-CN" sz="5000" b="1" smtClean="0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Bef>
                <a:spcPts val="1200"/>
              </a:spcBef>
              <a:defRPr/>
            </a:pPr>
            <a:r>
              <a:rPr lang="zh-CN" altLang="en-US" sz="5000" b="1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船</a:t>
            </a:r>
            <a:endParaRPr lang="en-US" altLang="zh-CN" sz="5000" b="1" smtClean="0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Bef>
                <a:spcPts val="1200"/>
              </a:spcBef>
              <a:defRPr/>
            </a:pPr>
            <a:r>
              <a:rPr lang="zh-CN" altLang="en-US" sz="5000" b="1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</a:t>
            </a:r>
            <a:endParaRPr lang="en-US" altLang="zh-CN" sz="5000" b="1" smtClean="0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Bef>
                <a:spcPts val="1200"/>
              </a:spcBef>
              <a:defRPr/>
            </a:pPr>
            <a:r>
              <a:rPr lang="zh-CN" altLang="en-US" sz="5000" b="1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赛</a:t>
            </a:r>
            <a:endParaRPr lang="zh-CN" altLang="en-US" sz="5000" b="1" dirty="0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39" y="792471"/>
            <a:ext cx="7826905" cy="51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570865" y="1891030"/>
            <a:ext cx="10721975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zh-CN" sz="36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本</a:t>
            </a:r>
            <a:r>
              <a:rPr lang="zh-CN" altLang="en-US" sz="36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文是一篇根据（</a:t>
            </a:r>
            <a:r>
              <a:rPr lang="zh-CN" altLang="en-US" sz="3600" b="1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会意字</a:t>
            </a:r>
            <a:r>
              <a:rPr lang="zh-CN" altLang="en-US" sz="36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）构字规律编排的识字课文。通过朗朗上口的短句，揭示了会意字的构字特点，让我们感受到中国古人造字的智慧以及汉字构字的有趣，激发了我们的识字热情。</a:t>
            </a:r>
            <a:endParaRPr lang="zh-CN" altLang="zh-CN" sz="3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8662" y="357049"/>
            <a:ext cx="3254406" cy="980919"/>
            <a:chOff x="18662" y="357049"/>
            <a:chExt cx="3254406" cy="980919"/>
          </a:xfrm>
        </p:grpSpPr>
        <p:grpSp>
          <p:nvGrpSpPr>
            <p:cNvPr id="37" name="组合 36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主旨归纳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2" y="357049"/>
              <a:ext cx="1090423" cy="980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928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"/>
          <p:cNvSpPr txBox="1">
            <a:spLocks noChangeArrowheads="1"/>
          </p:cNvSpPr>
          <p:nvPr/>
        </p:nvSpPr>
        <p:spPr bwMode="auto">
          <a:xfrm>
            <a:off x="1180761" y="2688422"/>
            <a:ext cx="16259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smtClean="0">
                <a:latin typeface="楷体" panose="02010609060101010101" pitchFamily="49" charset="-122"/>
                <a:ea typeface="楷体" panose="02010609060101010101" pitchFamily="49" charset="-122"/>
              </a:rPr>
              <a:t>采</a:t>
            </a:r>
            <a:endParaRPr lang="zh-CN" altLang="en-US" sz="12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1102179" y="1849048"/>
            <a:ext cx="17831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smtClean="0">
                <a:solidFill>
                  <a:srgbClr val="FB35AE"/>
                </a:solidFill>
                <a:latin typeface="宋体" panose="02010600030101010101" pitchFamily="2" charset="-122"/>
              </a:rPr>
              <a:t>cǎi</a:t>
            </a:r>
            <a:endParaRPr lang="zh-CN" altLang="en-US" sz="6400" b="1" dirty="0">
              <a:solidFill>
                <a:srgbClr val="FB35AE"/>
              </a:solidFill>
              <a:latin typeface="宋体" panose="02010600030101010101" pitchFamily="2" charset="-122"/>
            </a:endParaRPr>
          </a:p>
        </p:txBody>
      </p:sp>
      <p:sp>
        <p:nvSpPr>
          <p:cNvPr id="46" name="TextBox 3"/>
          <p:cNvSpPr txBox="1">
            <a:spLocks noChangeArrowheads="1"/>
          </p:cNvSpPr>
          <p:nvPr/>
        </p:nvSpPr>
        <p:spPr bwMode="auto">
          <a:xfrm>
            <a:off x="4364132" y="673681"/>
            <a:ext cx="419231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有趣的会意字</a:t>
            </a:r>
            <a:endParaRPr lang="zh-CN" altLang="en-US" sz="5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0047" y="173893"/>
            <a:ext cx="3203021" cy="1233082"/>
            <a:chOff x="70047" y="173893"/>
            <a:chExt cx="3203021" cy="1233082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19" name="直接连接符 18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知识拓展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7" y="173893"/>
              <a:ext cx="1042365" cy="1233082"/>
            </a:xfrm>
            <a:prstGeom prst="rect">
              <a:avLst/>
            </a:prstGeom>
          </p:spPr>
        </p:pic>
      </p:grpSp>
      <p:sp>
        <p:nvSpPr>
          <p:cNvPr id="25" name="矩形 13"/>
          <p:cNvSpPr>
            <a:spLocks noChangeArrowheads="1"/>
          </p:cNvSpPr>
          <p:nvPr/>
        </p:nvSpPr>
        <p:spPr bwMode="auto">
          <a:xfrm>
            <a:off x="1027310" y="4978064"/>
            <a:ext cx="59383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22584" y="5157666"/>
            <a:ext cx="566146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500" b="1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手在树</a:t>
            </a:r>
            <a:r>
              <a:rPr lang="zh-CN" altLang="en-US" sz="4500" b="1" smtClean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上，采摘东西。</a:t>
            </a:r>
            <a:endParaRPr lang="zh-CN" altLang="en-US" sz="4500" dirty="0">
              <a:solidFill>
                <a:srgbClr val="0000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68" y="1806085"/>
            <a:ext cx="3478383" cy="30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6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"/>
          <p:cNvSpPr txBox="1">
            <a:spLocks noChangeArrowheads="1"/>
          </p:cNvSpPr>
          <p:nvPr/>
        </p:nvSpPr>
        <p:spPr bwMode="auto">
          <a:xfrm>
            <a:off x="1180761" y="2688422"/>
            <a:ext cx="16259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smtClean="0">
                <a:latin typeface="楷体" panose="02010609060101010101" pitchFamily="49" charset="-122"/>
                <a:ea typeface="楷体" panose="02010609060101010101" pitchFamily="49" charset="-122"/>
              </a:rPr>
              <a:t>苗</a:t>
            </a:r>
            <a:endParaRPr lang="zh-CN" altLang="en-US" sz="12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1102179" y="1849048"/>
            <a:ext cx="21057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>
                <a:solidFill>
                  <a:srgbClr val="FB35AE"/>
                </a:solidFill>
                <a:latin typeface="宋体" panose="02010600030101010101" pitchFamily="2" charset="-122"/>
              </a:rPr>
              <a:t>miáo</a:t>
            </a:r>
            <a:endParaRPr lang="zh-CN" altLang="en-US" sz="6400" b="1" dirty="0">
              <a:solidFill>
                <a:srgbClr val="FB35AE"/>
              </a:solidFill>
              <a:latin typeface="宋体" panose="02010600030101010101" pitchFamily="2" charset="-122"/>
            </a:endParaRPr>
          </a:p>
        </p:txBody>
      </p:sp>
      <p:sp>
        <p:nvSpPr>
          <p:cNvPr id="25" name="矩形 13"/>
          <p:cNvSpPr>
            <a:spLocks noChangeArrowheads="1"/>
          </p:cNvSpPr>
          <p:nvPr/>
        </p:nvSpPr>
        <p:spPr bwMode="auto">
          <a:xfrm>
            <a:off x="1027310" y="4978064"/>
            <a:ext cx="59383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28530" y="4627414"/>
            <a:ext cx="566146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田间长草，植物幼苗。</a:t>
            </a:r>
            <a:endParaRPr lang="zh-CN" altLang="en-US" sz="4500" dirty="0">
              <a:solidFill>
                <a:srgbClr val="0000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67" y="872567"/>
            <a:ext cx="29051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"/>
          <p:cNvSpPr txBox="1">
            <a:spLocks noChangeArrowheads="1"/>
          </p:cNvSpPr>
          <p:nvPr/>
        </p:nvSpPr>
        <p:spPr bwMode="auto">
          <a:xfrm>
            <a:off x="1180761" y="2688422"/>
            <a:ext cx="16259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smtClean="0">
                <a:latin typeface="楷体" panose="02010609060101010101" pitchFamily="49" charset="-122"/>
                <a:ea typeface="楷体" panose="02010609060101010101" pitchFamily="49" charset="-122"/>
              </a:rPr>
              <a:t>吠</a:t>
            </a:r>
            <a:endParaRPr lang="zh-CN" altLang="en-US" sz="12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1036275" y="1849048"/>
            <a:ext cx="21057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>
                <a:solidFill>
                  <a:srgbClr val="FB35AE"/>
                </a:solidFill>
                <a:latin typeface="宋体" panose="02010600030101010101" pitchFamily="2" charset="-122"/>
              </a:rPr>
              <a:t>fèi</a:t>
            </a:r>
            <a:endParaRPr lang="zh-CN" altLang="en-US" sz="6400" b="1" dirty="0">
              <a:solidFill>
                <a:srgbClr val="FB35AE"/>
              </a:solidFill>
              <a:latin typeface="宋体" panose="02010600030101010101" pitchFamily="2" charset="-122"/>
            </a:endParaRPr>
          </a:p>
        </p:txBody>
      </p:sp>
      <p:sp>
        <p:nvSpPr>
          <p:cNvPr id="25" name="矩形 13"/>
          <p:cNvSpPr>
            <a:spLocks noChangeArrowheads="1"/>
          </p:cNvSpPr>
          <p:nvPr/>
        </p:nvSpPr>
        <p:spPr bwMode="auto">
          <a:xfrm>
            <a:off x="1027310" y="4978064"/>
            <a:ext cx="59383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28530" y="4767460"/>
            <a:ext cx="566146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一只小狗（犬）叫。</a:t>
            </a:r>
            <a:endParaRPr lang="zh-CN" altLang="en-US" sz="4500" dirty="0">
              <a:solidFill>
                <a:srgbClr val="0000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89" y="692456"/>
            <a:ext cx="3934958" cy="39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6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7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4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7243876" y="1809256"/>
            <a:ext cx="6891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lì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629758" y="2887123"/>
            <a:ext cx="16829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力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 descr="37d3d539b6003af30262f3463f2ac65c1038b63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184" y="1696238"/>
            <a:ext cx="4094617" cy="32015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9" name="矩形 8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8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4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44" name="图片 43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73041" y="192552"/>
            <a:ext cx="3200027" cy="1116663"/>
            <a:chOff x="73041" y="192552"/>
            <a:chExt cx="3200027" cy="1116663"/>
          </a:xfrm>
        </p:grpSpPr>
        <p:grpSp>
          <p:nvGrpSpPr>
            <p:cNvPr id="46" name="组合 45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48" name="直接连接符 47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课后作业</a:t>
                </a:r>
                <a:endParaRPr lang="zh-CN" altLang="en-US" sz="3200" b="1" spc="5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1" y="192552"/>
              <a:ext cx="976164" cy="1116663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964977" y="1968164"/>
            <a:ext cx="3468059" cy="830997"/>
            <a:chOff x="1058284" y="1986826"/>
            <a:chExt cx="3468059" cy="830997"/>
          </a:xfrm>
        </p:grpSpPr>
        <p:sp>
          <p:nvSpPr>
            <p:cNvPr id="34" name="矩形 13"/>
            <p:cNvSpPr>
              <a:spLocks noChangeArrowheads="1"/>
            </p:cNvSpPr>
            <p:nvPr/>
          </p:nvSpPr>
          <p:spPr bwMode="auto">
            <a:xfrm>
              <a:off x="1058284" y="1986826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897097" y="2061578"/>
              <a:ext cx="262924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听写词语。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64977" y="3200445"/>
            <a:ext cx="7868301" cy="830997"/>
            <a:chOff x="1058284" y="3122273"/>
            <a:chExt cx="7868301" cy="830997"/>
          </a:xfrm>
        </p:grpSpPr>
        <p:sp>
          <p:nvSpPr>
            <p:cNvPr id="43" name="矩形 13"/>
            <p:cNvSpPr>
              <a:spLocks noChangeArrowheads="1"/>
            </p:cNvSpPr>
            <p:nvPr/>
          </p:nvSpPr>
          <p:spPr bwMode="auto">
            <a:xfrm>
              <a:off x="1058284" y="3122273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897097" y="3195932"/>
              <a:ext cx="702948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在田字格中练习书写本课生字。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64977" y="4432725"/>
            <a:ext cx="10531661" cy="1454940"/>
            <a:chOff x="1058284" y="4152801"/>
            <a:chExt cx="10531661" cy="1454940"/>
          </a:xfrm>
        </p:grpSpPr>
        <p:sp>
          <p:nvSpPr>
            <p:cNvPr id="42" name="矩形 13"/>
            <p:cNvSpPr>
              <a:spLocks noChangeArrowheads="1"/>
            </p:cNvSpPr>
            <p:nvPr/>
          </p:nvSpPr>
          <p:spPr bwMode="auto">
            <a:xfrm>
              <a:off x="1058284" y="4152801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897097" y="4233006"/>
              <a:ext cx="9692848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熟读课文，读给爸爸妈妈听，并将你从文中明白的道理讲给他们听。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图片 19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53" y="1420044"/>
            <a:ext cx="287146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289502" y="1577058"/>
            <a:ext cx="228292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chén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487621" y="2760355"/>
            <a:ext cx="19442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尘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473250" y="1686176"/>
            <a:ext cx="3667125" cy="3362325"/>
            <a:chOff x="1473250" y="1628510"/>
            <a:chExt cx="3667125" cy="336232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50" y="1628510"/>
              <a:ext cx="3667125" cy="3362325"/>
            </a:xfrm>
            <a:prstGeom prst="rect">
              <a:avLst/>
            </a:prstGeom>
          </p:spPr>
        </p:pic>
        <p:grpSp>
          <p:nvGrpSpPr>
            <p:cNvPr id="24" name="组合 49"/>
            <p:cNvGrpSpPr/>
            <p:nvPr/>
          </p:nvGrpSpPr>
          <p:grpSpPr bwMode="auto">
            <a:xfrm>
              <a:off x="3072676" y="4182428"/>
              <a:ext cx="576686" cy="615773"/>
              <a:chOff x="1524080" y="1733572"/>
              <a:chExt cx="1423969" cy="1600172"/>
            </a:xfrm>
          </p:grpSpPr>
          <p:grpSp>
            <p:nvGrpSpPr>
              <p:cNvPr id="25" name="Group 4"/>
              <p:cNvGrpSpPr/>
              <p:nvPr/>
            </p:nvGrpSpPr>
            <p:grpSpPr bwMode="auto">
              <a:xfrm>
                <a:off x="1524080" y="1885968"/>
                <a:ext cx="738187" cy="533400"/>
                <a:chOff x="7424" y="12480"/>
                <a:chExt cx="1362" cy="900"/>
              </a:xfrm>
            </p:grpSpPr>
            <p:pic>
              <p:nvPicPr>
                <p:cNvPr id="6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8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9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0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6" name="Group 4"/>
              <p:cNvGrpSpPr/>
              <p:nvPr/>
            </p:nvGrpSpPr>
            <p:grpSpPr bwMode="auto">
              <a:xfrm>
                <a:off x="1600278" y="2343156"/>
                <a:ext cx="738187" cy="533400"/>
                <a:chOff x="7424" y="12480"/>
                <a:chExt cx="1362" cy="900"/>
              </a:xfrm>
            </p:grpSpPr>
            <p:pic>
              <p:nvPicPr>
                <p:cNvPr id="5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0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7" name="Group 4"/>
              <p:cNvGrpSpPr/>
              <p:nvPr/>
            </p:nvGrpSpPr>
            <p:grpSpPr bwMode="auto">
              <a:xfrm>
                <a:off x="2209862" y="2114562"/>
                <a:ext cx="738187" cy="533400"/>
                <a:chOff x="7424" y="12480"/>
                <a:chExt cx="1362" cy="900"/>
              </a:xfrm>
            </p:grpSpPr>
            <p:pic>
              <p:nvPicPr>
                <p:cNvPr id="4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8" name="Group 4"/>
              <p:cNvGrpSpPr/>
              <p:nvPr/>
            </p:nvGrpSpPr>
            <p:grpSpPr bwMode="auto">
              <a:xfrm>
                <a:off x="2133664" y="2571750"/>
                <a:ext cx="738187" cy="533400"/>
                <a:chOff x="7424" y="12480"/>
                <a:chExt cx="1362" cy="900"/>
              </a:xfrm>
            </p:grpSpPr>
            <p:pic>
              <p:nvPicPr>
                <p:cNvPr id="4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9" name="Group 4"/>
              <p:cNvGrpSpPr/>
              <p:nvPr/>
            </p:nvGrpSpPr>
            <p:grpSpPr bwMode="auto">
              <a:xfrm>
                <a:off x="1905070" y="1733572"/>
                <a:ext cx="738187" cy="533400"/>
                <a:chOff x="7424" y="12480"/>
                <a:chExt cx="1362" cy="900"/>
              </a:xfrm>
            </p:grpSpPr>
            <p:pic>
              <p:nvPicPr>
                <p:cNvPr id="3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0" name="Group 4"/>
              <p:cNvGrpSpPr/>
              <p:nvPr/>
            </p:nvGrpSpPr>
            <p:grpSpPr bwMode="auto">
              <a:xfrm>
                <a:off x="1524080" y="2800344"/>
                <a:ext cx="738187" cy="533400"/>
                <a:chOff x="7424" y="12480"/>
                <a:chExt cx="1362" cy="900"/>
              </a:xfrm>
            </p:grpSpPr>
            <p:pic>
              <p:nvPicPr>
                <p:cNvPr id="3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71" name="组合 49"/>
            <p:cNvGrpSpPr/>
            <p:nvPr/>
          </p:nvGrpSpPr>
          <p:grpSpPr bwMode="auto">
            <a:xfrm>
              <a:off x="3529793" y="3145988"/>
              <a:ext cx="576686" cy="615773"/>
              <a:chOff x="1524080" y="1733572"/>
              <a:chExt cx="1423969" cy="1600172"/>
            </a:xfrm>
          </p:grpSpPr>
          <p:grpSp>
            <p:nvGrpSpPr>
              <p:cNvPr id="72" name="Group 4"/>
              <p:cNvGrpSpPr/>
              <p:nvPr/>
            </p:nvGrpSpPr>
            <p:grpSpPr bwMode="auto">
              <a:xfrm>
                <a:off x="1524080" y="1885968"/>
                <a:ext cx="738187" cy="533400"/>
                <a:chOff x="7424" y="12480"/>
                <a:chExt cx="1362" cy="900"/>
              </a:xfrm>
            </p:grpSpPr>
            <p:pic>
              <p:nvPicPr>
                <p:cNvPr id="10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3" name="Group 4"/>
              <p:cNvGrpSpPr/>
              <p:nvPr/>
            </p:nvGrpSpPr>
            <p:grpSpPr bwMode="auto">
              <a:xfrm>
                <a:off x="1600278" y="2343156"/>
                <a:ext cx="738187" cy="533400"/>
                <a:chOff x="7424" y="12480"/>
                <a:chExt cx="1362" cy="900"/>
              </a:xfrm>
            </p:grpSpPr>
            <p:pic>
              <p:nvPicPr>
                <p:cNvPr id="9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4" name="Group 4"/>
              <p:cNvGrpSpPr/>
              <p:nvPr/>
            </p:nvGrpSpPr>
            <p:grpSpPr bwMode="auto">
              <a:xfrm>
                <a:off x="2209862" y="2114562"/>
                <a:ext cx="738187" cy="533400"/>
                <a:chOff x="7424" y="12480"/>
                <a:chExt cx="1362" cy="900"/>
              </a:xfrm>
            </p:grpSpPr>
            <p:pic>
              <p:nvPicPr>
                <p:cNvPr id="9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6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7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5" name="Group 4"/>
              <p:cNvGrpSpPr/>
              <p:nvPr/>
            </p:nvGrpSpPr>
            <p:grpSpPr bwMode="auto">
              <a:xfrm>
                <a:off x="2133664" y="2571750"/>
                <a:ext cx="738187" cy="533400"/>
                <a:chOff x="7424" y="12480"/>
                <a:chExt cx="1362" cy="900"/>
              </a:xfrm>
            </p:grpSpPr>
            <p:pic>
              <p:nvPicPr>
                <p:cNvPr id="8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4"/>
              <p:cNvGrpSpPr/>
              <p:nvPr/>
            </p:nvGrpSpPr>
            <p:grpSpPr bwMode="auto">
              <a:xfrm>
                <a:off x="1905070" y="1733572"/>
                <a:ext cx="738187" cy="533400"/>
                <a:chOff x="7424" y="12480"/>
                <a:chExt cx="1362" cy="900"/>
              </a:xfrm>
            </p:grpSpPr>
            <p:pic>
              <p:nvPicPr>
                <p:cNvPr id="8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7" name="Group 4"/>
              <p:cNvGrpSpPr/>
              <p:nvPr/>
            </p:nvGrpSpPr>
            <p:grpSpPr bwMode="auto">
              <a:xfrm>
                <a:off x="1524080" y="2800344"/>
                <a:ext cx="738187" cy="533400"/>
                <a:chOff x="7424" y="12480"/>
                <a:chExt cx="1362" cy="900"/>
              </a:xfrm>
            </p:grpSpPr>
            <p:pic>
              <p:nvPicPr>
                <p:cNvPr id="7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74" y="1254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85" y="124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10" y="1278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424" y="1296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300" y="12900"/>
                  <a:ext cx="486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2664276" y="1796830"/>
            <a:ext cx="228666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cónɡ</a:t>
            </a:r>
            <a:endParaRPr lang="zh-CN" altLang="en-US" sz="6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2927340" y="2812982"/>
            <a:ext cx="14217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从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 descr="2007118175347867_2"/>
          <p:cNvPicPr>
            <a:picLocks noChangeAspect="1"/>
          </p:cNvPicPr>
          <p:nvPr/>
        </p:nvPicPr>
        <p:blipFill>
          <a:blip r:embed="rId4"/>
          <a:srcRect r="29098"/>
          <a:stretch>
            <a:fillRect/>
          </a:stretch>
        </p:blipFill>
        <p:spPr>
          <a:xfrm>
            <a:off x="5537320" y="1304948"/>
            <a:ext cx="2922939" cy="3538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344631" y="1753266"/>
            <a:ext cx="28141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zhòn</a:t>
            </a:r>
            <a:r>
              <a:rPr lang="en-US" altLang="zh-CN" sz="6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ɡ</a:t>
            </a: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844761" y="2840644"/>
            <a:ext cx="166560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众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 descr="众（群众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058" y="1555903"/>
            <a:ext cx="3843655" cy="37547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308182" y="1714129"/>
            <a:ext cx="33465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shu</a:t>
            </a:r>
            <a:r>
              <a:rPr lang="en-US" altLang="zh-CN" sz="7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6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ɡ</a:t>
            </a: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7053910" y="2881834"/>
            <a:ext cx="211391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双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56" y="2392541"/>
            <a:ext cx="3661944" cy="21300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686577" y="1589286"/>
            <a:ext cx="17739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mù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686577" y="2741517"/>
            <a:ext cx="17423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木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 descr="242dd42a2834349b761d8fbfc2ea15ce36d3bef5"/>
          <p:cNvPicPr>
            <a:picLocks noChangeAspect="1"/>
          </p:cNvPicPr>
          <p:nvPr/>
        </p:nvPicPr>
        <p:blipFill>
          <a:blip r:embed="rId4"/>
          <a:srcRect l="9175" t="10347" r="8410" b="15991"/>
          <a:stretch>
            <a:fillRect/>
          </a:stretch>
        </p:blipFill>
        <p:spPr>
          <a:xfrm>
            <a:off x="2091831" y="1980461"/>
            <a:ext cx="3716427" cy="27000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Microsoft Office PowerPoint</Application>
  <PresentationFormat>宽屏</PresentationFormat>
  <Paragraphs>172</Paragraphs>
  <Slides>40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40</vt:i4>
      </vt:variant>
    </vt:vector>
  </HeadingPairs>
  <TitlesOfParts>
    <vt:vector size="58" baseType="lpstr">
      <vt:lpstr>黑体</vt:lpstr>
      <vt:lpstr>楷体</vt:lpstr>
      <vt:lpstr>楷体_GB2312</vt:lpstr>
      <vt:lpstr>宋体</vt:lpstr>
      <vt:lpstr>微软雅黑</vt:lpstr>
      <vt:lpstr>Arial</vt:lpstr>
      <vt:lpstr>Calibri</vt:lpstr>
      <vt:lpstr>Calibri Light</vt:lpstr>
      <vt:lpstr>Wingdings</vt:lpstr>
      <vt:lpstr>Office 主题</vt:lpstr>
      <vt:lpstr>1_Office 主题</vt:lpstr>
      <vt:lpstr>2_Office 主题</vt:lpstr>
      <vt:lpstr>3_Office 主题</vt:lpstr>
      <vt:lpstr>5_Office 主题</vt:lpstr>
      <vt:lpstr>6_Office 主题</vt:lpstr>
      <vt:lpstr>7_Office 主题</vt:lpstr>
      <vt:lpstr>8_Office 主题</vt:lpstr>
      <vt:lpstr>10_Office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13</cp:revision>
  <dcterms:created xsi:type="dcterms:W3CDTF">2018-03-01T02:03:00Z</dcterms:created>
  <dcterms:modified xsi:type="dcterms:W3CDTF">2018-06-20T11:41:38Z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