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314" r:id="rId4"/>
    <p:sldId id="315" r:id="rId5"/>
    <p:sldId id="317" r:id="rId6"/>
    <p:sldId id="318" r:id="rId7"/>
    <p:sldId id="319" r:id="rId8"/>
    <p:sldId id="320" r:id="rId9"/>
    <p:sldId id="321" r:id="rId10"/>
    <p:sldId id="333" r:id="rId11"/>
    <p:sldId id="336" r:id="rId12"/>
    <p:sldId id="337" r:id="rId13"/>
    <p:sldId id="338" r:id="rId14"/>
    <p:sldId id="278" r:id="rId15"/>
    <p:sldId id="340" r:id="rId16"/>
    <p:sldId id="323" r:id="rId17"/>
    <p:sldId id="324" r:id="rId18"/>
    <p:sldId id="325" r:id="rId19"/>
    <p:sldId id="326" r:id="rId20"/>
    <p:sldId id="327" r:id="rId21"/>
    <p:sldId id="291" r:id="rId22"/>
    <p:sldId id="328" r:id="rId23"/>
    <p:sldId id="329" r:id="rId24"/>
    <p:sldId id="334" r:id="rId25"/>
    <p:sldId id="335" r:id="rId26"/>
    <p:sldId id="339" r:id="rId27"/>
    <p:sldId id="33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C7F"/>
    <a:srgbClr val="0000FF"/>
    <a:srgbClr val="1D41D5"/>
    <a:srgbClr val="329A2A"/>
    <a:srgbClr val="66FF66"/>
    <a:srgbClr val="FFFFFF"/>
    <a:srgbClr val="7FCB32"/>
    <a:srgbClr val="1552D1"/>
    <a:srgbClr val="DBFFFF"/>
    <a:srgbClr val="80C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1EFD-C5BD-4D77-9BB7-D4F3B553A52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6DC2-0B39-4738-917F-7D3469A1A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5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3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2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4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3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50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7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5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22964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82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79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891874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1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68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01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682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3%20&#27743;&#21335;&#65288;&#29983;&#23383;&#35270;&#39057;&#65289;.mp4" TargetMode="External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11" Type="http://schemas.openxmlformats.org/officeDocument/2006/relationships/image" Target="../media/image37.png"/><Relationship Id="rId5" Type="http://schemas.openxmlformats.org/officeDocument/2006/relationships/image" Target="../media/image33.jpeg"/><Relationship Id="rId10" Type="http://schemas.openxmlformats.org/officeDocument/2006/relationships/image" Target="../media/image36.png"/><Relationship Id="rId4" Type="http://schemas.openxmlformats.org/officeDocument/2006/relationships/hyperlink" Target="../&#20154;&#25945;&#22937;&#35299;&#19968;&#19978;&#35838;&#20214;&#32456;&#29256;/&#35782;&#23383;5/&#35782;&#23383;5%20&#23545;&#38901;&#27468;&#65288;&#31508;&#39034;&#35270;&#39057;&#65289;.mp4" TargetMode="Externa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hyperlink" Target="3%20&#27743;&#21335;&#65288;&#26391;&#35835;&#35270;&#39057;&#65289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9.png"/><Relationship Id="rId4" Type="http://schemas.openxmlformats.org/officeDocument/2006/relationships/hyperlink" Target="3%20&#27743;&#21335;&#65288;&#21548;&#20889;&#35270;&#39057;&#65289;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157" y="1632585"/>
            <a:ext cx="2838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157" y="4001607"/>
            <a:ext cx="3533775" cy="16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1967" y="1622700"/>
            <a:ext cx="2533650" cy="170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600" y="1622700"/>
            <a:ext cx="3000375" cy="170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0342" y="4011768"/>
            <a:ext cx="4105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 rot="21153095">
            <a:off x="3679555" y="365641"/>
            <a:ext cx="729600" cy="748988"/>
          </a:xfrm>
          <a:prstGeom prst="rect">
            <a:avLst/>
          </a:prstGeom>
          <a:gradFill rotWithShape="1">
            <a:gsLst>
              <a:gs pos="0">
                <a:srgbClr val="7FD13B">
                  <a:tint val="35000"/>
                  <a:satMod val="260000"/>
                </a:srgbClr>
              </a:gs>
              <a:gs pos="30000">
                <a:srgbClr val="7FD13B">
                  <a:tint val="38000"/>
                  <a:satMod val="260000"/>
                </a:srgbClr>
              </a:gs>
              <a:gs pos="75000">
                <a:srgbClr val="7FD13B">
                  <a:tint val="55000"/>
                  <a:satMod val="255000"/>
                </a:srgbClr>
              </a:gs>
              <a:gs pos="100000">
                <a:srgbClr val="7FD13B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FD13B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江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 rot="488572">
            <a:off x="6533715" y="365894"/>
            <a:ext cx="729600" cy="748988"/>
          </a:xfrm>
          <a:prstGeom prst="rect">
            <a:avLst/>
          </a:prstGeom>
          <a:gradFill rotWithShape="1">
            <a:gsLst>
              <a:gs pos="0">
                <a:srgbClr val="00ADDC">
                  <a:tint val="35000"/>
                  <a:satMod val="260000"/>
                </a:srgbClr>
              </a:gs>
              <a:gs pos="30000">
                <a:srgbClr val="00ADDC">
                  <a:tint val="38000"/>
                  <a:satMod val="260000"/>
                </a:srgbClr>
              </a:gs>
              <a:gs pos="75000">
                <a:srgbClr val="00ADDC">
                  <a:tint val="55000"/>
                  <a:satMod val="255000"/>
                </a:srgbClr>
              </a:gs>
              <a:gs pos="100000">
                <a:srgbClr val="00ADDC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00ADDC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景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 rot="381017">
            <a:off x="4600610" y="391029"/>
            <a:ext cx="729600" cy="748988"/>
          </a:xfrm>
          <a:prstGeom prst="rect">
            <a:avLst/>
          </a:prstGeom>
          <a:gradFill rotWithShape="1">
            <a:gsLst>
              <a:gs pos="0">
                <a:srgbClr val="EA157A">
                  <a:tint val="35000"/>
                  <a:satMod val="260000"/>
                </a:srgbClr>
              </a:gs>
              <a:gs pos="30000">
                <a:srgbClr val="EA157A">
                  <a:tint val="38000"/>
                  <a:satMod val="260000"/>
                </a:srgbClr>
              </a:gs>
              <a:gs pos="75000">
                <a:srgbClr val="EA157A">
                  <a:tint val="55000"/>
                  <a:satMod val="255000"/>
                </a:srgbClr>
              </a:gs>
              <a:gs pos="100000">
                <a:srgbClr val="EA157A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EA157A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南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 rot="21048322">
            <a:off x="5556914" y="357710"/>
            <a:ext cx="729600" cy="748988"/>
          </a:xfrm>
          <a:prstGeom prst="rect">
            <a:avLst/>
          </a:prstGeom>
          <a:gradFill rotWithShape="1">
            <a:gsLst>
              <a:gs pos="0">
                <a:srgbClr val="FEB80A">
                  <a:tint val="35000"/>
                  <a:satMod val="260000"/>
                </a:srgbClr>
              </a:gs>
              <a:gs pos="30000">
                <a:srgbClr val="FEB80A">
                  <a:tint val="38000"/>
                  <a:satMod val="260000"/>
                </a:srgbClr>
              </a:gs>
              <a:gs pos="75000">
                <a:srgbClr val="FEB80A">
                  <a:tint val="55000"/>
                  <a:satMod val="255000"/>
                </a:srgbClr>
              </a:gs>
              <a:gs pos="100000">
                <a:srgbClr val="FEB80A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B80A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5082" y="206733"/>
            <a:ext cx="3137986" cy="1115717"/>
            <a:chOff x="135082" y="206733"/>
            <a:chExt cx="3137986" cy="1115717"/>
          </a:xfrm>
        </p:grpSpPr>
        <p:grpSp>
          <p:nvGrpSpPr>
            <p:cNvPr id="35" name="组合 34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200043" y="833640"/>
            <a:ext cx="1805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dōn</a:t>
            </a:r>
            <a:r>
              <a:rPr lang="en-US" altLang="zh-CN" sz="48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东风  东方  东西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26" y="1841829"/>
            <a:ext cx="2354556" cy="2347829"/>
          </a:xfrm>
          <a:prstGeom prst="rect">
            <a:avLst/>
          </a:prstGeom>
        </p:spPr>
      </p:pic>
      <p:pic>
        <p:nvPicPr>
          <p:cNvPr id="33" name="东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833" y="1850219"/>
            <a:ext cx="2264400" cy="226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56346" y="4455315"/>
            <a:ext cx="5528600" cy="830997"/>
            <a:chOff x="4756346" y="4455315"/>
            <a:chExt cx="5528600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721" y="4511811"/>
              <a:ext cx="4086225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4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844"/>
          <a:stretch/>
        </p:blipFill>
        <p:spPr>
          <a:xfrm>
            <a:off x="17488" y="1502"/>
            <a:ext cx="2298498" cy="1884409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935047" y="841274"/>
            <a:ext cx="728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xī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40304" y="5258934"/>
            <a:ext cx="6661714" cy="904863"/>
            <a:chOff x="2040304" y="5331126"/>
            <a:chExt cx="6661714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2040304" y="5347054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1380" y="5331126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西瓜  东西  西方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40304" y="4454161"/>
            <a:ext cx="2271534" cy="917883"/>
            <a:chOff x="2040304" y="3984929"/>
            <a:chExt cx="2271534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2040304" y="4071815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1619" y="3984929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52" y="2073979"/>
            <a:ext cx="2738466" cy="2029018"/>
          </a:xfrm>
          <a:prstGeom prst="rect">
            <a:avLst/>
          </a:prstGeom>
        </p:spPr>
      </p:pic>
      <p:pic>
        <p:nvPicPr>
          <p:cNvPr id="34" name="图片 33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81" y="400493"/>
            <a:ext cx="1362075" cy="1381125"/>
          </a:xfrm>
          <a:prstGeom prst="rect">
            <a:avLst/>
          </a:prstGeom>
        </p:spPr>
      </p:pic>
      <p:pic>
        <p:nvPicPr>
          <p:cNvPr id="36" name="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3914" y="1958107"/>
            <a:ext cx="2264400" cy="2264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9283" y="4541046"/>
            <a:ext cx="6444773" cy="848097"/>
            <a:chOff x="4699283" y="4541046"/>
            <a:chExt cx="6444773" cy="848097"/>
          </a:xfrm>
        </p:grpSpPr>
        <p:sp>
          <p:nvSpPr>
            <p:cNvPr id="23" name="矩形 22"/>
            <p:cNvSpPr/>
            <p:nvPr/>
          </p:nvSpPr>
          <p:spPr>
            <a:xfrm>
              <a:off x="4699283" y="4541046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331" y="4646193"/>
              <a:ext cx="5038725" cy="7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4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3" name="矩形 22"/>
          <p:cNvSpPr/>
          <p:nvPr/>
        </p:nvSpPr>
        <p:spPr>
          <a:xfrm>
            <a:off x="1973942" y="2906501"/>
            <a:ext cx="2765425" cy="2007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5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东</a:t>
            </a:r>
            <a:r>
              <a:rPr lang="en-US" altLang="zh-CN" sz="45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5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西</a:t>
            </a:r>
            <a:endParaRPr lang="zh-CN" altLang="en-US" sz="45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5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南</a:t>
            </a:r>
            <a:r>
              <a:rPr lang="en-US" altLang="zh-CN" sz="45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5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北</a:t>
            </a:r>
            <a:endParaRPr lang="zh-CN" altLang="en-US" sz="45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2585"/>
            <a:ext cx="3866645" cy="385559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2960" y="231632"/>
            <a:ext cx="3614520" cy="1154080"/>
            <a:chOff x="32960" y="231632"/>
            <a:chExt cx="3614520" cy="115408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" y="231632"/>
              <a:ext cx="1102179" cy="1154080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970537" y="567600"/>
              <a:ext cx="2676943" cy="679269"/>
              <a:chOff x="1844447" y="2511380"/>
              <a:chExt cx="2676943" cy="67926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2009049" y="2511380"/>
                <a:ext cx="199005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009049" y="3190649"/>
                <a:ext cx="199993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3"/>
              <p:cNvSpPr txBox="1">
                <a:spLocks noChangeArrowheads="1"/>
              </p:cNvSpPr>
              <p:nvPr/>
            </p:nvSpPr>
            <p:spPr bwMode="auto">
              <a:xfrm>
                <a:off x="1844447" y="2551128"/>
                <a:ext cx="2676943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4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</a:t>
                </a:r>
                <a:r>
                  <a:rPr lang="zh-CN" altLang="en-US" sz="3200" b="1" spc="4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碰</a:t>
                </a:r>
                <a:endParaRPr lang="zh-CN" altLang="en-US" sz="3200" b="1" spc="4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3990398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4007816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>
            <a:off x="1288947" y="1759536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反义词</a:t>
            </a:r>
            <a:endParaRPr lang="zh-CN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938530" y="1676934"/>
            <a:ext cx="74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    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同学们</a:t>
            </a:r>
            <a:r>
              <a:rPr lang="zh-CN" altLang="en-US" sz="4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，请大家认真听课文朗读，注意生字词的读音，边听边思考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：</a:t>
            </a:r>
            <a:endParaRPr lang="zh-CN" altLang="en-US" sz="4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8655" y="263109"/>
            <a:ext cx="3226759" cy="1097974"/>
            <a:chOff x="108655" y="263109"/>
            <a:chExt cx="3226759" cy="10979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图片 3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01" y="2163956"/>
            <a:ext cx="2176461" cy="22374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49339" y="3880076"/>
            <a:ext cx="7114359" cy="1619818"/>
            <a:chOff x="1049339" y="3880076"/>
            <a:chExt cx="7114359" cy="1619818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39" y="3880076"/>
              <a:ext cx="1227135" cy="1619818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340356" y="4040771"/>
              <a:ext cx="58233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这首诗描写了江南水乡的什么景物？</a:t>
              </a:r>
              <a:endParaRPr lang="zh-CN" altLang="en-US" sz="4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2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文本框 19"/>
          <p:cNvSpPr txBox="1"/>
          <p:nvPr/>
        </p:nvSpPr>
        <p:spPr>
          <a:xfrm>
            <a:off x="1580515" y="463034"/>
            <a:ext cx="7487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jiān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</a:t>
            </a:r>
            <a:r>
              <a:rPr lang="en-US" altLang="zh-CN" sz="26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nán kě cǎi lián  lián yè hé tián tián</a:t>
            </a:r>
          </a:p>
          <a:p>
            <a:r>
              <a:rPr lang="zh-CN" altLang="en-US" sz="44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</a:t>
            </a:r>
            <a:r>
              <a:rPr lang="zh-CN" altLang="en-US" sz="44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江南</a:t>
            </a:r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可采莲，莲叶何田田。</a:t>
            </a:r>
            <a:endParaRPr lang="en-US" altLang="zh-CN" sz="44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6543026" y="2832648"/>
            <a:ext cx="3996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田田：</a:t>
            </a:r>
            <a:r>
              <a:rPr lang="zh-CN" altLang="zh-CN" sz="36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形容荷叶长得层层叠叠，茂盛鲜亮，非常可爱。</a:t>
            </a:r>
            <a:endParaRPr lang="zh-CN" altLang="zh-CN" sz="36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黑体" panose="02010600030101010101" charset="-122"/>
            </a:endParaRPr>
          </a:p>
        </p:txBody>
      </p:sp>
      <p:sp>
        <p:nvSpPr>
          <p:cNvPr id="38" name="文本框 19"/>
          <p:cNvSpPr txBox="1"/>
          <p:nvPr/>
        </p:nvSpPr>
        <p:spPr>
          <a:xfrm>
            <a:off x="1580515" y="4942205"/>
            <a:ext cx="93738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诗意：</a:t>
            </a:r>
            <a:r>
              <a:rPr lang="zh-CN" altLang="zh-CN" sz="4000" dirty="0" smtClean="0">
                <a:solidFill>
                  <a:srgbClr val="0000FF"/>
                </a:solidFill>
              </a:rPr>
              <a:t>江南水乡是采莲的好地方，这儿的莲叶多么茂盛鲜亮！</a:t>
            </a:r>
            <a:endParaRPr lang="zh-CN" altLang="zh-CN" sz="4000" dirty="0" smtClean="0"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40" name="Picture 2" descr="http://www.olchina.cn/bbs/data/attachment/forum/tffV+7Tz0KEgsQ==_iYcLwGNN5c2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80" y="1885950"/>
            <a:ext cx="4458335" cy="284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19"/>
          <p:cNvSpPr txBox="1"/>
          <p:nvPr/>
        </p:nvSpPr>
        <p:spPr>
          <a:xfrm>
            <a:off x="6543026" y="2152306"/>
            <a:ext cx="390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何：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感叹词，多么。</a:t>
            </a:r>
            <a:endParaRPr lang="zh-CN" altLang="zh-CN" sz="36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0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1" name="文本框 19"/>
          <p:cNvSpPr txBox="1"/>
          <p:nvPr/>
        </p:nvSpPr>
        <p:spPr>
          <a:xfrm>
            <a:off x="2524125" y="466257"/>
            <a:ext cx="3437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yú xì lián yè jiān</a:t>
            </a:r>
          </a:p>
          <a:p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鱼戏莲叶间。</a:t>
            </a:r>
            <a:endParaRPr lang="en-US" altLang="zh-CN" sz="44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34" name="文本框 19"/>
          <p:cNvSpPr txBox="1"/>
          <p:nvPr/>
        </p:nvSpPr>
        <p:spPr>
          <a:xfrm>
            <a:off x="2524125" y="5400675"/>
            <a:ext cx="6395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诗意：</a:t>
            </a:r>
            <a:r>
              <a:rPr lang="zh-CN" altLang="zh-CN" sz="4000" dirty="0" smtClean="0">
                <a:solidFill>
                  <a:srgbClr val="0000FF"/>
                </a:solidFill>
              </a:rPr>
              <a:t>鱼儿在莲叶间嬉戏。</a:t>
            </a:r>
            <a:endParaRPr lang="en-US" altLang="zh-CN" sz="4000" dirty="0" smtClean="0"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3" name="图片 2" descr="timg (11)"/>
          <p:cNvPicPr>
            <a:picLocks noChangeAspect="1"/>
          </p:cNvPicPr>
          <p:nvPr/>
        </p:nvPicPr>
        <p:blipFill>
          <a:blip r:embed="rId3"/>
          <a:srcRect r="339" b="-107"/>
          <a:stretch>
            <a:fillRect/>
          </a:stretch>
        </p:blipFill>
        <p:spPr>
          <a:xfrm>
            <a:off x="2524125" y="1961529"/>
            <a:ext cx="4275455" cy="3156585"/>
          </a:xfrm>
          <a:prstGeom prst="roundRect">
            <a:avLst/>
          </a:prstGeom>
        </p:spPr>
      </p:pic>
      <p:sp>
        <p:nvSpPr>
          <p:cNvPr id="26" name="文本框 19"/>
          <p:cNvSpPr txBox="1"/>
          <p:nvPr/>
        </p:nvSpPr>
        <p:spPr>
          <a:xfrm>
            <a:off x="6970836" y="2527766"/>
            <a:ext cx="366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戏：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嬉戏、玩耍。</a:t>
            </a:r>
            <a:endParaRPr lang="zh-CN" altLang="zh-CN" sz="36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黑体" panose="02010600030101010101" charset="-122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6970835" y="3217492"/>
            <a:ext cx="442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莲叶间：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指长满莲叶</a:t>
            </a:r>
            <a:endParaRPr lang="en-US" altLang="zh-CN" sz="3600" b="1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的水中。</a:t>
            </a:r>
            <a:endParaRPr lang="zh-CN" altLang="zh-CN" sz="36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6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2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9" name="文本框 19"/>
          <p:cNvSpPr txBox="1"/>
          <p:nvPr/>
        </p:nvSpPr>
        <p:spPr>
          <a:xfrm>
            <a:off x="685800" y="1205124"/>
            <a:ext cx="3314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yú xì lián 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yè dōn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 </a:t>
            </a:r>
            <a:r>
              <a:rPr lang="en-US" altLang="zh-CN" sz="24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</a:t>
            </a:r>
            <a:endParaRPr lang="en-US" altLang="zh-CN" sz="2400" dirty="0" smtClean="0"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鱼戏莲叶东，</a:t>
            </a:r>
          </a:p>
          <a:p>
            <a:r>
              <a:rPr lang="en-US" altLang="zh-CN" sz="26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yú xì lián yè xī</a:t>
            </a:r>
          </a:p>
          <a:p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鱼戏莲叶西。</a:t>
            </a:r>
            <a:endParaRPr lang="en-US" altLang="zh-CN" sz="44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en-US" altLang="zh-CN" sz="26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yú xì lián yè nán     </a:t>
            </a:r>
          </a:p>
          <a:p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鱼戏莲叶南，</a:t>
            </a:r>
            <a:r>
              <a:rPr lang="en-US" altLang="zh-CN" sz="26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yú xì lián yè běi</a:t>
            </a:r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鱼戏莲叶北。</a:t>
            </a:r>
            <a:endParaRPr lang="zh-CN" altLang="en-US" sz="44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3" name="图片 2" descr="timg (1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35" y="1703705"/>
            <a:ext cx="5866130" cy="35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-291737" y="5753735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2" name="Picture 2" descr="E:\孙巧灵\2016秋上\上课课件\制作\R一语上\人一语大课堂（正文）\5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3" y="2569958"/>
            <a:ext cx="3096753" cy="200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691699" y="1640803"/>
            <a:ext cx="7919046" cy="4031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诗意：</a:t>
            </a:r>
            <a:endParaRPr lang="en-US" altLang="zh-CN" sz="4000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zh-CN" altLang="en-US" sz="4000" dirty="0">
                <a:solidFill>
                  <a:srgbClr val="0000FF"/>
                </a:solidFill>
                <a:latin typeface="+mn-ea"/>
                <a:cs typeface="宋体" panose="02010600030101010101" pitchFamily="2" charset="-122"/>
              </a:rPr>
              <a:t>小鱼在（    ）中间玩耍：一会儿游到莲叶的（    ），一会儿又跳到了莲叶的（    ），一会儿又钻到了莲叶的南面，一会儿又滑到莲叶的（    ）。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839250" y="3135237"/>
            <a:ext cx="1209675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东面</a:t>
            </a:r>
            <a:endParaRPr kumimoji="1" lang="zh-CN" altLang="en-US" sz="35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7828617" y="3754018"/>
            <a:ext cx="1209675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西面</a:t>
            </a:r>
            <a:endParaRPr kumimoji="1" lang="zh-CN" altLang="en-US" sz="35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308663" y="4973120"/>
            <a:ext cx="1112860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北面</a:t>
            </a:r>
            <a:endParaRPr kumimoji="1" lang="zh-CN" altLang="en-US" sz="35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839053" y="2527426"/>
            <a:ext cx="1209675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莲叶</a:t>
            </a:r>
            <a:endParaRPr kumimoji="1" lang="zh-CN" altLang="en-US" sz="35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6581" y="251699"/>
            <a:ext cx="26873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填一填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0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916732" y="5541443"/>
            <a:ext cx="5814442" cy="707886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鱼儿们：</a:t>
            </a:r>
            <a:endParaRPr lang="zh-CN" altLang="en-US" sz="40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0" y="5750784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962031" y="114300"/>
            <a:ext cx="3711845" cy="5448443"/>
            <a:chOff x="3053073" y="116296"/>
            <a:chExt cx="3711845" cy="5448443"/>
          </a:xfrm>
        </p:grpSpPr>
        <p:sp>
          <p:nvSpPr>
            <p:cNvPr id="29" name="文本框 19"/>
            <p:cNvSpPr txBox="1"/>
            <p:nvPr/>
          </p:nvSpPr>
          <p:spPr>
            <a:xfrm>
              <a:off x="3053073" y="1163534"/>
              <a:ext cx="3711845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 </a:t>
              </a:r>
              <a:r>
                <a:rPr lang="en-US" altLang="zh-CN" sz="2600" dirty="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yú xì lián </a:t>
              </a:r>
              <a:r>
                <a:rPr lang="en-US" altLang="zh-CN" sz="260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yè dōn</a:t>
              </a:r>
              <a:r>
                <a:rPr lang="en-US" altLang="zh-CN" sz="2600" smtClean="0">
                  <a:solidFill>
                    <a:srgbClr val="E30C7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ɡ</a:t>
              </a:r>
              <a:endParaRPr lang="en-US" altLang="zh-CN" sz="26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  <a:p>
              <a:r>
                <a:rPr lang="zh-CN" altLang="en-US" sz="4400" dirty="0" smtClean="0">
                  <a:solidFill>
                    <a:prstClr val="black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鱼戏莲叶东，</a:t>
              </a:r>
              <a:endParaRPr lang="en-US" altLang="zh-CN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  <a:p>
              <a:r>
                <a:rPr lang="en-US" altLang="zh-CN" sz="2600" dirty="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yú xì lián yè xī</a:t>
              </a:r>
              <a:endParaRPr lang="en-US" altLang="zh-CN" sz="26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  <a:p>
              <a:r>
                <a:rPr lang="zh-CN" altLang="en-US" sz="4400" dirty="0" smtClean="0">
                  <a:solidFill>
                    <a:prstClr val="black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鱼戏莲叶西。</a:t>
              </a:r>
              <a:endParaRPr lang="en-US" altLang="zh-CN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  <a:p>
              <a:r>
                <a:rPr lang="en-US" altLang="zh-CN" sz="2400" dirty="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 </a:t>
              </a:r>
              <a:r>
                <a:rPr lang="en-US" altLang="zh-CN" sz="2600" dirty="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yú xì lián yè nán</a:t>
              </a:r>
            </a:p>
            <a:p>
              <a:r>
                <a:rPr lang="zh-CN" altLang="en-US" sz="4400" dirty="0" smtClean="0">
                  <a:solidFill>
                    <a:prstClr val="black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鱼戏莲叶南，</a:t>
              </a:r>
              <a:endParaRPr lang="en-US" altLang="zh-CN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  <a:p>
              <a:r>
                <a:rPr lang="en-US" altLang="zh-CN" sz="2600" dirty="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yú xì lián yè běi</a:t>
              </a:r>
              <a:endParaRPr lang="en-US" altLang="zh-CN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  <a:p>
              <a:r>
                <a:rPr lang="zh-CN" altLang="en-US" sz="4400" dirty="0" smtClean="0">
                  <a:solidFill>
                    <a:prstClr val="black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鱼戏莲叶北。</a:t>
              </a:r>
              <a:endParaRPr lang="zh-CN" altLang="en-US" sz="44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</p:txBody>
        </p:sp>
        <p:sp>
          <p:nvSpPr>
            <p:cNvPr id="28" name="文本框 19"/>
            <p:cNvSpPr txBox="1"/>
            <p:nvPr/>
          </p:nvSpPr>
          <p:spPr>
            <a:xfrm>
              <a:off x="3089650" y="116296"/>
              <a:ext cx="34375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 smtClean="0">
                  <a:solidFill>
                    <a:srgbClr val="E30C7F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yú xì lián yè jiān</a:t>
              </a:r>
            </a:p>
            <a:p>
              <a:r>
                <a:rPr lang="zh-CN" altLang="en-US" sz="4400" dirty="0" smtClean="0">
                  <a:solidFill>
                    <a:prstClr val="black"/>
                  </a:solidFill>
                  <a:latin typeface="黑体" panose="02010600030101010101" charset="-122"/>
                  <a:ea typeface="黑体" panose="02010600030101010101" charset="-122"/>
                  <a:cs typeface="黑体" panose="02010600030101010101" charset="-122"/>
                </a:rPr>
                <a:t>鱼戏莲叶间。</a:t>
              </a:r>
              <a:endParaRPr lang="en-US" altLang="zh-CN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55023" y="5578654"/>
            <a:ext cx="12144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快乐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966763" y="5578723"/>
            <a:ext cx="121379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自由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62471" name="Picture 7" descr="http://img.pconline.com.cn/images/upload/upc/tx/photoblog/1307/21/c5/23577855_23577855_1374398054638_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73" y="2507184"/>
            <a:ext cx="3241675" cy="3166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7" y="322104"/>
            <a:ext cx="3155950" cy="262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下箭头 10"/>
          <p:cNvSpPr/>
          <p:nvPr/>
        </p:nvSpPr>
        <p:spPr>
          <a:xfrm>
            <a:off x="4397723" y="526038"/>
            <a:ext cx="947004" cy="5036705"/>
          </a:xfrm>
          <a:prstGeom prst="downArrow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6084660" y="508316"/>
            <a:ext cx="1071051" cy="5036705"/>
          </a:xfrm>
          <a:prstGeom prst="downArrow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6" grpId="0"/>
      <p:bldP spid="11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91737" y="5753735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2" name="Picture 2" descr="http://www.olchina.cn/bbs/data/attachment/forum/tffV+7Tz0KEgsQ==_iYcLwGNN5c2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8" y="2204685"/>
            <a:ext cx="4691910" cy="2993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5454345" y="2542342"/>
            <a:ext cx="56284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800" b="1" dirty="0" smtClean="0">
                <a:ln w="11430">
                  <a:solidFill>
                    <a:schemeClr val="tx1"/>
                  </a:solidFill>
                </a:ln>
                <a:ea typeface="宋体" pitchFamily="2" charset="-122"/>
              </a:rPr>
              <a:t>这里的莲叶真</a:t>
            </a:r>
            <a:r>
              <a:rPr lang="en-US" altLang="zh-CN" sz="4800" b="1" dirty="0">
                <a:ln w="11430">
                  <a:solidFill>
                    <a:schemeClr val="tx1"/>
                  </a:solidFill>
                </a:ln>
                <a:ea typeface="宋体" pitchFamily="2" charset="-122"/>
              </a:rPr>
              <a:t>_____!</a:t>
            </a:r>
            <a:endParaRPr lang="zh-CN" altLang="en-US" sz="4800" b="1" dirty="0">
              <a:ln w="11430">
                <a:solidFill>
                  <a:schemeClr val="tx1"/>
                </a:solidFill>
              </a:ln>
              <a:ea typeface="宋体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54345" y="3932448"/>
            <a:ext cx="56284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800" b="1" dirty="0" smtClean="0">
                <a:ln w="11430"/>
                <a:ea typeface="宋体" pitchFamily="2" charset="-122"/>
              </a:rPr>
              <a:t>这里的</a:t>
            </a:r>
            <a:r>
              <a:rPr lang="zh-CN" altLang="en-US" sz="4800" b="1" dirty="0">
                <a:ln w="11430"/>
                <a:ea typeface="宋体" pitchFamily="2" charset="-122"/>
              </a:rPr>
              <a:t>莲花真</a:t>
            </a:r>
            <a:r>
              <a:rPr lang="en-US" altLang="zh-CN" sz="4800" b="1" dirty="0">
                <a:ln w="11430"/>
                <a:ea typeface="宋体" pitchFamily="2" charset="-122"/>
              </a:rPr>
              <a:t>_____!</a:t>
            </a:r>
            <a:endParaRPr lang="zh-CN" altLang="en-US" sz="4800" b="1" dirty="0">
              <a:ln w="11430"/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66581" y="251699"/>
            <a:ext cx="26873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说一说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03910" y="2597389"/>
            <a:ext cx="877163" cy="547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50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绿</a:t>
            </a:r>
            <a:endParaRPr lang="zh-CN" altLang="en-US" sz="4500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98744" y="3982221"/>
            <a:ext cx="877163" cy="547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50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密</a:t>
            </a:r>
            <a:endParaRPr lang="zh-CN" altLang="en-US" sz="4500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527" y="1717288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073" y="1735293"/>
            <a:ext cx="2836563" cy="181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107" y="1698703"/>
            <a:ext cx="2918029" cy="184738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8527" y="3919305"/>
            <a:ext cx="2507048" cy="173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8813" y="3911414"/>
            <a:ext cx="2837056" cy="174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9107" y="3902318"/>
            <a:ext cx="2897574" cy="17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 rot="21153095">
            <a:off x="3770173" y="456259"/>
            <a:ext cx="729600" cy="748988"/>
          </a:xfrm>
          <a:prstGeom prst="rect">
            <a:avLst/>
          </a:prstGeom>
          <a:gradFill rotWithShape="1">
            <a:gsLst>
              <a:gs pos="0">
                <a:srgbClr val="7FD13B">
                  <a:tint val="35000"/>
                  <a:satMod val="260000"/>
                </a:srgbClr>
              </a:gs>
              <a:gs pos="30000">
                <a:srgbClr val="7FD13B">
                  <a:tint val="38000"/>
                  <a:satMod val="260000"/>
                </a:srgbClr>
              </a:gs>
              <a:gs pos="75000">
                <a:srgbClr val="7FD13B">
                  <a:tint val="55000"/>
                  <a:satMod val="255000"/>
                </a:srgbClr>
              </a:gs>
              <a:gs pos="100000">
                <a:srgbClr val="7FD13B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FD13B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江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 rot="488572">
            <a:off x="6624333" y="456512"/>
            <a:ext cx="729600" cy="748988"/>
          </a:xfrm>
          <a:prstGeom prst="rect">
            <a:avLst/>
          </a:prstGeom>
          <a:gradFill rotWithShape="1">
            <a:gsLst>
              <a:gs pos="0">
                <a:srgbClr val="00ADDC">
                  <a:tint val="35000"/>
                  <a:satMod val="260000"/>
                </a:srgbClr>
              </a:gs>
              <a:gs pos="30000">
                <a:srgbClr val="00ADDC">
                  <a:tint val="38000"/>
                  <a:satMod val="260000"/>
                </a:srgbClr>
              </a:gs>
              <a:gs pos="75000">
                <a:srgbClr val="00ADDC">
                  <a:tint val="55000"/>
                  <a:satMod val="255000"/>
                </a:srgbClr>
              </a:gs>
              <a:gs pos="100000">
                <a:srgbClr val="00ADDC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00ADDC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景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 rot="381017">
            <a:off x="4691228" y="481647"/>
            <a:ext cx="729600" cy="748988"/>
          </a:xfrm>
          <a:prstGeom prst="rect">
            <a:avLst/>
          </a:prstGeom>
          <a:gradFill rotWithShape="1">
            <a:gsLst>
              <a:gs pos="0">
                <a:srgbClr val="EA157A">
                  <a:tint val="35000"/>
                  <a:satMod val="260000"/>
                </a:srgbClr>
              </a:gs>
              <a:gs pos="30000">
                <a:srgbClr val="EA157A">
                  <a:tint val="38000"/>
                  <a:satMod val="260000"/>
                </a:srgbClr>
              </a:gs>
              <a:gs pos="75000">
                <a:srgbClr val="EA157A">
                  <a:tint val="55000"/>
                  <a:satMod val="255000"/>
                </a:srgbClr>
              </a:gs>
              <a:gs pos="100000">
                <a:srgbClr val="EA157A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EA157A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南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 rot="21048322">
            <a:off x="5647532" y="448328"/>
            <a:ext cx="729600" cy="748988"/>
          </a:xfrm>
          <a:prstGeom prst="rect">
            <a:avLst/>
          </a:prstGeom>
          <a:gradFill rotWithShape="1">
            <a:gsLst>
              <a:gs pos="0">
                <a:srgbClr val="FEB80A">
                  <a:tint val="35000"/>
                  <a:satMod val="260000"/>
                </a:srgbClr>
              </a:gs>
              <a:gs pos="30000">
                <a:srgbClr val="FEB80A">
                  <a:tint val="38000"/>
                  <a:satMod val="260000"/>
                </a:srgbClr>
              </a:gs>
              <a:gs pos="75000">
                <a:srgbClr val="FEB80A">
                  <a:tint val="55000"/>
                  <a:satMod val="255000"/>
                </a:srgbClr>
              </a:gs>
              <a:gs pos="100000">
                <a:srgbClr val="FEB80A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B80A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</a:t>
            </a:r>
            <a:endParaRPr kumimoji="0" lang="zh-CN" altLang="en-US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8" name="文本框 17"/>
          <p:cNvSpPr txBox="1"/>
          <p:nvPr/>
        </p:nvSpPr>
        <p:spPr>
          <a:xfrm>
            <a:off x="1775297" y="3232229"/>
            <a:ext cx="800219" cy="1303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江南</a:t>
            </a:r>
            <a:endParaRPr lang="zh-CN" altLang="en-US" sz="4000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2617337" y="2780472"/>
            <a:ext cx="389254" cy="2055222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50386" y="2314563"/>
            <a:ext cx="3161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莲叶何田田</a:t>
            </a:r>
            <a:endParaRPr lang="zh-CN" altLang="en-US" sz="44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52926" y="4287233"/>
            <a:ext cx="3096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鱼戏莲叶间</a:t>
            </a:r>
            <a:endParaRPr lang="zh-CN" altLang="en-US" sz="44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9" name="左大括号 38"/>
          <p:cNvSpPr/>
          <p:nvPr/>
        </p:nvSpPr>
        <p:spPr>
          <a:xfrm>
            <a:off x="7366411" y="2201352"/>
            <a:ext cx="302168" cy="1079862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文本框 23"/>
          <p:cNvSpPr txBox="1"/>
          <p:nvPr/>
        </p:nvSpPr>
        <p:spPr>
          <a:xfrm>
            <a:off x="7677060" y="1800757"/>
            <a:ext cx="12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碧绿</a:t>
            </a:r>
            <a:endParaRPr lang="zh-CN" altLang="en-US" sz="40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文本框 23"/>
          <p:cNvSpPr txBox="1"/>
          <p:nvPr/>
        </p:nvSpPr>
        <p:spPr>
          <a:xfrm>
            <a:off x="7672703" y="2789178"/>
            <a:ext cx="125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茂盛</a:t>
            </a:r>
            <a:endParaRPr lang="zh-CN" altLang="en-US" sz="40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4" name="左大括号 43"/>
          <p:cNvSpPr/>
          <p:nvPr/>
        </p:nvSpPr>
        <p:spPr>
          <a:xfrm>
            <a:off x="7416847" y="4091113"/>
            <a:ext cx="415379" cy="1375954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文本框 23"/>
          <p:cNvSpPr txBox="1"/>
          <p:nvPr/>
        </p:nvSpPr>
        <p:spPr>
          <a:xfrm>
            <a:off x="7814581" y="3673099"/>
            <a:ext cx="124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东西</a:t>
            </a:r>
            <a:endParaRPr lang="zh-CN" altLang="en-US" sz="40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5" name="文本框 23"/>
          <p:cNvSpPr txBox="1"/>
          <p:nvPr/>
        </p:nvSpPr>
        <p:spPr>
          <a:xfrm>
            <a:off x="7840707" y="5005513"/>
            <a:ext cx="1218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南北</a:t>
            </a:r>
            <a:endParaRPr lang="zh-CN" altLang="en-US" sz="40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timg (15)"/>
          <p:cNvPicPr>
            <a:picLocks noChangeAspect="1"/>
          </p:cNvPicPr>
          <p:nvPr/>
        </p:nvPicPr>
        <p:blipFill>
          <a:blip r:embed="rId3"/>
          <a:srcRect l="14434" t="14587" r="18483" b="12158"/>
          <a:stretch>
            <a:fillRect/>
          </a:stretch>
        </p:blipFill>
        <p:spPr>
          <a:xfrm>
            <a:off x="3078708" y="1936919"/>
            <a:ext cx="1271905" cy="1736090"/>
          </a:xfrm>
          <a:prstGeom prst="rect">
            <a:avLst/>
          </a:prstGeom>
        </p:spPr>
      </p:pic>
      <p:pic>
        <p:nvPicPr>
          <p:cNvPr id="9" name="图片 8" descr="timg (14)"/>
          <p:cNvPicPr>
            <a:picLocks noChangeAspect="1"/>
          </p:cNvPicPr>
          <p:nvPr/>
        </p:nvPicPr>
        <p:blipFill>
          <a:blip r:embed="rId4"/>
          <a:srcRect t="24697"/>
          <a:stretch>
            <a:fillRect/>
          </a:stretch>
        </p:blipFill>
        <p:spPr>
          <a:xfrm>
            <a:off x="3094583" y="4104174"/>
            <a:ext cx="1325880" cy="116522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2038" y="331387"/>
            <a:ext cx="3261030" cy="1098952"/>
            <a:chOff x="12038" y="331387"/>
            <a:chExt cx="3261030" cy="1098952"/>
          </a:xfrm>
        </p:grpSpPr>
        <p:grpSp>
          <p:nvGrpSpPr>
            <p:cNvPr id="43" name="组合 42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" y="331387"/>
              <a:ext cx="1051489" cy="1098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5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4" grpId="0"/>
      <p:bldP spid="25" grpId="0"/>
      <p:bldP spid="39" grpId="0" animBg="1"/>
      <p:bldP spid="40" grpId="0"/>
      <p:bldP spid="42" grpId="0"/>
      <p:bldP spid="44" grpId="0" animBg="1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931898" y="1983536"/>
            <a:ext cx="9986181" cy="35548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5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45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5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这首古诗选自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《汉乐府</a:t>
            </a:r>
            <a:r>
              <a:rPr sz="45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》，</a:t>
            </a:r>
            <a:r>
              <a:rPr sz="45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描写</a:t>
            </a:r>
            <a:r>
              <a:rPr lang="zh-CN" altLang="en-US" sz="45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的是</a:t>
            </a:r>
            <a:r>
              <a:rPr sz="45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江南盛夏的美景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：荷塘</a:t>
            </a:r>
            <a:r>
              <a:rPr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莲叶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茂盛，</a:t>
            </a:r>
            <a:r>
              <a:rPr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莲花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绽放，</a:t>
            </a:r>
            <a:r>
              <a:rPr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鱼儿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自由、欢快地在莲叶、莲花下的碧水中尽情玩耍</a:t>
            </a:r>
            <a:r>
              <a:rPr 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表达了诗人</a:t>
            </a:r>
            <a:r>
              <a:rPr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快乐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的心情和对江南水乡的</a:t>
            </a:r>
            <a:r>
              <a:rPr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热爱</a:t>
            </a:r>
            <a:r>
              <a:rPr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之情。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8662" y="357049"/>
            <a:ext cx="3254406" cy="980919"/>
            <a:chOff x="18662" y="357049"/>
            <a:chExt cx="3254406" cy="980919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2" y="357049"/>
              <a:ext cx="1090423" cy="980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1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1" name="文本框 19"/>
          <p:cNvSpPr txBox="1"/>
          <p:nvPr/>
        </p:nvSpPr>
        <p:spPr>
          <a:xfrm>
            <a:off x="453081" y="2202616"/>
            <a:ext cx="106102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jiānɡ</a:t>
            </a:r>
            <a:r>
              <a:rPr lang="en-US" altLang="zh-CN" sz="2600" smtClean="0">
                <a:solidFill>
                  <a:srgbClr val="E30C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</a:t>
            </a:r>
            <a:r>
              <a:rPr lang="en-US" altLang="zh-CN" sz="26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 h</a:t>
            </a:r>
            <a:r>
              <a:rPr lang="en-US" altLang="zh-CN" sz="26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ǎ</a:t>
            </a:r>
            <a:r>
              <a:rPr lang="en-US" altLang="zh-CN" sz="260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o fēnɡ jǐnɡ jiù cénɡ </a:t>
            </a:r>
            <a:r>
              <a:rPr lang="en-US" altLang="zh-CN" sz="26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ā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</a:t>
            </a:r>
            <a:r>
              <a:rPr lang="en-US" altLang="zh-CN" sz="24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</a:t>
            </a:r>
            <a:endParaRPr lang="en-US" altLang="zh-CN" sz="2400" dirty="0" smtClean="0"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zh-CN" altLang="en-US" sz="420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江南</a:t>
            </a:r>
            <a:r>
              <a:rPr lang="zh-CN" altLang="en-US" sz="4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好，风景旧曾谙。</a:t>
            </a:r>
            <a:endParaRPr lang="zh-CN" altLang="en-US" sz="42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r</a:t>
            </a:r>
            <a:r>
              <a:rPr lang="en-US" altLang="zh-CN" sz="2600" spc="-2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ì chū ji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ā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n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 hu</a:t>
            </a:r>
            <a:r>
              <a:rPr lang="en-US" altLang="zh-CN" sz="2600" spc="-20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ā</a:t>
            </a:r>
            <a:r>
              <a:rPr lang="en-US" altLang="zh-CN" sz="2600" spc="-2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 hón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 spc="-2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 shèn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 spc="-2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 huǒ chūn 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l</a:t>
            </a:r>
            <a:r>
              <a:rPr lang="en-US" altLang="zh-CN" sz="2600" spc="-20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á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i ji</a:t>
            </a:r>
            <a:r>
              <a:rPr lang="en-US" altLang="zh-CN" sz="2600" spc="-20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ā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n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 spc="-2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 shuǐ lǜ 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rú l</a:t>
            </a:r>
            <a:r>
              <a:rPr lang="en-US" altLang="zh-CN" sz="2600" spc="-20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á</a:t>
            </a:r>
            <a:r>
              <a:rPr lang="en-US" altLang="zh-CN" sz="2600" spc="-2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n</a:t>
            </a:r>
          </a:p>
          <a:p>
            <a:r>
              <a:rPr lang="zh-CN" altLang="en-US" sz="4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日出江花红胜火，春来江水绿如蓝。</a:t>
            </a:r>
            <a:endParaRPr lang="en-US" altLang="zh-CN" sz="42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nén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bù 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yì </a:t>
            </a:r>
            <a:r>
              <a:rPr lang="en-US" altLang="zh-CN" sz="26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ji</a:t>
            </a:r>
            <a:r>
              <a:rPr lang="en-US" altLang="zh-CN" sz="260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ā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n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ɡ</a:t>
            </a:r>
            <a:r>
              <a:rPr lang="en-US" altLang="zh-CN" sz="26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nán     </a:t>
            </a:r>
            <a:endParaRPr lang="en-US" altLang="zh-CN" sz="2600" dirty="0" smtClean="0"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zh-CN" altLang="en-US" sz="4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能不忆江南？</a:t>
            </a:r>
            <a:endParaRPr lang="zh-CN" altLang="en-US" sz="4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4766140" y="500047"/>
            <a:ext cx="3993050" cy="836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zh-CN" altLang="en-US" sz="4600" b="1" smtClean="0">
                <a:solidFill>
                  <a:srgbClr val="00B0F0"/>
                </a:solidFill>
                <a:latin typeface="+mn-ea"/>
              </a:rPr>
              <a:t>忆江南</a:t>
            </a:r>
            <a:r>
              <a:rPr lang="en-US" altLang="zh-CN" sz="4600" b="1">
                <a:solidFill>
                  <a:srgbClr val="00B0F0"/>
                </a:solidFill>
                <a:latin typeface="+mn-ea"/>
              </a:rPr>
              <a:t>•</a:t>
            </a:r>
            <a:r>
              <a:rPr lang="zh-CN" altLang="en-US" sz="4600" b="1" smtClean="0">
                <a:solidFill>
                  <a:srgbClr val="00B0F0"/>
                </a:solidFill>
                <a:latin typeface="+mn-ea"/>
              </a:rPr>
              <a:t>江南好</a:t>
            </a:r>
            <a:endParaRPr lang="zh-CN" altLang="zh-CN" sz="4600" b="1" smtClean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6356815" y="1500526"/>
            <a:ext cx="3120560" cy="7437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zh-CN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白居易</a:t>
            </a:r>
            <a:endParaRPr lang="zh-CN" altLang="zh-CN" sz="40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00482" y="4476750"/>
            <a:ext cx="6020289" cy="1876425"/>
            <a:chOff x="4000482" y="4476750"/>
            <a:chExt cx="6020289" cy="18764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82" y="4476750"/>
              <a:ext cx="3562350" cy="187642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021" y="4597967"/>
              <a:ext cx="2952750" cy="1743075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70047" y="173893"/>
            <a:ext cx="3203021" cy="1233082"/>
            <a:chOff x="70047" y="173893"/>
            <a:chExt cx="3203021" cy="1233082"/>
          </a:xfrm>
        </p:grpSpPr>
        <p:grpSp>
          <p:nvGrpSpPr>
            <p:cNvPr id="36" name="组合 3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知识拓展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7" y="173893"/>
              <a:ext cx="1042365" cy="123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4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01156" y="1477789"/>
            <a:ext cx="6830821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江南的风景多么美好，对我来说，如画的美景曾经是那么的熟悉。春天来了，太阳从江面升起时，江边盛开的鲜花比火还要红艳，碧绿的江水比蓝草还要绿。怎能叫人不常常思念江南呢？</a:t>
            </a:r>
            <a:endParaRPr sz="4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157" y="650120"/>
            <a:ext cx="1527730" cy="634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500" b="1" smtClean="0"/>
              <a:t>译文</a:t>
            </a:r>
            <a:endParaRPr lang="zh-CN" altLang="en-US" sz="4500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35" y="1612067"/>
            <a:ext cx="3689215" cy="41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9" name="矩形 8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0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4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4" name="图片 4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3041" y="192552"/>
            <a:ext cx="3200027" cy="1116663"/>
            <a:chOff x="73041" y="192552"/>
            <a:chExt cx="3200027" cy="11166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64977" y="1968164"/>
            <a:ext cx="3468059" cy="830997"/>
            <a:chOff x="1058284" y="1986826"/>
            <a:chExt cx="3468059" cy="830997"/>
          </a:xfrm>
        </p:grpSpPr>
        <p:sp>
          <p:nvSpPr>
            <p:cNvPr id="34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97097" y="2061578"/>
              <a:ext cx="262924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听写词语。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4977" y="3200445"/>
            <a:ext cx="6890470" cy="830997"/>
            <a:chOff x="1058284" y="3122273"/>
            <a:chExt cx="6890470" cy="830997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97097" y="3195932"/>
              <a:ext cx="6051657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在田字格中抄写本课生字。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4977" y="4432725"/>
            <a:ext cx="7591195" cy="830997"/>
            <a:chOff x="1058284" y="4152801"/>
            <a:chExt cx="7591195" cy="830997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58284" y="4152801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97097" y="4233006"/>
              <a:ext cx="6752382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有感情地朗读课文。背诵课文。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图片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3" y="1420044"/>
            <a:ext cx="2871465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143760" y="695772"/>
            <a:ext cx="9870440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zh-CN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zh-CN" altLang="en-US" sz="4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Times New Roman" panose="02020603050405020304" pitchFamily="18" charset="0"/>
              </a:rPr>
              <a:t>结束语</a:t>
            </a:r>
            <a:r>
              <a:rPr lang="zh-CN" alt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祖国的江南水乡荷香鱼肥，小桥流水，令人向往。水乡的水多，水乡的歌多，水乡的人民更是勤劳善良</a:t>
            </a:r>
            <a:r>
              <a:rPr lang="zh-CN" altLang="en-US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。我们爱江南，我们爱祖国！</a:t>
            </a:r>
            <a:endParaRPr lang="zh-CN" altLang="en-US" sz="4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0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926662" y="255008"/>
            <a:ext cx="258668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江 南</a:t>
            </a:r>
            <a:endParaRPr lang="zh-CN" altLang="en-US" b="1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48884" y="658223"/>
            <a:ext cx="869538" cy="87531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3</a:t>
            </a:r>
            <a:endParaRPr lang="en-US" altLang="zh-CN" sz="660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48298" y="1717759"/>
            <a:ext cx="5676738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>
          <a:xfrm>
            <a:off x="4928046" y="1523915"/>
            <a:ext cx="2313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一年级上册</a:t>
            </a:r>
            <a:endParaRPr lang="zh-CN" altLang="en-US" sz="3200" b="1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3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320" name="TextBox 4"/>
          <p:cNvSpPr txBox="1"/>
          <p:nvPr/>
        </p:nvSpPr>
        <p:spPr>
          <a:xfrm>
            <a:off x="1256665" y="3011507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江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1967" y="2337435"/>
            <a:ext cx="23533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ji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ā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nɡ</a:t>
            </a:r>
            <a:endParaRPr lang="en-US" altLang="zh-CN" sz="6400" dirty="0" smtClean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42718" y="2378109"/>
            <a:ext cx="170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en-US" altLang="zh-CN" sz="7200" b="1" dirty="0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á</a:t>
            </a:r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endParaRPr lang="en-US" altLang="zh-CN" sz="6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9" name="TextBox 4"/>
          <p:cNvSpPr txBox="1"/>
          <p:nvPr/>
        </p:nvSpPr>
        <p:spPr>
          <a:xfrm>
            <a:off x="1475251" y="2982283"/>
            <a:ext cx="1251948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1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氵</a:t>
            </a:r>
            <a:endParaRPr lang="zh-CN" altLang="en-US" sz="1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江（江河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40" y="2143125"/>
            <a:ext cx="2945130" cy="2921000"/>
          </a:xfrm>
          <a:prstGeom prst="rect">
            <a:avLst/>
          </a:prstGeom>
        </p:spPr>
      </p:pic>
      <p:pic>
        <p:nvPicPr>
          <p:cNvPr id="5" name="图片 4" descr="timg (7)"/>
          <p:cNvPicPr>
            <a:picLocks noChangeAspect="1"/>
          </p:cNvPicPr>
          <p:nvPr/>
        </p:nvPicPr>
        <p:blipFill>
          <a:blip r:embed="rId4"/>
          <a:srcRect l="22910" t="8026" r="21843" b="11829"/>
          <a:stretch>
            <a:fillRect/>
          </a:stretch>
        </p:blipFill>
        <p:spPr>
          <a:xfrm>
            <a:off x="8623300" y="2391410"/>
            <a:ext cx="2896870" cy="2651125"/>
          </a:xfrm>
          <a:prstGeom prst="rect">
            <a:avLst/>
          </a:prstGeom>
        </p:spPr>
      </p:pic>
      <p:sp>
        <p:nvSpPr>
          <p:cNvPr id="37" name="TextBox 4"/>
          <p:cNvSpPr txBox="1"/>
          <p:nvPr/>
        </p:nvSpPr>
        <p:spPr>
          <a:xfrm>
            <a:off x="6781165" y="3011507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南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25760" y="163382"/>
            <a:ext cx="3105734" cy="1266623"/>
            <a:chOff x="225760" y="163382"/>
            <a:chExt cx="3105734" cy="1266623"/>
          </a:xfrm>
        </p:grpSpPr>
        <p:grpSp>
          <p:nvGrpSpPr>
            <p:cNvPr id="40" name="组合 39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3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21" grpId="0"/>
      <p:bldP spid="3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4"/>
          <p:cNvSpPr txBox="1"/>
          <p:nvPr/>
        </p:nvSpPr>
        <p:spPr>
          <a:xfrm>
            <a:off x="929323" y="278193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可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4495" y="2239463"/>
            <a:ext cx="179686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kě</a:t>
            </a:r>
            <a:endParaRPr lang="en-US" altLang="zh-CN" sz="6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90749" y="2126337"/>
            <a:ext cx="15033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en-US" altLang="zh-CN" sz="7200" b="1" dirty="0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ǎ</a:t>
            </a:r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  <a:endParaRPr lang="en-US" altLang="zh-CN" sz="6400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采（采摘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135" y="2134235"/>
            <a:ext cx="2399714" cy="2833370"/>
          </a:xfrm>
          <a:prstGeom prst="rect">
            <a:avLst/>
          </a:prstGeom>
        </p:spPr>
      </p:pic>
      <p:pic>
        <p:nvPicPr>
          <p:cNvPr id="3" name="图片 2" descr="以（可以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25" y="2105660"/>
            <a:ext cx="2849245" cy="2880360"/>
          </a:xfrm>
          <a:prstGeom prst="rect">
            <a:avLst/>
          </a:prstGeom>
        </p:spPr>
      </p:pic>
      <p:sp>
        <p:nvSpPr>
          <p:cNvPr id="27" name="TextBox 4"/>
          <p:cNvSpPr txBox="1"/>
          <p:nvPr/>
        </p:nvSpPr>
        <p:spPr>
          <a:xfrm>
            <a:off x="6501448" y="2781935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采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2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7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13320" name="TextBox 4"/>
          <p:cNvSpPr txBox="1"/>
          <p:nvPr/>
        </p:nvSpPr>
        <p:spPr>
          <a:xfrm>
            <a:off x="955993" y="2943860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莲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9804" y="2147190"/>
            <a:ext cx="19155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</a:t>
            </a:r>
            <a:r>
              <a:rPr lang="en-US" altLang="zh-CN" sz="7200" b="1" dirty="0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á</a:t>
            </a:r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endParaRPr lang="en-US" altLang="zh-CN" sz="6400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4460" y="2206534"/>
            <a:ext cx="165544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yú</a:t>
            </a:r>
            <a:endParaRPr lang="en-US" altLang="zh-CN" sz="6400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951412" y="286766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艹</a:t>
            </a:r>
            <a:endParaRPr lang="zh-CN" altLang="en-US" sz="1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timg (8)"/>
          <p:cNvPicPr>
            <a:picLocks noChangeAspect="1"/>
          </p:cNvPicPr>
          <p:nvPr/>
        </p:nvPicPr>
        <p:blipFill>
          <a:blip r:embed="rId3"/>
          <a:srcRect t="12989" b="12714"/>
          <a:stretch>
            <a:fillRect/>
          </a:stretch>
        </p:blipFill>
        <p:spPr>
          <a:xfrm>
            <a:off x="8784590" y="2599055"/>
            <a:ext cx="2635885" cy="1887855"/>
          </a:xfrm>
          <a:prstGeom prst="rect">
            <a:avLst/>
          </a:prstGeom>
        </p:spPr>
      </p:pic>
      <p:pic>
        <p:nvPicPr>
          <p:cNvPr id="3" name="图片 2" descr="timg (9)"/>
          <p:cNvPicPr>
            <a:picLocks noChangeAspect="1"/>
          </p:cNvPicPr>
          <p:nvPr/>
        </p:nvPicPr>
        <p:blipFill>
          <a:blip r:embed="rId4"/>
          <a:srcRect b="3377"/>
          <a:stretch>
            <a:fillRect/>
          </a:stretch>
        </p:blipFill>
        <p:spPr>
          <a:xfrm>
            <a:off x="3469005" y="1954530"/>
            <a:ext cx="2734310" cy="3070225"/>
          </a:xfrm>
          <a:prstGeom prst="rect">
            <a:avLst/>
          </a:prstGeom>
        </p:spPr>
      </p:pic>
      <p:sp>
        <p:nvSpPr>
          <p:cNvPr id="30" name="TextBox 4"/>
          <p:cNvSpPr txBox="1"/>
          <p:nvPr/>
        </p:nvSpPr>
        <p:spPr>
          <a:xfrm>
            <a:off x="6728143" y="2924810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鱼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6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13320" name="TextBox 4"/>
          <p:cNvSpPr txBox="1"/>
          <p:nvPr/>
        </p:nvSpPr>
        <p:spPr>
          <a:xfrm>
            <a:off x="1051606" y="2640929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西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30598" y="2138774"/>
            <a:ext cx="133749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xī</a:t>
            </a:r>
            <a:endParaRPr lang="en-US" altLang="zh-CN" sz="6400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4850" y="2119000"/>
            <a:ext cx="23461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dōnɡ</a:t>
            </a:r>
            <a:endParaRPr lang="en-US" altLang="zh-CN" sz="6400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113719" y="366265"/>
            <a:ext cx="1730813" cy="170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框 6"/>
          <p:cNvSpPr txBox="1"/>
          <p:nvPr/>
        </p:nvSpPr>
        <p:spPr>
          <a:xfrm>
            <a:off x="4916036" y="97156"/>
            <a:ext cx="158001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err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běi</a:t>
            </a:r>
            <a:endParaRPr lang="en-US" altLang="zh-CN" sz="6400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4670926" y="661849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北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4670926" y="4725308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南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8566831" y="2669504"/>
            <a:ext cx="1838325" cy="1938992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东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605799"/>
            <a:ext cx="1905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7" grpId="0"/>
      <p:bldP spid="32" grpId="0"/>
      <p:bldP spid="33" grpId="0"/>
      <p:bldP spid="3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5" name="图片 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36853" y="231563"/>
            <a:ext cx="2380742" cy="2828497"/>
            <a:chOff x="457708" y="1257728"/>
            <a:chExt cx="2923667" cy="311757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8" y="1257728"/>
              <a:ext cx="2923667" cy="245807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583" y="3335850"/>
              <a:ext cx="1204518" cy="1039448"/>
            </a:xfrm>
            <a:prstGeom prst="rect">
              <a:avLst/>
            </a:prstGeom>
          </p:spPr>
        </p:pic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1105981" y="1549933"/>
              <a:ext cx="1037480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7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500" smtClean="0">
                  <a:ln>
                    <a:solidFill>
                      <a:schemeClr val="bg1"/>
                    </a:solidFill>
                  </a:ln>
                  <a:solidFill>
                    <a:srgbClr val="1D41D5"/>
                  </a:solidFill>
                </a:rPr>
                <a:t>江</a:t>
              </a:r>
              <a:endParaRPr lang="zh-CN" altLang="en-US" sz="7500">
                <a:ln>
                  <a:solidFill>
                    <a:schemeClr val="bg1"/>
                  </a:solidFill>
                </a:ln>
                <a:solidFill>
                  <a:srgbClr val="1D41D5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47220" y="231563"/>
            <a:ext cx="2380742" cy="2828497"/>
            <a:chOff x="457708" y="1257728"/>
            <a:chExt cx="2923667" cy="311757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8" y="1257728"/>
              <a:ext cx="2923667" cy="245807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583" y="3335850"/>
              <a:ext cx="1204518" cy="1039448"/>
            </a:xfrm>
            <a:prstGeom prst="rect">
              <a:avLst/>
            </a:prstGeom>
          </p:spPr>
        </p:pic>
        <p:sp>
          <p:nvSpPr>
            <p:cNvPr id="50" name="TextBox 3"/>
            <p:cNvSpPr txBox="1">
              <a:spLocks noChangeArrowheads="1"/>
            </p:cNvSpPr>
            <p:nvPr/>
          </p:nvSpPr>
          <p:spPr bwMode="auto">
            <a:xfrm>
              <a:off x="1105981" y="1549933"/>
              <a:ext cx="1037480" cy="137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7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500" smtClean="0">
                  <a:ln>
                    <a:solidFill>
                      <a:schemeClr val="bg1"/>
                    </a:solidFill>
                  </a:ln>
                  <a:solidFill>
                    <a:srgbClr val="1D41D5"/>
                  </a:solidFill>
                </a:rPr>
                <a:t>南</a:t>
              </a:r>
              <a:endParaRPr lang="zh-CN" altLang="en-US" sz="7500">
                <a:ln>
                  <a:solidFill>
                    <a:schemeClr val="bg1"/>
                  </a:solidFill>
                </a:ln>
                <a:solidFill>
                  <a:srgbClr val="1D41D5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57587" y="231563"/>
            <a:ext cx="2380742" cy="2828497"/>
            <a:chOff x="457708" y="1257728"/>
            <a:chExt cx="2923667" cy="311757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8" y="1257728"/>
              <a:ext cx="2923667" cy="2458072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583" y="3335850"/>
              <a:ext cx="1204518" cy="1039448"/>
            </a:xfrm>
            <a:prstGeom prst="rect">
              <a:avLst/>
            </a:prstGeom>
          </p:spPr>
        </p:pic>
        <p:sp>
          <p:nvSpPr>
            <p:cNvPr id="66" name="TextBox 3"/>
            <p:cNvSpPr txBox="1">
              <a:spLocks noChangeArrowheads="1"/>
            </p:cNvSpPr>
            <p:nvPr/>
          </p:nvSpPr>
          <p:spPr bwMode="auto">
            <a:xfrm>
              <a:off x="1105981" y="1549933"/>
              <a:ext cx="1037480" cy="137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7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500" smtClean="0">
                  <a:ln>
                    <a:solidFill>
                      <a:schemeClr val="bg1"/>
                    </a:solidFill>
                  </a:ln>
                  <a:solidFill>
                    <a:srgbClr val="1D41D5"/>
                  </a:solidFill>
                </a:rPr>
                <a:t>采</a:t>
              </a:r>
              <a:endParaRPr lang="zh-CN" altLang="en-US" sz="7500">
                <a:ln>
                  <a:solidFill>
                    <a:schemeClr val="bg1"/>
                  </a:solidFill>
                </a:ln>
                <a:solidFill>
                  <a:srgbClr val="1D41D5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046378" y="3336713"/>
            <a:ext cx="2380742" cy="2828497"/>
            <a:chOff x="457708" y="1257728"/>
            <a:chExt cx="2923667" cy="3117570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8" y="1257728"/>
              <a:ext cx="2923667" cy="2458072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583" y="3335850"/>
              <a:ext cx="1204518" cy="1039448"/>
            </a:xfrm>
            <a:prstGeom prst="rect">
              <a:avLst/>
            </a:prstGeom>
          </p:spPr>
        </p:pic>
        <p:sp>
          <p:nvSpPr>
            <p:cNvPr id="82" name="TextBox 3"/>
            <p:cNvSpPr txBox="1">
              <a:spLocks noChangeArrowheads="1"/>
            </p:cNvSpPr>
            <p:nvPr/>
          </p:nvSpPr>
          <p:spPr bwMode="auto">
            <a:xfrm>
              <a:off x="1105981" y="1549933"/>
              <a:ext cx="1037480" cy="137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7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500" smtClean="0">
                  <a:ln>
                    <a:solidFill>
                      <a:schemeClr val="bg1"/>
                    </a:solidFill>
                  </a:ln>
                  <a:solidFill>
                    <a:srgbClr val="1D41D5"/>
                  </a:solidFill>
                </a:rPr>
                <a:t>莲</a:t>
              </a:r>
              <a:endParaRPr lang="zh-CN" altLang="en-US" sz="7500">
                <a:ln>
                  <a:solidFill>
                    <a:schemeClr val="bg1"/>
                  </a:solidFill>
                </a:ln>
                <a:solidFill>
                  <a:srgbClr val="1D41D5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156745" y="3336713"/>
            <a:ext cx="2380742" cy="2828497"/>
            <a:chOff x="457708" y="1257728"/>
            <a:chExt cx="2923667" cy="3117570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8" y="1257728"/>
              <a:ext cx="2923667" cy="2458072"/>
            </a:xfrm>
            <a:prstGeom prst="rect">
              <a:avLst/>
            </a:prstGeom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583" y="3335850"/>
              <a:ext cx="1204518" cy="1039448"/>
            </a:xfrm>
            <a:prstGeom prst="rect">
              <a:avLst/>
            </a:prstGeom>
          </p:spPr>
        </p:pic>
        <p:sp>
          <p:nvSpPr>
            <p:cNvPr id="86" name="TextBox 3"/>
            <p:cNvSpPr txBox="1">
              <a:spLocks noChangeArrowheads="1"/>
            </p:cNvSpPr>
            <p:nvPr/>
          </p:nvSpPr>
          <p:spPr bwMode="auto">
            <a:xfrm>
              <a:off x="1105981" y="1549933"/>
              <a:ext cx="1037480" cy="137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7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500" smtClean="0">
                  <a:ln>
                    <a:solidFill>
                      <a:schemeClr val="bg1"/>
                    </a:solidFill>
                  </a:ln>
                  <a:solidFill>
                    <a:srgbClr val="1D41D5"/>
                  </a:solidFill>
                </a:rPr>
                <a:t>鱼</a:t>
              </a:r>
              <a:endParaRPr lang="zh-CN" altLang="en-US" sz="7500">
                <a:ln>
                  <a:solidFill>
                    <a:schemeClr val="bg1"/>
                  </a:solidFill>
                </a:ln>
                <a:solidFill>
                  <a:srgbClr val="1D41D5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267112" y="3336713"/>
            <a:ext cx="2380742" cy="2828497"/>
            <a:chOff x="457708" y="1257728"/>
            <a:chExt cx="2923667" cy="311757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8" y="1257728"/>
              <a:ext cx="2923667" cy="2458072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583" y="3335850"/>
              <a:ext cx="1204518" cy="1039448"/>
            </a:xfrm>
            <a:prstGeom prst="rect">
              <a:avLst/>
            </a:prstGeom>
          </p:spPr>
        </p:pic>
        <p:sp>
          <p:nvSpPr>
            <p:cNvPr id="90" name="TextBox 3"/>
            <p:cNvSpPr txBox="1">
              <a:spLocks noChangeArrowheads="1"/>
            </p:cNvSpPr>
            <p:nvPr/>
          </p:nvSpPr>
          <p:spPr bwMode="auto">
            <a:xfrm>
              <a:off x="1105981" y="1549933"/>
              <a:ext cx="1037480" cy="137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70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500" smtClean="0">
                  <a:ln>
                    <a:solidFill>
                      <a:schemeClr val="bg1"/>
                    </a:solidFill>
                  </a:ln>
                  <a:solidFill>
                    <a:srgbClr val="1D41D5"/>
                  </a:solidFill>
                </a:rPr>
                <a:t>北</a:t>
              </a:r>
              <a:endParaRPr lang="zh-CN" altLang="en-US" sz="7500">
                <a:ln>
                  <a:solidFill>
                    <a:schemeClr val="bg1"/>
                  </a:solidFill>
                </a:ln>
                <a:solidFill>
                  <a:srgbClr val="1D41D5"/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0472776" y="1977384"/>
            <a:ext cx="130460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鱼戏莲叶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7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667718" y="1380723"/>
            <a:ext cx="900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kě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45199" y="5399514"/>
            <a:ext cx="6757965" cy="904863"/>
            <a:chOff x="1945199" y="5399514"/>
            <a:chExt cx="6757965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42900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可口  可爱  可以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30049" y="225287"/>
            <a:ext cx="3133181" cy="1063729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45199" y="4549112"/>
            <a:ext cx="2339178" cy="917883"/>
            <a:chOff x="1945199" y="4549112"/>
            <a:chExt cx="2339178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口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2" y="2245183"/>
            <a:ext cx="1777213" cy="2196924"/>
          </a:xfrm>
          <a:prstGeom prst="rect">
            <a:avLst/>
          </a:prstGeom>
        </p:spPr>
      </p:pic>
      <p:pic>
        <p:nvPicPr>
          <p:cNvPr id="12" name="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29351" y="2265805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55219" y="4680823"/>
            <a:ext cx="4588685" cy="830997"/>
            <a:chOff x="4855219" y="4680823"/>
            <a:chExt cx="4588685" cy="830997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3029" y="4778589"/>
              <a:ext cx="3190875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86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645</Words>
  <Application>Microsoft Office PowerPoint</Application>
  <PresentationFormat>宽屏</PresentationFormat>
  <Paragraphs>138</Paragraphs>
  <Slides>25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523</cp:revision>
  <dcterms:created xsi:type="dcterms:W3CDTF">2018-04-27T08:55:00Z</dcterms:created>
  <dcterms:modified xsi:type="dcterms:W3CDTF">2018-06-22T10:12:46Z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