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3" r:id="rId4"/>
  </p:sldMasterIdLst>
  <p:sldIdLst>
    <p:sldId id="336" r:id="rId5"/>
    <p:sldId id="337" r:id="rId6"/>
    <p:sldId id="313" r:id="rId7"/>
    <p:sldId id="329" r:id="rId8"/>
    <p:sldId id="314" r:id="rId9"/>
    <p:sldId id="316" r:id="rId10"/>
    <p:sldId id="317" r:id="rId11"/>
    <p:sldId id="318" r:id="rId12"/>
    <p:sldId id="319" r:id="rId13"/>
    <p:sldId id="335" r:id="rId14"/>
    <p:sldId id="338" r:id="rId15"/>
    <p:sldId id="391" r:id="rId16"/>
    <p:sldId id="340" r:id="rId17"/>
    <p:sldId id="342" r:id="rId18"/>
    <p:sldId id="341" r:id="rId19"/>
    <p:sldId id="395" r:id="rId20"/>
    <p:sldId id="321" r:id="rId21"/>
    <p:sldId id="393" r:id="rId22"/>
    <p:sldId id="330" r:id="rId23"/>
    <p:sldId id="398" r:id="rId24"/>
    <p:sldId id="399" r:id="rId25"/>
    <p:sldId id="288" r:id="rId26"/>
    <p:sldId id="322" r:id="rId27"/>
    <p:sldId id="400" r:id="rId28"/>
    <p:sldId id="401" r:id="rId29"/>
    <p:sldId id="323" r:id="rId30"/>
    <p:sldId id="402" r:id="rId31"/>
    <p:sldId id="324" r:id="rId32"/>
    <p:sldId id="403" r:id="rId33"/>
    <p:sldId id="404" r:id="rId34"/>
    <p:sldId id="406" r:id="rId35"/>
    <p:sldId id="392" r:id="rId36"/>
    <p:sldId id="327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DB1DF"/>
    <a:srgbClr val="C4E4F1"/>
    <a:srgbClr val="FCD8ED"/>
    <a:srgbClr val="FCD7CB"/>
    <a:srgbClr val="FF3399"/>
    <a:srgbClr val="66FF66"/>
    <a:srgbClr val="FF00FF"/>
    <a:srgbClr val="1D41D5"/>
    <a:srgbClr val="D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7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1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0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52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5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48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97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9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7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15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92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9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66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013819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32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73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998959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2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75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99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9751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72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67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841631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23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796014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1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66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87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823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5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2.tif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9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2%20&#23567;&#23567;&#30340;&#33337;&#65288;&#29983;&#23383;&#35270;&#39057;&#65289;.mp4" TargetMode="External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1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.png"/><Relationship Id="rId11" Type="http://schemas.openxmlformats.org/officeDocument/2006/relationships/image" Target="../media/image34.png"/><Relationship Id="rId5" Type="http://schemas.openxmlformats.org/officeDocument/2006/relationships/image" Target="../media/image30.jpeg"/><Relationship Id="rId10" Type="http://schemas.openxmlformats.org/officeDocument/2006/relationships/image" Target="../media/image33.png"/><Relationship Id="rId4" Type="http://schemas.openxmlformats.org/officeDocument/2006/relationships/hyperlink" Target="../&#20154;&#25945;&#22937;&#35299;&#19968;&#19978;&#35838;&#20214;&#32456;&#29256;/&#35782;&#23383;5/&#35782;&#23383;5%20&#23545;&#38901;&#27468;&#65288;&#31508;&#39034;&#35270;&#39057;&#65289;.mp4" TargetMode="External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hyperlink" Target="2%20&#23567;&#23567;&#30340;&#33337;&#65288;&#26391;&#35835;&#35270;&#39057;&#65289;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2.png"/><Relationship Id="rId4" Type="http://schemas.openxmlformats.org/officeDocument/2006/relationships/hyperlink" Target="2%20&#23567;&#23567;&#30340;&#33337;&#65288;&#21548;&#20889;&#35270;&#39057;&#65289;.mp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5" name="矩形 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1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62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3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0" name="文本框 19"/>
          <p:cNvSpPr txBox="1"/>
          <p:nvPr/>
        </p:nvSpPr>
        <p:spPr>
          <a:xfrm>
            <a:off x="1128325" y="1547848"/>
            <a:ext cx="4024700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   </a:t>
            </a:r>
            <a:r>
              <a:rPr lang="zh-CN" altLang="en-US" sz="4000" smtClean="0"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天气晴朗的夜晚，当你仰望</a:t>
            </a:r>
            <a:r>
              <a:rPr lang="zh-CN" altLang="en-US" sz="4000" dirty="0" smtClean="0"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天空</a:t>
            </a:r>
            <a:r>
              <a:rPr lang="zh-CN" altLang="en-US" sz="4000" smtClean="0"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，你会看到星星</a:t>
            </a:r>
            <a:r>
              <a:rPr lang="zh-CN" altLang="en-US" sz="4000" dirty="0" smtClean="0"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和什么？</a:t>
            </a:r>
            <a:endParaRPr lang="zh-CN" altLang="en-US" sz="4000" dirty="0">
              <a:solidFill>
                <a:srgbClr val="00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50936" y="4418244"/>
            <a:ext cx="2037738" cy="1200329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月亮</a:t>
            </a:r>
            <a:endParaRPr lang="zh-CN" altLang="en-US" sz="7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35082" y="206733"/>
            <a:ext cx="3137986" cy="1115717"/>
            <a:chOff x="135082" y="206733"/>
            <a:chExt cx="3137986" cy="1115717"/>
          </a:xfrm>
        </p:grpSpPr>
        <p:grpSp>
          <p:nvGrpSpPr>
            <p:cNvPr id="33" name="组合 32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新课导入</a:t>
                </a:r>
                <a:endParaRPr lang="zh-CN" altLang="en-US" sz="3200" b="1" spc="5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82" y="206733"/>
              <a:ext cx="900074" cy="1115717"/>
            </a:xfrm>
            <a:prstGeom prst="rect">
              <a:avLst/>
            </a:prstGeom>
          </p:spPr>
        </p:pic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34" y="1410745"/>
            <a:ext cx="5412845" cy="3826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54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0" grpId="1" animBg="1"/>
      <p:bldP spid="10" grpId="2" animBg="1"/>
      <p:bldP spid="10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" name="椭圆 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5" name="图片 4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585"/>
            <a:ext cx="12192000" cy="5225415"/>
          </a:xfrm>
          <a:prstGeom prst="rect">
            <a:avLst/>
          </a:prstGeom>
        </p:spPr>
      </p:pic>
      <p:grpSp>
        <p:nvGrpSpPr>
          <p:cNvPr id="117" name="组合 116"/>
          <p:cNvGrpSpPr/>
          <p:nvPr/>
        </p:nvGrpSpPr>
        <p:grpSpPr>
          <a:xfrm>
            <a:off x="1901059" y="2340273"/>
            <a:ext cx="1131598" cy="1084489"/>
            <a:chOff x="4525191" y="1279888"/>
            <a:chExt cx="1131598" cy="1084489"/>
          </a:xfrm>
        </p:grpSpPr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25191" y="1279888"/>
              <a:ext cx="1097555" cy="108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TextBox 4"/>
            <p:cNvSpPr txBox="1"/>
            <p:nvPr/>
          </p:nvSpPr>
          <p:spPr>
            <a:xfrm>
              <a:off x="4532159" y="1311573"/>
              <a:ext cx="1124630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6000" b="1" dirty="0" smtClean="0">
                  <a:latin typeface="楷体" panose="02010609060101010101" charset="-122"/>
                  <a:ea typeface="楷体" panose="02010609060101010101" charset="-122"/>
                </a:rPr>
                <a:t>的</a:t>
              </a:r>
              <a:endParaRPr lang="zh-CN" altLang="en-US" sz="60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427557" y="390170"/>
            <a:ext cx="1131598" cy="1084489"/>
            <a:chOff x="4525191" y="1279888"/>
            <a:chExt cx="1131598" cy="1084489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25191" y="1279888"/>
              <a:ext cx="1097555" cy="108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4"/>
            <p:cNvSpPr txBox="1"/>
            <p:nvPr/>
          </p:nvSpPr>
          <p:spPr>
            <a:xfrm>
              <a:off x="4532159" y="1311573"/>
              <a:ext cx="1124630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6000" b="1" smtClean="0">
                  <a:latin typeface="楷体" panose="02010609060101010101" charset="-122"/>
                  <a:ea typeface="楷体" panose="02010609060101010101" charset="-122"/>
                </a:rPr>
                <a:t>船</a:t>
              </a:r>
              <a:endParaRPr lang="zh-CN" altLang="en-US" sz="60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849924" y="216528"/>
            <a:ext cx="1131598" cy="1084489"/>
            <a:chOff x="4525191" y="1279888"/>
            <a:chExt cx="1131598" cy="1084489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25191" y="1279888"/>
              <a:ext cx="1097555" cy="108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4"/>
            <p:cNvSpPr txBox="1"/>
            <p:nvPr/>
          </p:nvSpPr>
          <p:spPr>
            <a:xfrm>
              <a:off x="4532159" y="1311573"/>
              <a:ext cx="1124630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6000" b="1" smtClean="0">
                  <a:latin typeface="楷体" panose="02010609060101010101" charset="-122"/>
                  <a:ea typeface="楷体" panose="02010609060101010101" charset="-122"/>
                </a:rPr>
                <a:t>两</a:t>
              </a:r>
              <a:endParaRPr lang="zh-CN" altLang="en-US" sz="60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774799" y="1894164"/>
            <a:ext cx="1131598" cy="1084489"/>
            <a:chOff x="4525191" y="1279888"/>
            <a:chExt cx="1131598" cy="1084489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25191" y="1279888"/>
              <a:ext cx="1097555" cy="108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Box 4"/>
            <p:cNvSpPr txBox="1"/>
            <p:nvPr/>
          </p:nvSpPr>
          <p:spPr>
            <a:xfrm>
              <a:off x="4532159" y="1311573"/>
              <a:ext cx="1124630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6000" b="1" smtClean="0">
                  <a:latin typeface="楷体" panose="02010609060101010101" charset="-122"/>
                  <a:ea typeface="楷体" panose="02010609060101010101" charset="-122"/>
                </a:rPr>
                <a:t>在</a:t>
              </a:r>
              <a:endParaRPr lang="zh-CN" altLang="en-US" sz="60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942185" y="242399"/>
            <a:ext cx="1131598" cy="1084489"/>
            <a:chOff x="4525191" y="1279888"/>
            <a:chExt cx="1131598" cy="1084489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25191" y="1279888"/>
              <a:ext cx="1097555" cy="108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Box 4"/>
            <p:cNvSpPr txBox="1"/>
            <p:nvPr/>
          </p:nvSpPr>
          <p:spPr>
            <a:xfrm>
              <a:off x="4532159" y="1311573"/>
              <a:ext cx="1124630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6000" b="1" smtClean="0">
                  <a:latin typeface="楷体" panose="02010609060101010101" charset="-122"/>
                  <a:ea typeface="楷体" panose="02010609060101010101" charset="-122"/>
                </a:rPr>
                <a:t>看</a:t>
              </a:r>
              <a:endParaRPr lang="zh-CN" altLang="en-US" sz="60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531795" y="1770316"/>
            <a:ext cx="1131598" cy="1084489"/>
            <a:chOff x="4525191" y="1279888"/>
            <a:chExt cx="1131598" cy="1084489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25191" y="1279888"/>
              <a:ext cx="1097555" cy="108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Box 4"/>
            <p:cNvSpPr txBox="1"/>
            <p:nvPr/>
          </p:nvSpPr>
          <p:spPr>
            <a:xfrm>
              <a:off x="4532159" y="1311573"/>
              <a:ext cx="1124630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6000" b="1" smtClean="0">
                  <a:latin typeface="楷体" panose="02010609060101010101" charset="-122"/>
                  <a:ea typeface="楷体" panose="02010609060101010101" charset="-122"/>
                </a:rPr>
                <a:t>见</a:t>
              </a:r>
              <a:endParaRPr lang="zh-CN" altLang="en-US" sz="60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437932" y="984421"/>
            <a:ext cx="1131598" cy="1084489"/>
            <a:chOff x="4525191" y="1279888"/>
            <a:chExt cx="1131598" cy="1084489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25191" y="1279888"/>
              <a:ext cx="1097555" cy="108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Box 4"/>
            <p:cNvSpPr txBox="1"/>
            <p:nvPr/>
          </p:nvSpPr>
          <p:spPr>
            <a:xfrm>
              <a:off x="4532159" y="1311573"/>
              <a:ext cx="1124630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6000" b="1" smtClean="0">
                  <a:latin typeface="楷体" panose="02010609060101010101" charset="-122"/>
                  <a:ea typeface="楷体" panose="02010609060101010101" charset="-122"/>
                </a:rPr>
                <a:t>闪</a:t>
              </a:r>
              <a:endParaRPr lang="zh-CN" altLang="en-US" sz="60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0352210" y="1770316"/>
            <a:ext cx="1131598" cy="1084489"/>
            <a:chOff x="4525191" y="1279888"/>
            <a:chExt cx="1131598" cy="1084489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25191" y="1279888"/>
              <a:ext cx="1097555" cy="108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Box 4"/>
            <p:cNvSpPr txBox="1"/>
            <p:nvPr/>
          </p:nvSpPr>
          <p:spPr>
            <a:xfrm>
              <a:off x="4532159" y="1311573"/>
              <a:ext cx="1124630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6000" b="1" smtClean="0">
                  <a:latin typeface="楷体" panose="02010609060101010101" charset="-122"/>
                  <a:ea typeface="楷体" panose="02010609060101010101" charset="-122"/>
                </a:rPr>
                <a:t>星</a:t>
              </a:r>
              <a:endParaRPr lang="zh-CN" altLang="en-US" sz="60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366575" y="1958432"/>
            <a:ext cx="130460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i="0" u="none" strike="noStrike" kern="1200" cap="all" spc="0" normalizeH="0" baseline="0" noProof="0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rPr>
              <a:t>数星星</a:t>
            </a:r>
            <a:endParaRPr kumimoji="0" lang="zh-CN" altLang="en-US" sz="5400" i="0" u="none" strike="noStrike" kern="1200" cap="all" spc="0" normalizeH="0" baseline="0" noProof="0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9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7" name="椭圆 6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43" name="图片 4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5" name="TextBox 4"/>
          <p:cNvSpPr txBox="1"/>
          <p:nvPr/>
        </p:nvSpPr>
        <p:spPr>
          <a:xfrm>
            <a:off x="1192957" y="1626020"/>
            <a:ext cx="3804343" cy="8617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1">
            <a:spAutoFit/>
          </a:bodyPr>
          <a:lstStyle/>
          <a:p>
            <a:r>
              <a:rPr lang="zh-CN" altLang="en-US" sz="5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小小的船</a:t>
            </a:r>
            <a:endParaRPr lang="zh-CN" altLang="en-US" sz="5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14122" y="1563902"/>
            <a:ext cx="860956" cy="101566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船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"/>
          <p:cNvSpPr txBox="1"/>
          <p:nvPr/>
        </p:nvSpPr>
        <p:spPr>
          <a:xfrm>
            <a:off x="7543230" y="2589677"/>
            <a:ext cx="3663278" cy="8617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1">
            <a:spAutoFit/>
          </a:bodyPr>
          <a:lstStyle/>
          <a:p>
            <a:r>
              <a:rPr lang="zh-CN" altLang="en-US" sz="5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弯弯的月儿</a:t>
            </a:r>
            <a:endParaRPr lang="zh-CN" altLang="en-US" sz="5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973884" y="2480904"/>
            <a:ext cx="1729961" cy="101566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月儿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TextBox 4"/>
          <p:cNvSpPr txBox="1"/>
          <p:nvPr/>
        </p:nvSpPr>
        <p:spPr>
          <a:xfrm>
            <a:off x="2012231" y="3687277"/>
            <a:ext cx="4099322" cy="8617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1">
            <a:spAutoFit/>
          </a:bodyPr>
          <a:lstStyle/>
          <a:p>
            <a:r>
              <a:rPr lang="zh-CN" altLang="en-US" sz="5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闪闪的星星</a:t>
            </a:r>
            <a:endParaRPr lang="zh-CN" altLang="en-US" sz="5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12097" y="3624299"/>
            <a:ext cx="1729961" cy="101566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星星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TextBox 4"/>
          <p:cNvSpPr txBox="1"/>
          <p:nvPr/>
        </p:nvSpPr>
        <p:spPr>
          <a:xfrm>
            <a:off x="7105414" y="4920666"/>
            <a:ext cx="2785033" cy="8617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1">
            <a:spAutoFit/>
          </a:bodyPr>
          <a:lstStyle/>
          <a:p>
            <a:r>
              <a:rPr lang="zh-CN" altLang="en-US" sz="5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蓝蓝的</a:t>
            </a:r>
            <a:r>
              <a:rPr lang="zh-CN" altLang="en-US" sz="5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endParaRPr lang="zh-CN" altLang="en-US" sz="5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189724" y="4857246"/>
            <a:ext cx="957313" cy="101566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634036" y="1964374"/>
            <a:ext cx="958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0000FF"/>
                </a:solidFill>
                <a:latin typeface="宋体" panose="02010600030101010101" pitchFamily="2" charset="-122"/>
              </a:rPr>
              <a:t>wān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080919" y="4320648"/>
            <a:ext cx="958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0000FF"/>
                </a:solidFill>
                <a:latin typeface="宋体" panose="02010600030101010101" pitchFamily="2" charset="-122"/>
              </a:rPr>
              <a:t>lán</a:t>
            </a:r>
          </a:p>
        </p:txBody>
      </p:sp>
      <p:sp>
        <p:nvSpPr>
          <p:cNvPr id="32" name="矩形 31"/>
          <p:cNvSpPr/>
          <p:nvPr/>
        </p:nvSpPr>
        <p:spPr>
          <a:xfrm>
            <a:off x="3095128" y="431695"/>
            <a:ext cx="529221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i="0" u="none" strike="noStrike" kern="1200" cap="all" spc="0" normalizeH="0" baseline="0" noProof="0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rPr>
              <a:t>认一认，读一读</a:t>
            </a:r>
            <a:endParaRPr kumimoji="0" lang="zh-CN" altLang="en-US" sz="5400" i="0" u="none" strike="noStrike" kern="1200" cap="all" spc="0" normalizeH="0" baseline="0" noProof="0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06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 animBg="1"/>
      <p:bldP spid="41" grpId="1" animBg="1"/>
      <p:bldP spid="41" grpId="2" animBg="1"/>
      <p:bldP spid="41" grpId="3" animBg="1"/>
      <p:bldP spid="44" grpId="0"/>
      <p:bldP spid="55" grpId="0" animBg="1"/>
      <p:bldP spid="55" grpId="1" animBg="1"/>
      <p:bldP spid="55" grpId="2" animBg="1"/>
      <p:bldP spid="55" grpId="3" animBg="1"/>
      <p:bldP spid="58" grpId="0"/>
      <p:bldP spid="59" grpId="0" animBg="1"/>
      <p:bldP spid="59" grpId="1" animBg="1"/>
      <p:bldP spid="59" grpId="2" animBg="1"/>
      <p:bldP spid="59" grpId="3" animBg="1"/>
      <p:bldP spid="61" grpId="0"/>
      <p:bldP spid="62" grpId="0" animBg="1"/>
      <p:bldP spid="62" grpId="1" animBg="1"/>
      <p:bldP spid="62" grpId="2" animBg="1"/>
      <p:bldP spid="62" grpId="3" animBg="1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534904" y="1380723"/>
            <a:ext cx="12971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8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yuè</a:t>
            </a:r>
            <a:endParaRPr lang="zh-CN" altLang="en-US" sz="4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45199" y="5399514"/>
            <a:ext cx="6757965" cy="904863"/>
            <a:chOff x="1945199" y="5399514"/>
            <a:chExt cx="6757965" cy="904863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945199" y="5442900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2526" y="5399514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月亮  月球  月饼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30049" y="225287"/>
            <a:ext cx="3133181" cy="1063729"/>
            <a:chOff x="398493" y="235133"/>
            <a:chExt cx="3133181" cy="1063729"/>
          </a:xfrm>
        </p:grpSpPr>
        <p:grpSp>
          <p:nvGrpSpPr>
            <p:cNvPr id="44" name="组合 43"/>
            <p:cNvGrpSpPr/>
            <p:nvPr/>
          </p:nvGrpSpPr>
          <p:grpSpPr>
            <a:xfrm>
              <a:off x="1285916" y="505254"/>
              <a:ext cx="2245758" cy="679269"/>
              <a:chOff x="2197150" y="2511380"/>
              <a:chExt cx="2245758" cy="679269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我会写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93" y="235133"/>
              <a:ext cx="873825" cy="106372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945199" y="4549112"/>
            <a:ext cx="2339178" cy="917883"/>
            <a:chOff x="1945199" y="4549112"/>
            <a:chExt cx="2339178" cy="91788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945199" y="4635998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158" y="4549112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月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55219" y="4680823"/>
            <a:ext cx="4308118" cy="830997"/>
            <a:chOff x="4855219" y="4680823"/>
            <a:chExt cx="4308118" cy="830997"/>
          </a:xfrm>
        </p:grpSpPr>
        <p:sp>
          <p:nvSpPr>
            <p:cNvPr id="23" name="矩形 22"/>
            <p:cNvSpPr/>
            <p:nvPr/>
          </p:nvSpPr>
          <p:spPr>
            <a:xfrm>
              <a:off x="4855219" y="4680823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398" y="4786160"/>
              <a:ext cx="2815939" cy="620323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64" y="2311543"/>
            <a:ext cx="2523004" cy="2120397"/>
          </a:xfrm>
          <a:prstGeom prst="rect">
            <a:avLst/>
          </a:prstGeom>
        </p:spPr>
      </p:pic>
      <p:pic>
        <p:nvPicPr>
          <p:cNvPr id="6" name="月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29351" y="2275965"/>
            <a:ext cx="2264400" cy="2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677879" y="833640"/>
            <a:ext cx="8050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ér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3016"/>
            <a:ext cx="6637648" cy="921887"/>
            <a:chOff x="1808609" y="5363496"/>
            <a:chExt cx="6637648" cy="92188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儿歌  儿童  儿子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儿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56346" y="4455315"/>
            <a:ext cx="2823237" cy="830997"/>
            <a:chOff x="1808609" y="4697699"/>
            <a:chExt cx="2823237" cy="830997"/>
          </a:xfrm>
        </p:grpSpPr>
        <p:sp>
          <p:nvSpPr>
            <p:cNvPr id="23" name="矩形 22"/>
            <p:cNvSpPr/>
            <p:nvPr/>
          </p:nvSpPr>
          <p:spPr>
            <a:xfrm>
              <a:off x="1808609" y="4697699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593" y="4798143"/>
              <a:ext cx="1377253" cy="580680"/>
            </a:xfrm>
            <a:prstGeom prst="rect">
              <a:avLst/>
            </a:prstGeom>
          </p:spPr>
        </p:pic>
      </p:grpSp>
      <p:pic>
        <p:nvPicPr>
          <p:cNvPr id="12" name="儿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48777" y="1841180"/>
            <a:ext cx="2264400" cy="2264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80303" y="1726527"/>
            <a:ext cx="2061182" cy="2461200"/>
            <a:chOff x="5080303" y="1726527"/>
            <a:chExt cx="2061182" cy="24612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647" y="1745838"/>
              <a:ext cx="1992838" cy="2441889"/>
            </a:xfrm>
            <a:prstGeom prst="rect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sp>
          <p:nvSpPr>
            <p:cNvPr id="33" name="文本框 32"/>
            <p:cNvSpPr txBox="1"/>
            <p:nvPr/>
          </p:nvSpPr>
          <p:spPr>
            <a:xfrm>
              <a:off x="5080303" y="172652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mtClean="0"/>
                <a:t>儿童</a:t>
              </a: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54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488405" y="833640"/>
            <a:ext cx="1240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tóu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3016"/>
            <a:ext cx="6637648" cy="921887"/>
            <a:chOff x="1808609" y="5363496"/>
            <a:chExt cx="6637648" cy="92188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头脑  头发  头疼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大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56346" y="4455315"/>
            <a:ext cx="5086921" cy="830997"/>
            <a:chOff x="1808609" y="4697699"/>
            <a:chExt cx="5086921" cy="830997"/>
          </a:xfrm>
        </p:grpSpPr>
        <p:sp>
          <p:nvSpPr>
            <p:cNvPr id="23" name="矩形 22"/>
            <p:cNvSpPr/>
            <p:nvPr/>
          </p:nvSpPr>
          <p:spPr>
            <a:xfrm>
              <a:off x="1808609" y="4697699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257" y="4741337"/>
              <a:ext cx="3622273" cy="72153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93" y="1841829"/>
            <a:ext cx="2441905" cy="2189963"/>
          </a:xfrm>
          <a:prstGeom prst="rect">
            <a:avLst/>
          </a:prstGeom>
        </p:spPr>
      </p:pic>
      <p:pic>
        <p:nvPicPr>
          <p:cNvPr id="12" name="头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7833" y="1833195"/>
            <a:ext cx="2264400" cy="2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6" b="8844"/>
          <a:stretch/>
        </p:blipFill>
        <p:spPr>
          <a:xfrm>
            <a:off x="17488" y="1502"/>
            <a:ext cx="2298498" cy="1884409"/>
          </a:xfrm>
          <a:prstGeom prst="rect">
            <a:avLst/>
          </a:prstGeom>
        </p:spPr>
      </p:pic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3019361" y="841274"/>
            <a:ext cx="550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lǐ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040304" y="5258934"/>
            <a:ext cx="6661714" cy="904863"/>
            <a:chOff x="2040304" y="5331126"/>
            <a:chExt cx="6661714" cy="904863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2040304" y="5347054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1380" y="5331126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里面  村里  家里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040304" y="4454161"/>
            <a:ext cx="2271534" cy="917883"/>
            <a:chOff x="2040304" y="3984929"/>
            <a:chExt cx="2271534" cy="91788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2040304" y="4071815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511619" y="3984929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里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99283" y="4541046"/>
            <a:ext cx="7064078" cy="830997"/>
            <a:chOff x="2040304" y="4732057"/>
            <a:chExt cx="7064078" cy="830997"/>
          </a:xfrm>
        </p:grpSpPr>
        <p:sp>
          <p:nvSpPr>
            <p:cNvPr id="23" name="矩形 22"/>
            <p:cNvSpPr/>
            <p:nvPr/>
          </p:nvSpPr>
          <p:spPr>
            <a:xfrm>
              <a:off x="2040304" y="4732057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20" y="4788161"/>
              <a:ext cx="5681662" cy="733052"/>
            </a:xfrm>
            <a:prstGeom prst="rect">
              <a:avLst/>
            </a:prstGeom>
          </p:spPr>
        </p:pic>
      </p:grpSp>
      <p:pic>
        <p:nvPicPr>
          <p:cNvPr id="34" name="图片 33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81" y="400493"/>
            <a:ext cx="1362075" cy="1381125"/>
          </a:xfrm>
          <a:prstGeom prst="rect">
            <a:avLst/>
          </a:prstGeom>
        </p:spPr>
      </p:pic>
      <p:pic>
        <p:nvPicPr>
          <p:cNvPr id="2" name="里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51494" y="1958936"/>
            <a:ext cx="2264400" cy="22644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191236" y="1886272"/>
            <a:ext cx="2498962" cy="2308276"/>
            <a:chOff x="5191236" y="1886272"/>
            <a:chExt cx="2498962" cy="230827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799" y="1923236"/>
              <a:ext cx="2432399" cy="2271312"/>
            </a:xfrm>
            <a:prstGeom prst="rect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sp>
          <p:nvSpPr>
            <p:cNvPr id="36" name="文本框 35"/>
            <p:cNvSpPr txBox="1"/>
            <p:nvPr/>
          </p:nvSpPr>
          <p:spPr>
            <a:xfrm>
              <a:off x="5191236" y="188627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mtClean="0"/>
                <a:t>里面</a:t>
              </a: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27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7" name="椭圆 6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0" name="矩形 19"/>
          <p:cNvSpPr/>
          <p:nvPr/>
        </p:nvSpPr>
        <p:spPr>
          <a:xfrm>
            <a:off x="1027310" y="1452252"/>
            <a:ext cx="110371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  <a:defRPr/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弯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wān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lang="en-US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: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不直</a:t>
            </a:r>
            <a:r>
              <a:rPr lang="zh-CN" altLang="zh-CN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zh-CN" sz="4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571500" indent="-5715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  <a:defRPr/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chuán</a:t>
            </a:r>
            <a:r>
              <a:rPr lang="zh-CN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一种交通运输工具，靠水行进</a:t>
            </a:r>
            <a:r>
              <a:rPr lang="zh-CN" altLang="zh-CN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zh-CN" sz="4000" b="1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marL="571500" indent="-5715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  <a:defRPr/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尖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jiān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）：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末端锐利或细小</a:t>
            </a:r>
            <a:r>
              <a:rPr lang="zh-CN" altLang="zh-CN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zh-CN" sz="4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571500" indent="-5715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  <a:defRPr/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闪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shǎn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闪的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光亮四射或光亮闪烁</a:t>
            </a:r>
            <a:r>
              <a:rPr lang="zh-CN" altLang="zh-CN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本课指星光闪烁。</a:t>
            </a:r>
            <a:endParaRPr lang="zh-CN" altLang="zh-CN" sz="4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9523" y="162876"/>
            <a:ext cx="3263545" cy="1272930"/>
            <a:chOff x="9523" y="162876"/>
            <a:chExt cx="3263545" cy="1272930"/>
          </a:xfrm>
        </p:grpSpPr>
        <p:grpSp>
          <p:nvGrpSpPr>
            <p:cNvPr id="25" name="组合 24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词语解释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3" y="162876"/>
              <a:ext cx="1054004" cy="1272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00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7" name="椭圆 6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3" name="矩形 22"/>
          <p:cNvSpPr/>
          <p:nvPr/>
        </p:nvSpPr>
        <p:spPr>
          <a:xfrm>
            <a:off x="2228816" y="3500174"/>
            <a:ext cx="2317975" cy="8713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弯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直</a:t>
            </a:r>
          </a:p>
        </p:txBody>
      </p: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140457" y="1790188"/>
            <a:ext cx="4205148" cy="1597125"/>
            <a:chOff x="1140457" y="1790188"/>
            <a:chExt cx="4205148" cy="15971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457" y="2084319"/>
              <a:ext cx="2155511" cy="1302994"/>
            </a:xfrm>
            <a:prstGeom prst="ellipse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315" y="1790188"/>
              <a:ext cx="1408290" cy="1512855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6714788" y="1504366"/>
            <a:ext cx="4160944" cy="2041578"/>
            <a:chOff x="6714788" y="1504366"/>
            <a:chExt cx="4160944" cy="204157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445" y="1504366"/>
              <a:ext cx="2686287" cy="2041578"/>
            </a:xfrm>
            <a:prstGeom prst="rect">
              <a:avLst/>
            </a:prstGeom>
          </p:spPr>
        </p:pic>
        <p:pic>
          <p:nvPicPr>
            <p:cNvPr id="27" name="图片 26" descr="苹（苹果）"/>
            <p:cNvPicPr>
              <a:picLocks noChangeAspect="1"/>
            </p:cNvPicPr>
            <p:nvPr/>
          </p:nvPicPr>
          <p:blipFill>
            <a:blip r:embed="rId6"/>
            <a:srcRect l="18079" t="21042" r="27498" b="36768"/>
            <a:stretch>
              <a:fillRect/>
            </a:stretch>
          </p:blipFill>
          <p:spPr>
            <a:xfrm>
              <a:off x="6714788" y="1921847"/>
              <a:ext cx="1372018" cy="1504134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7599866" y="3497149"/>
            <a:ext cx="2275398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小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大</a:t>
            </a:r>
            <a:endParaRPr lang="zh-CN" altLang="en-US" sz="4000" dirty="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06353" y="4798250"/>
            <a:ext cx="2374582" cy="8713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里</a:t>
            </a:r>
            <a:r>
              <a:rPr lang="en-US" altLang="zh-CN" sz="4000" dirty="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dirty="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外</a:t>
            </a:r>
            <a:endParaRPr lang="zh-CN" altLang="en-US" sz="4000" dirty="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36327" y="4331403"/>
            <a:ext cx="3570227" cy="1680201"/>
            <a:chOff x="1336327" y="4331403"/>
            <a:chExt cx="3570227" cy="1680201"/>
          </a:xfrm>
        </p:grpSpPr>
        <p:pic>
          <p:nvPicPr>
            <p:cNvPr id="30" name="图片 29" descr="里（里面）"/>
            <p:cNvPicPr>
              <a:picLocks noChangeAspect="1"/>
            </p:cNvPicPr>
            <p:nvPr/>
          </p:nvPicPr>
          <p:blipFill>
            <a:blip r:embed="rId7"/>
            <a:srcRect l="9991" t="15777" r="12847" b="14608"/>
            <a:stretch>
              <a:fillRect/>
            </a:stretch>
          </p:blipFill>
          <p:spPr>
            <a:xfrm>
              <a:off x="1336327" y="4331403"/>
              <a:ext cx="1906812" cy="16802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46281" y="4686956"/>
              <a:ext cx="861472" cy="1259074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32960" y="231632"/>
            <a:ext cx="3614520" cy="1154080"/>
            <a:chOff x="32960" y="231632"/>
            <a:chExt cx="3614520" cy="1154080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0" y="231632"/>
              <a:ext cx="1102179" cy="1154080"/>
            </a:xfrm>
            <a:prstGeom prst="rect">
              <a:avLst/>
            </a:prstGeom>
          </p:spPr>
        </p:pic>
        <p:grpSp>
          <p:nvGrpSpPr>
            <p:cNvPr id="53" name="组合 52"/>
            <p:cNvGrpSpPr/>
            <p:nvPr/>
          </p:nvGrpSpPr>
          <p:grpSpPr>
            <a:xfrm>
              <a:off x="970537" y="567600"/>
              <a:ext cx="2676943" cy="679269"/>
              <a:chOff x="1844447" y="2511380"/>
              <a:chExt cx="2676943" cy="679269"/>
            </a:xfrm>
          </p:grpSpPr>
          <p:cxnSp>
            <p:nvCxnSpPr>
              <p:cNvPr id="54" name="直接连接符 53"/>
              <p:cNvCxnSpPr/>
              <p:nvPr/>
            </p:nvCxnSpPr>
            <p:spPr>
              <a:xfrm>
                <a:off x="2009049" y="2511380"/>
                <a:ext cx="199005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2009049" y="3190649"/>
                <a:ext cx="1999939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3"/>
              <p:cNvSpPr txBox="1">
                <a:spLocks noChangeArrowheads="1"/>
              </p:cNvSpPr>
              <p:nvPr/>
            </p:nvSpPr>
            <p:spPr bwMode="auto">
              <a:xfrm>
                <a:off x="1844447" y="2551128"/>
                <a:ext cx="2676943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4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词语对对</a:t>
                </a:r>
                <a:r>
                  <a:rPr lang="zh-CN" altLang="en-US" sz="3200" b="1" spc="4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碰</a:t>
                </a:r>
                <a:endParaRPr lang="zh-CN" altLang="en-US" sz="3200" b="1" spc="4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3990398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4007816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矩形 58"/>
          <p:cNvSpPr/>
          <p:nvPr/>
        </p:nvSpPr>
        <p:spPr>
          <a:xfrm>
            <a:off x="4777793" y="673691"/>
            <a:ext cx="2733441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685800" indent="-685800" algn="ctr"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48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</a:rPr>
              <a:t>反义词</a:t>
            </a:r>
            <a:endParaRPr lang="zh-CN" altLang="en-US" sz="4800" b="1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26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0" name="文本框 19"/>
          <p:cNvSpPr txBox="1"/>
          <p:nvPr/>
        </p:nvSpPr>
        <p:spPr>
          <a:xfrm>
            <a:off x="938530" y="1676934"/>
            <a:ext cx="74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    </a:t>
            </a:r>
            <a:r>
              <a:rPr lang="zh-CN" altLang="en-US" sz="400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同学们</a:t>
            </a:r>
            <a:r>
              <a:rPr lang="zh-CN" altLang="en-US" sz="4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，请大家认真听课文朗读，注意生字词的读音，边听边思考</a:t>
            </a:r>
            <a:r>
              <a:rPr lang="zh-CN" altLang="en-US" sz="400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：</a:t>
            </a:r>
            <a:endParaRPr lang="zh-CN" altLang="en-US" sz="4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0030101010101" charset="-122"/>
            </a:endParaRP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8655" y="263109"/>
            <a:ext cx="3226759" cy="1097974"/>
            <a:chOff x="108655" y="263109"/>
            <a:chExt cx="3226759" cy="109797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55" y="263109"/>
              <a:ext cx="1038000" cy="1097974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1089656" y="536427"/>
              <a:ext cx="2245758" cy="679269"/>
              <a:chOff x="1938544" y="2511380"/>
              <a:chExt cx="2245758" cy="679269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妙解课文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图片 3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01" y="2163956"/>
            <a:ext cx="2176461" cy="223742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49339" y="3880076"/>
            <a:ext cx="7506817" cy="1619818"/>
            <a:chOff x="1049339" y="3880076"/>
            <a:chExt cx="7506817" cy="1619818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39" y="3880076"/>
              <a:ext cx="1227135" cy="1619818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1862551" y="4329097"/>
              <a:ext cx="66936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smtClean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“小小的船”指的是什么？</a:t>
              </a:r>
              <a:endParaRPr lang="zh-CN" altLang="en-US" sz="4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0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796864" y="940244"/>
            <a:ext cx="614453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961579" y="940244"/>
            <a:ext cx="1165578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0" name="文本框 19"/>
          <p:cNvSpPr txBox="1"/>
          <p:nvPr/>
        </p:nvSpPr>
        <p:spPr>
          <a:xfrm>
            <a:off x="1249333" y="493812"/>
            <a:ext cx="56974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8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wān wān de yuè ér xiǎo xiǎo de chuán </a:t>
            </a:r>
          </a:p>
          <a:p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弯弯的月儿小小的</a:t>
            </a:r>
            <a:r>
              <a:rPr lang="zh-CN" altLang="en-US" sz="440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船，</a:t>
            </a:r>
            <a:endParaRPr lang="en-US" altLang="zh-CN" sz="4400" dirty="0" smtClean="0"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27" name="文本框 19"/>
          <p:cNvSpPr txBox="1"/>
          <p:nvPr/>
        </p:nvSpPr>
        <p:spPr>
          <a:xfrm>
            <a:off x="1229809" y="1676324"/>
            <a:ext cx="56974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1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xiǎo </a:t>
            </a:r>
            <a:r>
              <a:rPr lang="en-US" altLang="zh-CN" sz="2400" spc="-10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xiǎo de chuán </a:t>
            </a:r>
            <a:r>
              <a:rPr lang="en-US" altLang="zh-CN" sz="2400" spc="-1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ér liǎn</a:t>
            </a:r>
            <a:r>
              <a:rPr lang="en-US" altLang="zh-CN" sz="210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</a:t>
            </a:r>
            <a:r>
              <a:rPr lang="en-US" altLang="zh-CN" sz="2400" spc="-1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</a:t>
            </a:r>
            <a:r>
              <a:rPr lang="en-US" altLang="zh-CN" sz="2400" spc="-10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tóu jiān</a:t>
            </a:r>
          </a:p>
          <a:p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小小的船儿两头尖。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195328" y="3562997"/>
            <a:ext cx="7817524" cy="1918060"/>
            <a:chOff x="4495587" y="4025900"/>
            <a:chExt cx="6884207" cy="161981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2659" y="4025900"/>
              <a:ext cx="1227135" cy="1619818"/>
            </a:xfrm>
            <a:prstGeom prst="rect">
              <a:avLst/>
            </a:prstGeom>
          </p:spPr>
        </p:pic>
        <p:sp>
          <p:nvSpPr>
            <p:cNvPr id="33" name="云形标注 32"/>
            <p:cNvSpPr/>
            <p:nvPr/>
          </p:nvSpPr>
          <p:spPr>
            <a:xfrm>
              <a:off x="4495587" y="4025900"/>
              <a:ext cx="3328087" cy="1539381"/>
            </a:xfrm>
            <a:prstGeom prst="cloudCallout">
              <a:avLst>
                <a:gd name="adj1" fmla="val 122052"/>
                <a:gd name="adj2" fmla="val 14742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500" b="1" smtClean="0">
                  <a:solidFill>
                    <a:srgbClr val="0000FF"/>
                  </a:solidFill>
                </a:rPr>
                <a:t>第一句月儿和小船有什么联系？</a:t>
              </a:r>
              <a:endParaRPr lang="zh-CN" altLang="en-US" sz="2500" b="1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2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30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5" name="矩形 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1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62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3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0" name="文本框 19"/>
          <p:cNvSpPr txBox="1"/>
          <p:nvPr/>
        </p:nvSpPr>
        <p:spPr>
          <a:xfrm>
            <a:off x="862735" y="426776"/>
            <a:ext cx="56249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000" smtClean="0"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在你眼中，月亮像什么？</a:t>
            </a:r>
            <a:endParaRPr lang="zh-CN" altLang="en-US" sz="4000" dirty="0">
              <a:solidFill>
                <a:srgbClr val="00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0" y="1296587"/>
            <a:ext cx="533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75" y="1306112"/>
            <a:ext cx="3716337" cy="4330962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9963185" y="2428741"/>
            <a:ext cx="809625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2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小船</a:t>
            </a:r>
            <a:endParaRPr lang="zh-CN" altLang="en-US" sz="7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600809" y="4755949"/>
            <a:ext cx="1858201" cy="1092607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5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圆盘</a:t>
            </a:r>
            <a:endParaRPr lang="zh-CN" altLang="en-US" sz="65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967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/>
      <p:bldP spid="38" grpId="0" animBg="1"/>
      <p:bldP spid="38" grpId="1" animBg="1"/>
      <p:bldP spid="38" grpId="2" animBg="1"/>
      <p:bldP spid="38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2" y="628715"/>
            <a:ext cx="2263872" cy="263828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8406" y="3570388"/>
            <a:ext cx="43813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smtClean="0">
                <a:latin typeface="楷体" panose="02010609060101010101" pitchFamily="49" charset="-122"/>
                <a:ea typeface="楷体" panose="02010609060101010101" pitchFamily="49" charset="-122"/>
              </a:rPr>
              <a:t>（     ）月儿</a:t>
            </a:r>
            <a:endParaRPr lang="zh-CN" altLang="en-US" sz="5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0836" y="3593180"/>
            <a:ext cx="19207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弯弯的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53" y="306465"/>
            <a:ext cx="3266135" cy="285740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417374" y="3269950"/>
            <a:ext cx="37369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smtClean="0">
                <a:latin typeface="楷体" panose="02010609060101010101" pitchFamily="49" charset="-122"/>
                <a:ea typeface="楷体" panose="02010609060101010101" pitchFamily="49" charset="-122"/>
              </a:rPr>
              <a:t>（     ）船</a:t>
            </a:r>
            <a:endParaRPr lang="zh-CN" altLang="en-US" sz="5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56852" y="3309218"/>
            <a:ext cx="19207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小小</a:t>
            </a:r>
            <a:r>
              <a:rPr lang="zh-CN" altLang="en-US" sz="45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44267" y="4801647"/>
            <a:ext cx="40318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外形上很像。</a:t>
            </a:r>
            <a:endParaRPr lang="zh-CN" altLang="en-US" sz="50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66800">
            <a:off x="5399600" y="1456697"/>
            <a:ext cx="1902818" cy="123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文本框 32"/>
          <p:cNvSpPr txBox="1"/>
          <p:nvPr/>
        </p:nvSpPr>
        <p:spPr>
          <a:xfrm>
            <a:off x="6595790" y="4035799"/>
            <a:ext cx="4126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smtClean="0">
                <a:latin typeface="楷体" panose="02010609060101010101" pitchFamily="49" charset="-122"/>
                <a:ea typeface="楷体" panose="02010609060101010101" pitchFamily="49" charset="-122"/>
              </a:rPr>
              <a:t>两头（     ）</a:t>
            </a:r>
            <a:endParaRPr lang="zh-CN" altLang="en-US" sz="5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757767" y="4071746"/>
            <a:ext cx="134203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尖尖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523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7" grpId="0"/>
      <p:bldP spid="28" grpId="0"/>
      <p:bldP spid="31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4155989" y="2123621"/>
            <a:ext cx="1668161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367481" y="940238"/>
            <a:ext cx="5016841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0" name="文本框 19"/>
          <p:cNvSpPr txBox="1"/>
          <p:nvPr/>
        </p:nvSpPr>
        <p:spPr>
          <a:xfrm>
            <a:off x="1249333" y="493812"/>
            <a:ext cx="56974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8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wān wān de yuè ér xiǎo xiǎo de chuán </a:t>
            </a:r>
          </a:p>
          <a:p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弯弯的月儿小小的</a:t>
            </a:r>
            <a:r>
              <a:rPr lang="zh-CN" altLang="en-US" sz="440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船，</a:t>
            </a:r>
            <a:endParaRPr lang="en-US" altLang="zh-CN" sz="4400" dirty="0" smtClean="0"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27" name="文本框 19"/>
          <p:cNvSpPr txBox="1"/>
          <p:nvPr/>
        </p:nvSpPr>
        <p:spPr>
          <a:xfrm>
            <a:off x="1229809" y="1676324"/>
            <a:ext cx="56974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1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xiǎo </a:t>
            </a:r>
            <a:r>
              <a:rPr lang="en-US" altLang="zh-CN" sz="2400" spc="-10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xiǎo de chuán </a:t>
            </a:r>
            <a:r>
              <a:rPr lang="en-US" altLang="zh-CN" sz="2400" spc="-1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ér liǎn</a:t>
            </a:r>
            <a:r>
              <a:rPr lang="en-US" altLang="zh-CN" sz="210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</a:t>
            </a:r>
            <a:r>
              <a:rPr lang="en-US" altLang="zh-CN" sz="2400" spc="-1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</a:t>
            </a:r>
            <a:r>
              <a:rPr lang="en-US" altLang="zh-CN" sz="2400" spc="-10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tóu jiān</a:t>
            </a:r>
          </a:p>
          <a:p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小小的船儿两头尖。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04718" y="3197604"/>
            <a:ext cx="8481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打比方，是因为弯弯的小船跟弯弯的月亮在外形上非常像。</a:t>
            </a:r>
            <a:endParaRPr lang="zh-CN" altLang="en-US" sz="35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云形标注 33"/>
          <p:cNvSpPr/>
          <p:nvPr/>
        </p:nvSpPr>
        <p:spPr>
          <a:xfrm>
            <a:off x="7411543" y="689905"/>
            <a:ext cx="1905451" cy="911406"/>
          </a:xfrm>
          <a:prstGeom prst="cloudCallout">
            <a:avLst>
              <a:gd name="adj1" fmla="val -89382"/>
              <a:gd name="adj2" fmla="val 6607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 smtClean="0">
                <a:solidFill>
                  <a:srgbClr val="0000FF"/>
                </a:solidFill>
              </a:rPr>
              <a:t>打比方</a:t>
            </a:r>
            <a:endParaRPr lang="zh-CN" altLang="en-US" sz="2500" b="1">
              <a:solidFill>
                <a:srgbClr val="0000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61436" y="4673140"/>
            <a:ext cx="75507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“两头尖”点明了月亮和小船的形状。</a:t>
            </a:r>
            <a:endParaRPr lang="zh-CN" altLang="en-US" sz="35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0400" y="3903412"/>
            <a:ext cx="2287679" cy="148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360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/>
      <p:bldP spid="29" grpId="0"/>
      <p:bldP spid="34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29" y="1023009"/>
            <a:ext cx="1299929" cy="1514916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4521871" y="280791"/>
            <a:ext cx="260587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i="0" u="none" strike="noStrike" kern="1200" cap="all" spc="0" normalizeH="0" baseline="0" noProof="0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rPr>
              <a:t>说一说</a:t>
            </a:r>
            <a:endParaRPr kumimoji="0" lang="zh-CN" altLang="en-US" sz="5400" i="0" u="none" strike="noStrike" kern="1200" cap="all" spc="0" normalizeH="0" baseline="0" noProof="0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73568" y="1472314"/>
            <a:ext cx="479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latin typeface="宋体" panose="02010600030101010101" pitchFamily="2" charset="-122"/>
                <a:ea typeface="宋体" panose="02010600030101010101" pitchFamily="2" charset="-122"/>
              </a:rPr>
              <a:t>弯弯的月亮像小船。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6" y="2602080"/>
            <a:ext cx="1395604" cy="15223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0" y="4171700"/>
            <a:ext cx="1786196" cy="137840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8142331" y="2352694"/>
            <a:ext cx="3809934" cy="2236719"/>
            <a:chOff x="5885582" y="4405773"/>
            <a:chExt cx="7060067" cy="3378526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6183" y="5649562"/>
              <a:ext cx="1999466" cy="2134737"/>
            </a:xfrm>
            <a:prstGeom prst="rect">
              <a:avLst/>
            </a:prstGeom>
          </p:spPr>
        </p:pic>
        <p:sp>
          <p:nvSpPr>
            <p:cNvPr id="35" name="云形标注 34"/>
            <p:cNvSpPr/>
            <p:nvPr/>
          </p:nvSpPr>
          <p:spPr>
            <a:xfrm>
              <a:off x="5885582" y="4405773"/>
              <a:ext cx="3328088" cy="1539380"/>
            </a:xfrm>
            <a:prstGeom prst="cloudCallout">
              <a:avLst>
                <a:gd name="adj1" fmla="val 108180"/>
                <a:gd name="adj2" fmla="val 106993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500" b="1" smtClean="0">
                  <a:solidFill>
                    <a:srgbClr val="0000FF"/>
                  </a:solidFill>
                </a:rPr>
                <a:t>什么像什么？</a:t>
              </a:r>
              <a:endParaRPr lang="zh-CN" altLang="en-US" sz="25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474396" y="3049245"/>
            <a:ext cx="6369514" cy="707886"/>
            <a:chOff x="2474396" y="3305718"/>
            <a:chExt cx="6369514" cy="707886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5033976" y="3305718"/>
              <a:ext cx="380993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4000" b="1" smtClean="0">
                  <a:latin typeface="宋体" panose="02010600030101010101" pitchFamily="2" charset="-122"/>
                  <a:ea typeface="宋体" panose="02010600030101010101" pitchFamily="2" charset="-122"/>
                </a:rPr>
                <a:t>像           。</a:t>
              </a:r>
              <a:endParaRPr lang="zh-CN" altLang="en-US" sz="4800" b="1" dirty="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474396" y="3834931"/>
              <a:ext cx="2646205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658766" y="3833328"/>
              <a:ext cx="2646205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2472796" y="4557764"/>
            <a:ext cx="6369514" cy="707886"/>
            <a:chOff x="2474396" y="3305718"/>
            <a:chExt cx="6369514" cy="707886"/>
          </a:xfrm>
        </p:grpSpPr>
        <p:sp>
          <p:nvSpPr>
            <p:cNvPr id="50" name="TextBox 23"/>
            <p:cNvSpPr txBox="1">
              <a:spLocks noChangeArrowheads="1"/>
            </p:cNvSpPr>
            <p:nvPr/>
          </p:nvSpPr>
          <p:spPr bwMode="auto">
            <a:xfrm>
              <a:off x="5033976" y="3305718"/>
              <a:ext cx="380993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4000" b="1" smtClean="0">
                  <a:latin typeface="宋体" panose="02010600030101010101" pitchFamily="2" charset="-122"/>
                  <a:ea typeface="宋体" panose="02010600030101010101" pitchFamily="2" charset="-122"/>
                </a:rPr>
                <a:t>像           。</a:t>
              </a:r>
              <a:endParaRPr lang="zh-CN" altLang="en-US" sz="4800" b="1" dirty="0"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2474396" y="3834931"/>
              <a:ext cx="2646205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5658766" y="3833328"/>
              <a:ext cx="2646205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文本框 54"/>
          <p:cNvSpPr txBox="1"/>
          <p:nvPr/>
        </p:nvSpPr>
        <p:spPr>
          <a:xfrm>
            <a:off x="2442793" y="2808164"/>
            <a:ext cx="2777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绿绿的大树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012171" y="2806557"/>
            <a:ext cx="174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一把伞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441189" y="4384048"/>
            <a:ext cx="2777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孔雀的尾巴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895064" y="4382441"/>
            <a:ext cx="2292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一把扇子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279099" y="5547625"/>
            <a:ext cx="6855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你还能想到什么？试着说一说。</a:t>
            </a:r>
            <a:endParaRPr lang="zh-CN" altLang="en-US" sz="40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550625" y="1064839"/>
            <a:ext cx="1147531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87162" y="2909736"/>
            <a:ext cx="3759380" cy="3289838"/>
            <a:chOff x="0" y="-1"/>
            <a:chExt cx="8924925" cy="669369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924925" cy="66936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十字星 3"/>
            <p:cNvSpPr/>
            <p:nvPr/>
          </p:nvSpPr>
          <p:spPr>
            <a:xfrm>
              <a:off x="7632505" y="5507449"/>
              <a:ext cx="914400" cy="845726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9" name="文本框 19"/>
          <p:cNvSpPr txBox="1"/>
          <p:nvPr/>
        </p:nvSpPr>
        <p:spPr>
          <a:xfrm>
            <a:off x="1683112" y="594021"/>
            <a:ext cx="83099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wǒ zài xiǎo xiǎo de chuán lǐ zuò</a:t>
            </a:r>
          </a:p>
          <a:p>
            <a:r>
              <a:rPr lang="zh-CN" altLang="en-US" sz="4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我在小小的船里坐，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  <a:p>
            <a:r>
              <a:rPr lang="en-US" altLang="zh-CN" sz="2400" spc="-15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zhǐ kàn jiàn shǎn shǎn </a:t>
            </a:r>
            <a:r>
              <a:rPr lang="en-US" altLang="zh-CN" sz="2400" spc="-15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de xīn</a:t>
            </a:r>
            <a:r>
              <a:rPr lang="en-US" altLang="zh-CN" sz="2100" spc="-15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</a:t>
            </a:r>
            <a:r>
              <a:rPr lang="en-US" altLang="zh-CN" sz="2400" spc="-15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xīn</a:t>
            </a:r>
            <a:r>
              <a:rPr lang="en-US" altLang="zh-CN" sz="2100" spc="-15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</a:t>
            </a:r>
            <a:r>
              <a:rPr lang="en-US" altLang="zh-CN" sz="2400" spc="-15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</a:t>
            </a:r>
            <a:r>
              <a:rPr lang="en-US" altLang="zh-CN" sz="2400" spc="-150" dirty="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lán lán de tiān</a:t>
            </a: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只看见闪闪的星星蓝蓝的</a:t>
            </a:r>
            <a:r>
              <a:rPr lang="zh-CN" altLang="en-US" sz="44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天。</a:t>
            </a:r>
            <a:endParaRPr lang="zh-CN" altLang="en-US" sz="4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10698866" y="3136047"/>
            <a:ext cx="741227" cy="8617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5000" b="1" dirty="0" smtClean="0">
                <a:solidFill>
                  <a:srgbClr val="E30C7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</a:t>
            </a:r>
            <a:endParaRPr lang="zh-CN" altLang="en-US" sz="5000" b="1" dirty="0">
              <a:solidFill>
                <a:srgbClr val="E30C7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9423133" y="3608637"/>
            <a:ext cx="1383625" cy="661264"/>
          </a:xfrm>
          <a:prstGeom prst="straightConnector1">
            <a:avLst/>
          </a:prstGeom>
          <a:ln w="412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云形标注 31"/>
          <p:cNvSpPr/>
          <p:nvPr/>
        </p:nvSpPr>
        <p:spPr>
          <a:xfrm>
            <a:off x="7411543" y="689905"/>
            <a:ext cx="1905451" cy="911406"/>
          </a:xfrm>
          <a:prstGeom prst="cloudCallout">
            <a:avLst>
              <a:gd name="adj1" fmla="val -113629"/>
              <a:gd name="adj2" fmla="val 22448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 smtClean="0">
                <a:solidFill>
                  <a:srgbClr val="0000FF"/>
                </a:solidFill>
              </a:rPr>
              <a:t>月亮船</a:t>
            </a:r>
            <a:endParaRPr lang="zh-CN" altLang="en-US" sz="2500" b="1">
              <a:solidFill>
                <a:srgbClr val="0000FF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14400" y="3458987"/>
            <a:ext cx="57209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这是“我”的奇妙想象。“我”想象自己坐在月亮船上，看到蓝蓝的夜空中，星星一闪一闪地对自己眨眼睛，美丽极了。</a:t>
            </a:r>
            <a:endParaRPr lang="zh-CN" altLang="en-US" sz="33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32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2" grpId="0" animBg="1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1" name="文本占位符 44034"/>
          <p:cNvSpPr txBox="1">
            <a:spLocks noChangeArrowheads="1"/>
          </p:cNvSpPr>
          <p:nvPr/>
        </p:nvSpPr>
        <p:spPr>
          <a:xfrm>
            <a:off x="1083831" y="2582521"/>
            <a:ext cx="11873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月儿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85740" y="160990"/>
            <a:ext cx="291352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cap="all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</a:rPr>
              <a:t>连一连</a:t>
            </a:r>
            <a:endParaRPr lang="zh-CN" altLang="en-US" sz="5400" cap="all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7" name="文本占位符 44034"/>
          <p:cNvSpPr txBox="1">
            <a:spLocks noChangeArrowheads="1"/>
          </p:cNvSpPr>
          <p:nvPr/>
        </p:nvSpPr>
        <p:spPr>
          <a:xfrm>
            <a:off x="3829385" y="2582521"/>
            <a:ext cx="74310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船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50" name="文本占位符 44034"/>
          <p:cNvSpPr txBox="1">
            <a:spLocks noChangeArrowheads="1"/>
          </p:cNvSpPr>
          <p:nvPr/>
        </p:nvSpPr>
        <p:spPr>
          <a:xfrm>
            <a:off x="6130709" y="2582521"/>
            <a:ext cx="11873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星星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53" name="文本占位符 44034"/>
          <p:cNvSpPr txBox="1">
            <a:spLocks noChangeArrowheads="1"/>
          </p:cNvSpPr>
          <p:nvPr/>
        </p:nvSpPr>
        <p:spPr>
          <a:xfrm>
            <a:off x="8876264" y="2582521"/>
            <a:ext cx="83194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天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54" name="文本占位符 44034"/>
          <p:cNvSpPr txBox="1">
            <a:spLocks noChangeArrowheads="1"/>
          </p:cNvSpPr>
          <p:nvPr/>
        </p:nvSpPr>
        <p:spPr>
          <a:xfrm>
            <a:off x="854393" y="5276386"/>
            <a:ext cx="168610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蓝蓝的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61" name="文本占位符 44034"/>
          <p:cNvSpPr txBox="1">
            <a:spLocks noChangeArrowheads="1"/>
          </p:cNvSpPr>
          <p:nvPr/>
        </p:nvSpPr>
        <p:spPr>
          <a:xfrm>
            <a:off x="3404311" y="5276386"/>
            <a:ext cx="156381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闪闪的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64" name="文本占位符 44034"/>
          <p:cNvSpPr txBox="1">
            <a:spLocks noChangeArrowheads="1"/>
          </p:cNvSpPr>
          <p:nvPr/>
        </p:nvSpPr>
        <p:spPr>
          <a:xfrm>
            <a:off x="5831942" y="5276386"/>
            <a:ext cx="171075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小小的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65" name="文本占位符 44034"/>
          <p:cNvSpPr txBox="1">
            <a:spLocks noChangeArrowheads="1"/>
          </p:cNvSpPr>
          <p:nvPr/>
        </p:nvSpPr>
        <p:spPr>
          <a:xfrm>
            <a:off x="8406513" y="5276386"/>
            <a:ext cx="181798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弯弯的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flipV="1">
            <a:off x="1511166" y="3089972"/>
            <a:ext cx="7663966" cy="22749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1691415" y="3203102"/>
            <a:ext cx="7385126" cy="22308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V="1">
            <a:off x="4105551" y="3130786"/>
            <a:ext cx="2581768" cy="22926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 flipV="1">
            <a:off x="4147196" y="3191815"/>
            <a:ext cx="2436398" cy="21535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55" y="1037441"/>
            <a:ext cx="1299929" cy="1514916"/>
          </a:xfrm>
          <a:prstGeom prst="rect">
            <a:avLst/>
          </a:prstGeom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235" y="1392203"/>
            <a:ext cx="1816136" cy="11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21" y="1191777"/>
            <a:ext cx="2421020" cy="156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085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385740" y="160990"/>
            <a:ext cx="291352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cap="all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</a:rPr>
              <a:t>填一填</a:t>
            </a:r>
            <a:endParaRPr lang="zh-CN" altLang="en-US" sz="5400" cap="all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4" name="文本占位符 44034"/>
          <p:cNvSpPr txBox="1">
            <a:spLocks noChangeArrowheads="1"/>
          </p:cNvSpPr>
          <p:nvPr/>
        </p:nvSpPr>
        <p:spPr>
          <a:xfrm>
            <a:off x="4665994" y="4473311"/>
            <a:ext cx="373685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（     ）的树木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1" y="3636736"/>
            <a:ext cx="3828763" cy="2553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1" y="1216976"/>
            <a:ext cx="3064042" cy="2419111"/>
          </a:xfrm>
          <a:prstGeom prst="rect">
            <a:avLst/>
          </a:prstGeom>
        </p:spPr>
      </p:pic>
      <p:sp>
        <p:nvSpPr>
          <p:cNvPr id="40" name="文本占位符 44034"/>
          <p:cNvSpPr txBox="1">
            <a:spLocks noChangeArrowheads="1"/>
          </p:cNvSpPr>
          <p:nvPr/>
        </p:nvSpPr>
        <p:spPr>
          <a:xfrm>
            <a:off x="5268668" y="1515837"/>
            <a:ext cx="124391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srgbClr val="0000FF"/>
                </a:solidFill>
                <a:latin typeface="宋体" panose="02010600030101010101" pitchFamily="2" charset="-122"/>
              </a:rPr>
              <a:t>黄黄</a:t>
            </a:r>
            <a:endParaRPr lang="zh-CN" altLang="en-US" sz="3600" dirty="0" smtClean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1" name="文本占位符 44034"/>
          <p:cNvSpPr txBox="1">
            <a:spLocks noChangeArrowheads="1"/>
          </p:cNvSpPr>
          <p:nvPr/>
        </p:nvSpPr>
        <p:spPr>
          <a:xfrm>
            <a:off x="4665994" y="2510487"/>
            <a:ext cx="373685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（     ）的云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42" name="文本占位符 44034"/>
          <p:cNvSpPr txBox="1">
            <a:spLocks noChangeArrowheads="1"/>
          </p:cNvSpPr>
          <p:nvPr/>
        </p:nvSpPr>
        <p:spPr>
          <a:xfrm>
            <a:off x="4665994" y="3491899"/>
            <a:ext cx="373685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（     ）的草地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43" name="文本占位符 44034"/>
          <p:cNvSpPr txBox="1">
            <a:spLocks noChangeArrowheads="1"/>
          </p:cNvSpPr>
          <p:nvPr/>
        </p:nvSpPr>
        <p:spPr>
          <a:xfrm>
            <a:off x="4665994" y="1529074"/>
            <a:ext cx="373685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（     ）的梨子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44" name="文本占位符 44034"/>
          <p:cNvSpPr txBox="1">
            <a:spLocks noChangeArrowheads="1"/>
          </p:cNvSpPr>
          <p:nvPr/>
        </p:nvSpPr>
        <p:spPr>
          <a:xfrm>
            <a:off x="4665994" y="5454724"/>
            <a:ext cx="373685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prstClr val="black"/>
                </a:solidFill>
                <a:latin typeface="宋体" panose="02010600030101010101" pitchFamily="2" charset="-122"/>
              </a:rPr>
              <a:t>（     ）的</a:t>
            </a:r>
            <a:r>
              <a:rPr lang="zh-CN" altLang="en-US" sz="3600">
                <a:solidFill>
                  <a:prstClr val="black"/>
                </a:solidFill>
                <a:latin typeface="宋体" panose="02010600030101010101" pitchFamily="2" charset="-122"/>
              </a:rPr>
              <a:t>花朵</a:t>
            </a:r>
            <a:endParaRPr lang="zh-CN" altLang="en-US" sz="36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816" y="2414258"/>
            <a:ext cx="3090545" cy="2602291"/>
          </a:xfrm>
          <a:prstGeom prst="rect">
            <a:avLst/>
          </a:prstGeom>
        </p:spPr>
      </p:pic>
      <p:sp>
        <p:nvSpPr>
          <p:cNvPr id="58" name="文本占位符 44034"/>
          <p:cNvSpPr txBox="1">
            <a:spLocks noChangeArrowheads="1"/>
          </p:cNvSpPr>
          <p:nvPr/>
        </p:nvSpPr>
        <p:spPr>
          <a:xfrm>
            <a:off x="5268668" y="2517149"/>
            <a:ext cx="124391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srgbClr val="0000FF"/>
                </a:solidFill>
                <a:latin typeface="宋体" panose="02010600030101010101" pitchFamily="2" charset="-122"/>
              </a:rPr>
              <a:t>白白</a:t>
            </a:r>
            <a:endParaRPr lang="zh-CN" altLang="en-US" sz="3600" dirty="0" smtClean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9" name="文本占位符 44034"/>
          <p:cNvSpPr txBox="1">
            <a:spLocks noChangeArrowheads="1"/>
          </p:cNvSpPr>
          <p:nvPr/>
        </p:nvSpPr>
        <p:spPr>
          <a:xfrm>
            <a:off x="5268668" y="3506716"/>
            <a:ext cx="124391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srgbClr val="0000FF"/>
                </a:solidFill>
                <a:latin typeface="宋体" panose="02010600030101010101" pitchFamily="2" charset="-122"/>
              </a:rPr>
              <a:t>绿绿</a:t>
            </a:r>
            <a:endParaRPr lang="zh-CN" altLang="en-US" sz="3600" dirty="0" smtClean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2" name="文本占位符 44034"/>
          <p:cNvSpPr txBox="1">
            <a:spLocks noChangeArrowheads="1"/>
          </p:cNvSpPr>
          <p:nvPr/>
        </p:nvSpPr>
        <p:spPr>
          <a:xfrm>
            <a:off x="5268668" y="4456809"/>
            <a:ext cx="124391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srgbClr val="0000FF"/>
                </a:solidFill>
                <a:latin typeface="宋体" panose="02010600030101010101" pitchFamily="2" charset="-122"/>
              </a:rPr>
              <a:t>高高</a:t>
            </a:r>
            <a:endParaRPr lang="zh-CN" altLang="en-US" sz="3600" dirty="0" smtClean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3" name="文本占位符 44034"/>
          <p:cNvSpPr txBox="1">
            <a:spLocks noChangeArrowheads="1"/>
          </p:cNvSpPr>
          <p:nvPr/>
        </p:nvSpPr>
        <p:spPr>
          <a:xfrm>
            <a:off x="5268668" y="5451401"/>
            <a:ext cx="124391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zh-CN" altLang="en-US" sz="3600" smtClean="0">
                <a:solidFill>
                  <a:srgbClr val="0000FF"/>
                </a:solidFill>
                <a:latin typeface="宋体" panose="02010600030101010101" pitchFamily="2" charset="-122"/>
              </a:rPr>
              <a:t>红红</a:t>
            </a:r>
            <a:endParaRPr lang="zh-CN" altLang="en-US" sz="3600" dirty="0" smtClean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3918" y="221822"/>
            <a:ext cx="3259150" cy="1437187"/>
            <a:chOff x="13918" y="221822"/>
            <a:chExt cx="3259150" cy="1437187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8" y="221822"/>
              <a:ext cx="1132013" cy="1437187"/>
            </a:xfrm>
            <a:prstGeom prst="rect">
              <a:avLst/>
            </a:prstGeom>
          </p:spPr>
        </p:pic>
        <p:grpSp>
          <p:nvGrpSpPr>
            <p:cNvPr id="78" name="组合 77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79" name="直接连接符 78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拓展练习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3" name="直接连接符 82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055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8" grpId="0"/>
      <p:bldP spid="59" grpId="0"/>
      <p:bldP spid="62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3786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093384" y="2186030"/>
            <a:ext cx="5879465" cy="3046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 </a:t>
            </a:r>
            <a:r>
              <a:rPr lang="zh-CN" altLang="en-US" sz="3200" b="1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   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你曾经对月儿产生过怎样的联想呢？跟小伙伴们说说你关于月亮的想象</a:t>
            </a:r>
            <a:r>
              <a:rPr lang="zh-CN" altLang="en-US" sz="3200" b="1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吧</a:t>
            </a:r>
            <a:r>
              <a:rPr lang="zh-CN" altLang="en-US" sz="3200" b="1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！（如：你曾经把月亮当作了什么？）</a:t>
            </a:r>
            <a:endParaRPr lang="zh-CN" altLang="en-US" sz="3200" b="1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9" y="808672"/>
            <a:ext cx="4592600" cy="555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矩形 23"/>
          <p:cNvSpPr/>
          <p:nvPr/>
        </p:nvSpPr>
        <p:spPr>
          <a:xfrm>
            <a:off x="4453117" y="150229"/>
            <a:ext cx="291352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cap="all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</a:rPr>
              <a:t>说一说</a:t>
            </a:r>
            <a:endParaRPr lang="zh-CN" altLang="en-US" sz="5400" cap="all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3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0" name="左大括号 19"/>
          <p:cNvSpPr/>
          <p:nvPr/>
        </p:nvSpPr>
        <p:spPr>
          <a:xfrm>
            <a:off x="3154104" y="2408311"/>
            <a:ext cx="389254" cy="2313859"/>
          </a:xfrm>
          <a:prstGeom prst="leftBrace">
            <a:avLst>
              <a:gd name="adj1" fmla="val 183522"/>
              <a:gd name="adj2" fmla="val 50537"/>
            </a:avLst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01796" y="2058411"/>
            <a:ext cx="1075596" cy="646986"/>
          </a:xfrm>
          <a:prstGeom prst="roundRect">
            <a:avLst/>
          </a:prstGeom>
          <a:solidFill>
            <a:srgbClr val="FCD7CB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形状</a:t>
            </a:r>
            <a:endParaRPr lang="zh-CN" altLang="en-US" sz="32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42" name="文本框 23"/>
          <p:cNvSpPr txBox="1"/>
          <p:nvPr/>
        </p:nvSpPr>
        <p:spPr>
          <a:xfrm>
            <a:off x="5189411" y="1807219"/>
            <a:ext cx="1660389" cy="1191816"/>
          </a:xfrm>
          <a:prstGeom prst="roundRect">
            <a:avLst/>
          </a:prstGeom>
          <a:solidFill>
            <a:srgbClr val="FCD8ED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弯弯的</a:t>
            </a:r>
            <a:endParaRPr lang="en-US" altLang="zh-CN" sz="3200" smtClean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  <a:p>
            <a:r>
              <a:rPr lang="zh-CN" altLang="en-US" sz="320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两头尖</a:t>
            </a:r>
            <a:endParaRPr lang="zh-CN" altLang="en-US" sz="3200" dirty="0" smtClean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2038" y="331387"/>
            <a:ext cx="3261030" cy="1098952"/>
            <a:chOff x="12038" y="331387"/>
            <a:chExt cx="3261030" cy="1098952"/>
          </a:xfrm>
        </p:grpSpPr>
        <p:grpSp>
          <p:nvGrpSpPr>
            <p:cNvPr id="44" name="组合 43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层次梳理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" y="331387"/>
              <a:ext cx="1051489" cy="1098952"/>
            </a:xfrm>
            <a:prstGeom prst="rect">
              <a:avLst/>
            </a:prstGeom>
          </p:spPr>
        </p:pic>
      </p:grpSp>
      <p:sp>
        <p:nvSpPr>
          <p:cNvPr id="58" name="文本框 57"/>
          <p:cNvSpPr txBox="1"/>
          <p:nvPr/>
        </p:nvSpPr>
        <p:spPr>
          <a:xfrm>
            <a:off x="3601796" y="4375769"/>
            <a:ext cx="1076400" cy="646986"/>
          </a:xfrm>
          <a:prstGeom prst="roundRect">
            <a:avLst/>
          </a:prstGeom>
          <a:solidFill>
            <a:srgbClr val="FCD7CB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想象</a:t>
            </a:r>
            <a:endParaRPr lang="zh-CN" altLang="en-US" sz="32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9" name="左大括号 58"/>
          <p:cNvSpPr/>
          <p:nvPr/>
        </p:nvSpPr>
        <p:spPr>
          <a:xfrm>
            <a:off x="4805933" y="1829768"/>
            <a:ext cx="389254" cy="1111517"/>
          </a:xfrm>
          <a:prstGeom prst="leftBrace">
            <a:avLst>
              <a:gd name="adj1" fmla="val 8333"/>
              <a:gd name="adj2" fmla="val 50537"/>
            </a:avLst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文本框 23"/>
          <p:cNvSpPr txBox="1"/>
          <p:nvPr/>
        </p:nvSpPr>
        <p:spPr>
          <a:xfrm>
            <a:off x="5189411" y="4122453"/>
            <a:ext cx="3049226" cy="1191816"/>
          </a:xfrm>
          <a:prstGeom prst="roundRect">
            <a:avLst/>
          </a:prstGeom>
          <a:solidFill>
            <a:srgbClr val="C4E4F1"/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坐上月亮</a:t>
            </a:r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船</a:t>
            </a:r>
            <a:endParaRPr lang="en-US" altLang="zh-CN" sz="3200" smtClean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看见星星 蓝天</a:t>
            </a:r>
            <a:endParaRPr lang="zh-CN" altLang="en-US" sz="3200" dirty="0" smtClean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16125" y="2303034"/>
            <a:ext cx="2872483" cy="2755198"/>
            <a:chOff x="416125" y="2303034"/>
            <a:chExt cx="2872483" cy="2755198"/>
          </a:xfrm>
        </p:grpSpPr>
        <p:sp>
          <p:nvSpPr>
            <p:cNvPr id="18" name="文本框 17"/>
            <p:cNvSpPr txBox="1"/>
            <p:nvPr/>
          </p:nvSpPr>
          <p:spPr>
            <a:xfrm>
              <a:off x="2334501" y="2303034"/>
              <a:ext cx="954107" cy="27551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500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小小的船</a:t>
              </a:r>
              <a:endParaRPr lang="zh-CN" altLang="en-US" sz="5000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16125" y="2786610"/>
              <a:ext cx="1956581" cy="1644361"/>
            </a:xfrm>
            <a:prstGeom prst="rect">
              <a:avLst/>
            </a:prstGeom>
          </p:spPr>
        </p:pic>
      </p:grpSp>
      <p:sp>
        <p:nvSpPr>
          <p:cNvPr id="63" name="左大括号 62"/>
          <p:cNvSpPr/>
          <p:nvPr/>
        </p:nvSpPr>
        <p:spPr>
          <a:xfrm>
            <a:off x="4805933" y="4160612"/>
            <a:ext cx="389254" cy="1112400"/>
          </a:xfrm>
          <a:prstGeom prst="leftBrace">
            <a:avLst>
              <a:gd name="adj1" fmla="val 8333"/>
              <a:gd name="adj2" fmla="val 50537"/>
            </a:avLst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左大括号 63"/>
          <p:cNvSpPr/>
          <p:nvPr/>
        </p:nvSpPr>
        <p:spPr>
          <a:xfrm flipH="1">
            <a:off x="6801007" y="1837788"/>
            <a:ext cx="329491" cy="1111517"/>
          </a:xfrm>
          <a:prstGeom prst="leftBrace">
            <a:avLst>
              <a:gd name="adj1" fmla="val 8333"/>
              <a:gd name="adj2" fmla="val 52269"/>
            </a:avLst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左大括号 64"/>
          <p:cNvSpPr/>
          <p:nvPr/>
        </p:nvSpPr>
        <p:spPr>
          <a:xfrm flipH="1">
            <a:off x="8172764" y="4142245"/>
            <a:ext cx="329491" cy="1111517"/>
          </a:xfrm>
          <a:prstGeom prst="leftBrace">
            <a:avLst>
              <a:gd name="adj1" fmla="val 8333"/>
              <a:gd name="adj2" fmla="val 52269"/>
            </a:avLst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286676" y="2056806"/>
            <a:ext cx="2290461" cy="646986"/>
          </a:xfrm>
          <a:prstGeom prst="roundRect">
            <a:avLst/>
          </a:prstGeom>
          <a:solidFill>
            <a:srgbClr val="BDB1D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像小小的船</a:t>
            </a:r>
            <a:endParaRPr lang="zh-CN" altLang="en-US" sz="32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672720" y="4383791"/>
            <a:ext cx="2390628" cy="646986"/>
          </a:xfrm>
          <a:prstGeom prst="roundRect">
            <a:avLst/>
          </a:prstGeom>
          <a:solidFill>
            <a:srgbClr val="BDB1D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美丽的夜空</a:t>
            </a:r>
            <a:endParaRPr lang="zh-CN" altLang="en-US" sz="3200" dirty="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02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8" name="矩形 17"/>
          <p:cNvSpPr/>
          <p:nvPr/>
        </p:nvSpPr>
        <p:spPr>
          <a:xfrm>
            <a:off x="1180989" y="1695010"/>
            <a:ext cx="973709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课文以优美的语言、形象的比喻，描绘了一幅奇妙的夜景图——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月儿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是停泊在天空中的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小船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，“我”坐在弯弯的月亮船上，看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闪闪的星星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蓝蓝的天空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，表达了作者对美丽夜空的</a:t>
            </a:r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赞美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之情。</a:t>
            </a:r>
          </a:p>
        </p:txBody>
      </p: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8662" y="357049"/>
            <a:ext cx="3254406" cy="980919"/>
            <a:chOff x="18662" y="357049"/>
            <a:chExt cx="3254406" cy="980919"/>
          </a:xfrm>
        </p:grpSpPr>
        <p:grpSp>
          <p:nvGrpSpPr>
            <p:cNvPr id="31" name="组合 30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主旨归纳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2" y="357049"/>
              <a:ext cx="1090423" cy="980919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32" y="3939426"/>
            <a:ext cx="2676809" cy="2342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5149" y="4629278"/>
            <a:ext cx="1552964" cy="137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2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0" name="文本框 19"/>
          <p:cNvSpPr txBox="1"/>
          <p:nvPr/>
        </p:nvSpPr>
        <p:spPr>
          <a:xfrm>
            <a:off x="1249333" y="2900130"/>
            <a:ext cx="74615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8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xiǎo shí bù shí yuè     </a:t>
            </a:r>
            <a:r>
              <a:rPr lang="en-US" altLang="zh-CN" sz="2400" spc="1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hū zuò bái yù pán</a:t>
            </a:r>
          </a:p>
          <a:p>
            <a:r>
              <a:rPr lang="zh-CN" altLang="en-US" sz="440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小时不识月，呼作白玉盘。</a:t>
            </a:r>
            <a:endParaRPr lang="en-US" altLang="zh-CN" sz="4400" dirty="0" smtClean="0"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27" name="文本框 19"/>
          <p:cNvSpPr txBox="1"/>
          <p:nvPr/>
        </p:nvSpPr>
        <p:spPr>
          <a:xfrm>
            <a:off x="1229808" y="4082642"/>
            <a:ext cx="68650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1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yòu yí </a:t>
            </a:r>
            <a:r>
              <a:rPr lang="en-US" altLang="zh-CN" sz="2400" spc="-1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y</a:t>
            </a:r>
            <a:r>
              <a:rPr lang="en-US" altLang="zh-CN" sz="2400" spc="-8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400" spc="-1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o t</a:t>
            </a:r>
            <a:r>
              <a:rPr lang="en-US" altLang="zh-CN" sz="2400" spc="-8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400" spc="-1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i jìn</a:t>
            </a:r>
            <a:r>
              <a:rPr lang="en-US" altLang="zh-CN" sz="210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</a:t>
            </a:r>
            <a:r>
              <a:rPr lang="en-US" altLang="zh-CN" sz="2400" spc="-1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     </a:t>
            </a:r>
            <a:r>
              <a:rPr lang="en-US" altLang="zh-CN" sz="2400" spc="-1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fēi </a:t>
            </a:r>
            <a:r>
              <a:rPr lang="en-US" altLang="zh-CN" sz="2400" spc="-1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z</a:t>
            </a:r>
            <a:r>
              <a:rPr lang="en-US" altLang="zh-CN" sz="2400" spc="-8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à</a:t>
            </a:r>
            <a:r>
              <a:rPr lang="en-US" altLang="zh-CN" sz="2400" spc="-1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i qīn</a:t>
            </a:r>
            <a:r>
              <a:rPr lang="en-US" altLang="zh-CN" sz="210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</a:t>
            </a:r>
            <a:r>
              <a:rPr lang="en-US" altLang="zh-CN" sz="2400" spc="-10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yún du</a:t>
            </a:r>
            <a:r>
              <a:rPr lang="en-US" altLang="zh-CN" sz="2400" spc="-8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ā</a:t>
            </a:r>
            <a:r>
              <a:rPr lang="en-US" altLang="zh-CN" sz="2400" spc="-10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n</a:t>
            </a:r>
          </a:p>
          <a:p>
            <a:r>
              <a:rPr lang="zh-CN" altLang="en-US" sz="440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又疑瑶台镜，飞在青云端。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4" name="文本框 19"/>
          <p:cNvSpPr txBox="1"/>
          <p:nvPr/>
        </p:nvSpPr>
        <p:spPr>
          <a:xfrm>
            <a:off x="3582520" y="1568001"/>
            <a:ext cx="27951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ɡǔ</a:t>
            </a:r>
            <a:r>
              <a:rPr lang="en-US" altLang="zh-CN" sz="2400" spc="-100" smtClean="0"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l</a:t>
            </a:r>
            <a:r>
              <a:rPr lang="en-US" altLang="zh-CN" sz="2400" spc="-80"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ǎ</a:t>
            </a:r>
            <a:r>
              <a:rPr lang="en-US" altLang="zh-CN" sz="2400" spc="-100" smtClean="0"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n</a:t>
            </a:r>
            <a:r>
              <a:rPr lang="en-US" altLang="zh-CN" sz="210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</a:t>
            </a:r>
            <a:r>
              <a:rPr lang="en-US" altLang="zh-CN" sz="240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400" spc="-100"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yuè xín</a:t>
            </a:r>
            <a:r>
              <a:rPr lang="en-US" altLang="zh-CN" sz="210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</a:t>
            </a:r>
          </a:p>
          <a:p>
            <a:r>
              <a:rPr lang="zh-CN" altLang="en-US" sz="440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古朗月行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pic>
        <p:nvPicPr>
          <p:cNvPr id="35" name="图片 34" descr="view (1)"/>
          <p:cNvPicPr>
            <a:picLocks noChangeAspect="1"/>
          </p:cNvPicPr>
          <p:nvPr/>
        </p:nvPicPr>
        <p:blipFill>
          <a:blip r:embed="rId3"/>
          <a:srcRect r="47091"/>
          <a:stretch>
            <a:fillRect/>
          </a:stretch>
        </p:blipFill>
        <p:spPr>
          <a:xfrm>
            <a:off x="8025130" y="2004119"/>
            <a:ext cx="3928745" cy="362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矩形 35"/>
          <p:cNvSpPr/>
          <p:nvPr/>
        </p:nvSpPr>
        <p:spPr>
          <a:xfrm>
            <a:off x="4913721" y="512872"/>
            <a:ext cx="2762295" cy="86177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5000" b="1" dirty="0" smtClean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古诗赏析</a:t>
            </a:r>
            <a:endParaRPr lang="zh-CN" altLang="en-US" sz="5000" b="1" dirty="0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0047" y="173893"/>
            <a:ext cx="3203021" cy="1233082"/>
            <a:chOff x="70047" y="173893"/>
            <a:chExt cx="3203021" cy="1233082"/>
          </a:xfrm>
        </p:grpSpPr>
        <p:grpSp>
          <p:nvGrpSpPr>
            <p:cNvPr id="38" name="组合 37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知识拓展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7" y="173893"/>
              <a:ext cx="1042365" cy="1233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6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5" name="矩形 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1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62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3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14" y="316222"/>
            <a:ext cx="7779475" cy="581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21"/>
          <p:cNvSpPr txBox="1"/>
          <p:nvPr/>
        </p:nvSpPr>
        <p:spPr>
          <a:xfrm>
            <a:off x="780560" y="1793802"/>
            <a:ext cx="809625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72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月亮船</a:t>
            </a:r>
            <a:endParaRPr lang="zh-CN" altLang="en-US" sz="7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39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91118" y="381991"/>
            <a:ext cx="51498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000" b="1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小时不识月，</a:t>
            </a:r>
            <a:endParaRPr lang="en-US" altLang="zh-CN" sz="7000" b="1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7000" b="1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呼作白玉盘。</a:t>
            </a:r>
            <a:endParaRPr lang="zh-CN" altLang="en-US" sz="7000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1118" y="4498865"/>
            <a:ext cx="8238278" cy="830997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微软雅黑"/>
              </a:rPr>
              <a:t>诗意：</a:t>
            </a:r>
            <a:r>
              <a:rPr lang="zh-CN" altLang="en-US" sz="3200" b="1" smtClean="0">
                <a:solidFill>
                  <a:srgbClr val="000000"/>
                </a:solidFill>
                <a:latin typeface="微软雅黑"/>
              </a:rPr>
              <a:t>小时候不认识月亮，把它称为白玉盘。</a:t>
            </a:r>
            <a:endParaRPr lang="zh-CN" altLang="en-US" sz="3200" b="1" dirty="0">
              <a:solidFill>
                <a:srgbClr val="000000"/>
              </a:solidFill>
              <a:latin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321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67811" y="437748"/>
            <a:ext cx="51498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000" b="1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又疑瑶台镜，</a:t>
            </a:r>
            <a:endParaRPr lang="en-US" altLang="zh-CN" sz="7000" b="1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7000" b="1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飞在青云端。</a:t>
            </a:r>
            <a:endParaRPr lang="zh-CN" altLang="en-US" sz="7000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1117" y="4498865"/>
            <a:ext cx="8659917" cy="830997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微软雅黑"/>
              </a:rPr>
              <a:t>诗意：</a:t>
            </a:r>
            <a:r>
              <a:rPr lang="zh-CN" altLang="en-US" sz="3200" b="1" smtClean="0">
                <a:solidFill>
                  <a:srgbClr val="000000"/>
                </a:solidFill>
                <a:latin typeface="微软雅黑"/>
              </a:rPr>
              <a:t>又怀疑是瑶台仙境，飞在夜空青云之上。</a:t>
            </a:r>
            <a:endParaRPr lang="zh-CN" altLang="en-US" sz="3200" b="1" dirty="0">
              <a:solidFill>
                <a:srgbClr val="000000"/>
              </a:solidFill>
              <a:latin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920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9" name="矩形 8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6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8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0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4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44" name="图片 4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3041" y="192552"/>
            <a:ext cx="3200027" cy="1116663"/>
            <a:chOff x="73041" y="192552"/>
            <a:chExt cx="3200027" cy="1116663"/>
          </a:xfrm>
        </p:grpSpPr>
        <p:grpSp>
          <p:nvGrpSpPr>
            <p:cNvPr id="46" name="组合 45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zh-CN" altLang="en-US" sz="3200" b="1" spc="5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1" y="192552"/>
              <a:ext cx="976164" cy="111666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964977" y="1968164"/>
            <a:ext cx="3468059" cy="830997"/>
            <a:chOff x="1058284" y="1986826"/>
            <a:chExt cx="3468059" cy="830997"/>
          </a:xfrm>
        </p:grpSpPr>
        <p:sp>
          <p:nvSpPr>
            <p:cNvPr id="34" name="矩形 13"/>
            <p:cNvSpPr>
              <a:spLocks noChangeArrowheads="1"/>
            </p:cNvSpPr>
            <p:nvPr/>
          </p:nvSpPr>
          <p:spPr bwMode="auto">
            <a:xfrm>
              <a:off x="1058284" y="1986826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97097" y="2061578"/>
              <a:ext cx="2629246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听写词语。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64977" y="3200445"/>
            <a:ext cx="6890470" cy="830997"/>
            <a:chOff x="1058284" y="3122273"/>
            <a:chExt cx="6890470" cy="830997"/>
          </a:xfrm>
        </p:grpSpPr>
        <p:sp>
          <p:nvSpPr>
            <p:cNvPr id="43" name="矩形 13"/>
            <p:cNvSpPr>
              <a:spLocks noChangeArrowheads="1"/>
            </p:cNvSpPr>
            <p:nvPr/>
          </p:nvSpPr>
          <p:spPr bwMode="auto">
            <a:xfrm>
              <a:off x="1058284" y="3122273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897097" y="3195932"/>
              <a:ext cx="6051657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在田字格中抄写本课生字。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64977" y="4432725"/>
            <a:ext cx="7591195" cy="830997"/>
            <a:chOff x="1058284" y="4152801"/>
            <a:chExt cx="7591195" cy="830997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58284" y="4152801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97097" y="4233006"/>
              <a:ext cx="6752382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有感情地朗读课文。背诵课文。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" name="图片 1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53" y="1420044"/>
            <a:ext cx="2871465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" y="292418"/>
            <a:ext cx="2751438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67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  <a:cs typeface="Times New Roman" panose="02020603050405020304" pitchFamily="18" charset="0"/>
              </a:rPr>
              <a:t>结束语   </a:t>
            </a:r>
            <a:endParaRPr lang="zh-CN" altLang="en-US" sz="40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480" y="5110480"/>
            <a:ext cx="47853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altLang="zh-CN" sz="3600" b="1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600" b="1" dirty="0" smtClean="0">
                <a:ln w="127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+mn-ea"/>
              </a:rPr>
              <a:t>晴朗的夜空多美呀！让我们发挥想象，把这美妙的夜空</a:t>
            </a:r>
            <a:r>
              <a:rPr lang="zh-CN" altLang="en-US" sz="3600" b="1" smtClean="0">
                <a:ln w="127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+mn-ea"/>
              </a:rPr>
              <a:t>画下来吧。</a:t>
            </a:r>
            <a:endParaRPr lang="zh-CN" altLang="en-US" sz="3600" b="1" dirty="0" smtClean="0">
              <a:ln w="12700" cmpd="sng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latin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21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487173" y="485418"/>
            <a:ext cx="6630425" cy="2146269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25445" y="263920"/>
            <a:ext cx="333093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小小的船</a:t>
            </a:r>
            <a:endParaRPr lang="zh-CN" altLang="en-US" b="1"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638336" y="658223"/>
            <a:ext cx="869538" cy="875317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2</a:t>
            </a:r>
            <a:endParaRPr lang="en-US" altLang="zh-CN" sz="660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850484" y="1717759"/>
            <a:ext cx="5676738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/>
          <p:cNvSpPr txBox="1">
            <a:spLocks/>
          </p:cNvSpPr>
          <p:nvPr/>
        </p:nvSpPr>
        <p:spPr>
          <a:xfrm>
            <a:off x="4946708" y="1523915"/>
            <a:ext cx="23134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一年级上册</a:t>
            </a:r>
            <a:endParaRPr lang="zh-CN" altLang="en-US" sz="3200" b="1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94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320" name="TextBox 4"/>
          <p:cNvSpPr txBox="1"/>
          <p:nvPr/>
        </p:nvSpPr>
        <p:spPr>
          <a:xfrm>
            <a:off x="1110615" y="3010535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的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38409" y="2337435"/>
            <a:ext cx="127183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04305" y="3010535"/>
            <a:ext cx="1729961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船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942991" y="2168055"/>
            <a:ext cx="2842092" cy="3115765"/>
            <a:chOff x="3304941" y="2168055"/>
            <a:chExt cx="2842092" cy="3115765"/>
          </a:xfrm>
        </p:grpSpPr>
        <p:pic>
          <p:nvPicPr>
            <p:cNvPr id="36" name="图片 35" descr="苹（苹果）"/>
            <p:cNvPicPr>
              <a:picLocks noChangeAspect="1"/>
            </p:cNvPicPr>
            <p:nvPr/>
          </p:nvPicPr>
          <p:blipFill>
            <a:blip r:embed="rId3"/>
            <a:srcRect l="18079" t="21042" r="27498" b="36768"/>
            <a:stretch>
              <a:fillRect/>
            </a:stretch>
          </p:blipFill>
          <p:spPr>
            <a:xfrm>
              <a:off x="3304941" y="2168055"/>
              <a:ext cx="2842092" cy="311576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540357" y="2320959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smtClean="0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红红的</a:t>
              </a:r>
              <a:endParaRPr lang="zh-CN" altLang="en-US" sz="2000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49" y="1844019"/>
            <a:ext cx="2985677" cy="3385751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225760" y="163382"/>
            <a:ext cx="3105734" cy="1266623"/>
            <a:chOff x="225760" y="163382"/>
            <a:chExt cx="3105734" cy="1266623"/>
          </a:xfrm>
        </p:grpSpPr>
        <p:grpSp>
          <p:nvGrpSpPr>
            <p:cNvPr id="39" name="组合 38"/>
            <p:cNvGrpSpPr/>
            <p:nvPr/>
          </p:nvGrpSpPr>
          <p:grpSpPr>
            <a:xfrm>
              <a:off x="1158729" y="567600"/>
              <a:ext cx="2172765" cy="679269"/>
              <a:chOff x="1966053" y="2511380"/>
              <a:chExt cx="2172765" cy="679269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3"/>
              <p:cNvSpPr txBox="1">
                <a:spLocks noChangeArrowheads="1"/>
              </p:cNvSpPr>
              <p:nvPr/>
            </p:nvSpPr>
            <p:spPr bwMode="auto">
              <a:xfrm>
                <a:off x="2057889" y="2542905"/>
                <a:ext cx="206314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我会认</a:t>
                </a:r>
                <a:endParaRPr lang="zh-CN" altLang="en-US" sz="3200" b="1" spc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1966053" y="3190649"/>
                <a:ext cx="190509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60" y="163382"/>
              <a:ext cx="1065668" cy="1266623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6106158" y="2246817"/>
            <a:ext cx="2724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chu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863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Box 4"/>
          <p:cNvSpPr txBox="1"/>
          <p:nvPr/>
        </p:nvSpPr>
        <p:spPr>
          <a:xfrm>
            <a:off x="976948" y="2877185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两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1656" y="2079080"/>
            <a:ext cx="243640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</a:t>
            </a:r>
            <a:r>
              <a:rPr lang="en-US" altLang="zh-CN" sz="7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</a:t>
            </a:r>
            <a:endParaRPr lang="en-US" altLang="zh-CN" sz="6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6944678" y="2877185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头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72028" y="2156460"/>
            <a:ext cx="161638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tóu</a:t>
            </a:r>
          </a:p>
        </p:txBody>
      </p:sp>
      <p:pic>
        <p:nvPicPr>
          <p:cNvPr id="2" name="图片 1" descr="两(两个)"/>
          <p:cNvPicPr>
            <a:picLocks noChangeAspect="1"/>
          </p:cNvPicPr>
          <p:nvPr/>
        </p:nvPicPr>
        <p:blipFill>
          <a:blip r:embed="rId3"/>
          <a:srcRect l="21697" t="22206" r="22831" b="28923"/>
          <a:stretch>
            <a:fillRect/>
          </a:stretch>
        </p:blipFill>
        <p:spPr>
          <a:xfrm>
            <a:off x="3178493" y="2042773"/>
            <a:ext cx="3303270" cy="2842643"/>
          </a:xfrm>
          <a:prstGeom prst="rect">
            <a:avLst/>
          </a:prstGeom>
        </p:spPr>
      </p:pic>
      <p:pic>
        <p:nvPicPr>
          <p:cNvPr id="3" name="图片 2" descr="头（头部）"/>
          <p:cNvPicPr>
            <a:picLocks noChangeAspect="1"/>
          </p:cNvPicPr>
          <p:nvPr/>
        </p:nvPicPr>
        <p:blipFill>
          <a:blip r:embed="rId4"/>
          <a:srcRect l="25480" t="22518" r="24737" b="35435"/>
          <a:stretch>
            <a:fillRect/>
          </a:stretch>
        </p:blipFill>
        <p:spPr>
          <a:xfrm>
            <a:off x="8704886" y="2463909"/>
            <a:ext cx="2691714" cy="227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13320" name="TextBox 4"/>
          <p:cNvSpPr txBox="1"/>
          <p:nvPr/>
        </p:nvSpPr>
        <p:spPr>
          <a:xfrm>
            <a:off x="1032193" y="2858135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在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56030" y="2028513"/>
            <a:ext cx="148222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7122388" y="2858135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99676" y="2185035"/>
            <a:ext cx="165544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lǐ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847" y="2026412"/>
            <a:ext cx="2903519" cy="27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里（里面）"/>
          <p:cNvPicPr>
            <a:picLocks noChangeAspect="1"/>
          </p:cNvPicPr>
          <p:nvPr/>
        </p:nvPicPr>
        <p:blipFill>
          <a:blip r:embed="rId4"/>
          <a:srcRect l="9991" t="15777" r="12847" b="14608"/>
          <a:stretch>
            <a:fillRect/>
          </a:stretch>
        </p:blipFill>
        <p:spPr>
          <a:xfrm>
            <a:off x="9015026" y="2452048"/>
            <a:ext cx="2593478" cy="228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13320" name="TextBox 4"/>
          <p:cNvSpPr txBox="1"/>
          <p:nvPr/>
        </p:nvSpPr>
        <p:spPr>
          <a:xfrm>
            <a:off x="1310868" y="2704329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看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13593" y="2072932"/>
            <a:ext cx="181963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3656375" y="2701290"/>
            <a:ext cx="1838325" cy="194409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见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52189" y="2073275"/>
            <a:ext cx="183773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ji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à</a:t>
            </a:r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n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</a:endParaRPr>
          </a:p>
        </p:txBody>
      </p:sp>
      <p:pic>
        <p:nvPicPr>
          <p:cNvPr id="2" name="图片 1" descr="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1528445"/>
            <a:ext cx="2105660" cy="36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" name="椭圆 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7" name="图片 6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13320" name="TextBox 4"/>
          <p:cNvSpPr txBox="1"/>
          <p:nvPr/>
        </p:nvSpPr>
        <p:spPr>
          <a:xfrm>
            <a:off x="974907" y="2997472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闪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61389" y="2337435"/>
            <a:ext cx="212348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sh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/>
              </a:rPr>
              <a:t>ǎ</a:t>
            </a:r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</a:rPr>
              <a:t>n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6541135" y="2997472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r>
              <a:rPr lang="zh-CN" altLang="en-US" sz="120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星</a:t>
            </a:r>
            <a:endParaRPr lang="zh-CN" altLang="en-US" sz="12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9555" y="2337435"/>
            <a:ext cx="205867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/>
                <a:sym typeface="+mn-ea"/>
              </a:rPr>
              <a:t>xīn</a:t>
            </a: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</a:t>
            </a:r>
            <a:endParaRPr lang="en-US" altLang="zh-CN" sz="6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6645" y="2733496"/>
            <a:ext cx="21145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059" y="2410981"/>
            <a:ext cx="2174769" cy="25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4"/>
          <p:cNvSpPr txBox="1"/>
          <p:nvPr/>
        </p:nvSpPr>
        <p:spPr>
          <a:xfrm>
            <a:off x="975089" y="2982958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门</a:t>
            </a:r>
            <a:endParaRPr lang="zh-CN" altLang="en-US" sz="1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854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  <p:bldP spid="8" grpId="0"/>
      <p:bldP spid="9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777</Words>
  <Application>Microsoft Office PowerPoint</Application>
  <PresentationFormat>宽屏</PresentationFormat>
  <Paragraphs>187</Paragraphs>
  <Slides>33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方正粗倩简体</vt:lpstr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1_Office 主题</vt:lpstr>
      <vt:lpstr>2_Office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1008</cp:revision>
  <dcterms:created xsi:type="dcterms:W3CDTF">2018-04-27T08:55:00Z</dcterms:created>
  <dcterms:modified xsi:type="dcterms:W3CDTF">2018-07-04T07:51:40Z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