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2"/>
    <p:sldId id="379" r:id="rId3"/>
    <p:sldId id="264" r:id="rId4"/>
    <p:sldId id="302" r:id="rId5"/>
    <p:sldId id="377" r:id="rId6"/>
    <p:sldId id="380" r:id="rId7"/>
    <p:sldId id="381" r:id="rId8"/>
    <p:sldId id="382" r:id="rId9"/>
    <p:sldId id="269" r:id="rId10"/>
    <p:sldId id="383" r:id="rId11"/>
    <p:sldId id="384" r:id="rId12"/>
    <p:sldId id="386" r:id="rId13"/>
    <p:sldId id="387" r:id="rId14"/>
    <p:sldId id="385" r:id="rId15"/>
    <p:sldId id="360" r:id="rId16"/>
    <p:sldId id="388" r:id="rId17"/>
    <p:sldId id="390" r:id="rId18"/>
    <p:sldId id="391" r:id="rId19"/>
    <p:sldId id="392" r:id="rId20"/>
    <p:sldId id="376" r:id="rId21"/>
    <p:sldId id="344" r:id="rId22"/>
    <p:sldId id="393" r:id="rId23"/>
    <p:sldId id="367" r:id="rId24"/>
    <p:sldId id="374" r:id="rId25"/>
    <p:sldId id="274" r:id="rId26"/>
    <p:sldId id="394" r:id="rId27"/>
    <p:sldId id="31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29A2A"/>
    <a:srgbClr val="E30C7F"/>
    <a:srgbClr val="1D41D5"/>
    <a:srgbClr val="1552D1"/>
    <a:srgbClr val="66FF66"/>
    <a:srgbClr val="FFFFFF"/>
    <a:srgbClr val="7FCB32"/>
    <a:srgbClr val="DBFFFF"/>
    <a:srgbClr val="80C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AF13-36E5-4A42-A38E-7E849DE945DF}" type="datetimeFigureOut">
              <a:rPr lang="zh-CN" altLang="en-US" smtClean="0"/>
              <a:pPr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BA1D-7B4A-4A82-926B-C81D3F5F30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1.xml"/><Relationship Id="rId7" Type="http://schemas.openxmlformats.org/officeDocument/2006/relationships/hyperlink" Target="13%20&#20044;&#40486;&#21917;&#27700;&#65288;&#29983;&#23383;&#35270;&#39057;&#65289;.mp4" TargetMode="Externa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.png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36.png"/><Relationship Id="rId4" Type="http://schemas.openxmlformats.org/officeDocument/2006/relationships/hyperlink" Target="13%20&#20044;&#40486;&#21917;&#27700;&#65288;&#31508;&#39034;&#35270;&#39057;&#65289;.mp4" TargetMode="Externa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13%20&#20044;&#40486;&#21917;&#27700;&#65288;&#26391;&#35835;&#65289;.mp4" TargetMode="Externa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13&#20044;&#40486;&#21917;&#27700;%20&#35270;&#39057;&#65288;&#20044;&#40486;&#21917;&#27700;&#65289;.mp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5" name="图片 2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41927" y="161710"/>
            <a:ext cx="3331473" cy="1404058"/>
            <a:chOff x="53791" y="128659"/>
            <a:chExt cx="3331473" cy="1404058"/>
          </a:xfrm>
        </p:grpSpPr>
        <p:grpSp>
          <p:nvGrpSpPr>
            <p:cNvPr id="39" name="组合 38"/>
            <p:cNvGrpSpPr/>
            <p:nvPr/>
          </p:nvGrpSpPr>
          <p:grpSpPr>
            <a:xfrm>
              <a:off x="1139506" y="594776"/>
              <a:ext cx="2245758" cy="679269"/>
              <a:chOff x="2197150" y="2511380"/>
              <a:chExt cx="2245758" cy="679269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猜一猜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" y="128659"/>
              <a:ext cx="1063681" cy="1404058"/>
            </a:xfrm>
            <a:prstGeom prst="rect">
              <a:avLst/>
            </a:prstGeom>
          </p:spPr>
        </p:pic>
      </p:grpSp>
      <p:sp>
        <p:nvSpPr>
          <p:cNvPr id="54" name="TextBox 2"/>
          <p:cNvSpPr txBox="1"/>
          <p:nvPr/>
        </p:nvSpPr>
        <p:spPr>
          <a:xfrm>
            <a:off x="990400" y="2126787"/>
            <a:ext cx="4048528" cy="3785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虽然长得黑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聪明心灵美。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捉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虫喂妈妈，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叼石喝到水！ </a:t>
            </a:r>
            <a:endParaRPr lang="en-US" altLang="zh-CN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（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打一动物）</a:t>
            </a:r>
          </a:p>
        </p:txBody>
      </p:sp>
      <p:sp>
        <p:nvSpPr>
          <p:cNvPr id="13" name="矩形 12"/>
          <p:cNvSpPr/>
          <p:nvPr/>
        </p:nvSpPr>
        <p:spPr>
          <a:xfrm>
            <a:off x="6573709" y="1822424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谜底：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>
          <a:xfrm>
            <a:off x="6145049" y="2633148"/>
            <a:ext cx="3627689" cy="32139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14493" y="3388333"/>
            <a:ext cx="923330" cy="13042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643107" y="1380723"/>
            <a:ext cx="1080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zhī</a:t>
            </a:r>
            <a:endParaRPr lang="zh-CN" altLang="en-US" sz="4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45199" y="5399514"/>
            <a:ext cx="6757965" cy="915573"/>
            <a:chOff x="1945199" y="5399514"/>
            <a:chExt cx="6757965" cy="915573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84090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一只  只身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30049" y="225287"/>
            <a:ext cx="3133181" cy="1063729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45199" y="4549112"/>
            <a:ext cx="2339178" cy="917883"/>
            <a:chOff x="1945199" y="4549112"/>
            <a:chExt cx="2339178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8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口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只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5969" y="2310692"/>
            <a:ext cx="2263456" cy="22634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44" y="2285038"/>
            <a:ext cx="2886469" cy="226407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855219" y="4680823"/>
            <a:ext cx="5106992" cy="830997"/>
            <a:chOff x="4855219" y="4680823"/>
            <a:chExt cx="5106992" cy="830997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78768" y="4778496"/>
              <a:ext cx="3383443" cy="621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5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480167" y="833640"/>
            <a:ext cx="1069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shí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6664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石头  石子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石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" name="石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3460" y="1832394"/>
            <a:ext cx="2263456" cy="22634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2" t="29922" r="20569" b="37311"/>
          <a:stretch/>
        </p:blipFill>
        <p:spPr>
          <a:xfrm>
            <a:off x="4585443" y="1799174"/>
            <a:ext cx="3203445" cy="237458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756346" y="4455315"/>
            <a:ext cx="4951325" cy="830997"/>
            <a:chOff x="4756346" y="4455315"/>
            <a:chExt cx="4951325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9344" y="4562420"/>
              <a:ext cx="3368327" cy="632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81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337665" y="833640"/>
            <a:ext cx="1396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duō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6664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许多  多少  多数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夕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多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4205" y="1876795"/>
            <a:ext cx="2263456" cy="2263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145" y="1689187"/>
            <a:ext cx="2912314" cy="24510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56346" y="4455315"/>
            <a:ext cx="5044569" cy="830997"/>
            <a:chOff x="4756346" y="4455315"/>
            <a:chExt cx="5044569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70002" y="4565105"/>
              <a:ext cx="3530913" cy="683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8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279751" y="833640"/>
            <a:ext cx="1298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chū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609" y="5186664"/>
            <a:ext cx="6637648" cy="830997"/>
            <a:chOff x="1808609" y="5363496"/>
            <a:chExt cx="6637648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19" y="5380520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出入  出生  日出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08609" y="4428215"/>
            <a:ext cx="2221575" cy="861005"/>
            <a:chOff x="1808609" y="3934157"/>
            <a:chExt cx="2221575" cy="861005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屮</a:t>
              </a:r>
              <a:endPara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3201" y="1832215"/>
            <a:ext cx="2263456" cy="2263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27" y="1748867"/>
            <a:ext cx="2622034" cy="241227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56346" y="4455315"/>
            <a:ext cx="5028923" cy="830997"/>
            <a:chOff x="4756346" y="4455315"/>
            <a:chExt cx="5028923" cy="830997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9345" y="4492906"/>
              <a:ext cx="3445924" cy="668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0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8844"/>
          <a:stretch/>
        </p:blipFill>
        <p:spPr>
          <a:xfrm>
            <a:off x="17488" y="1502"/>
            <a:ext cx="2298498" cy="1884409"/>
          </a:xfrm>
          <a:prstGeom prst="rect">
            <a:avLst/>
          </a:prstGeom>
        </p:spPr>
      </p:pic>
      <p:grpSp>
        <p:nvGrpSpPr>
          <p:cNvPr id="7" name="组合 8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549804" y="841274"/>
            <a:ext cx="1340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</a:t>
            </a:r>
            <a:r>
              <a:rPr lang="en-US" altLang="zh-CN" sz="6000" b="1" dirty="0" err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48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48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40304" y="5274862"/>
            <a:ext cx="6661714" cy="830997"/>
            <a:chOff x="2040304" y="5347054"/>
            <a:chExt cx="6661714" cy="830997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组词：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64078"/>
              <a:ext cx="5240638" cy="7969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看见  见识  见面</a:t>
              </a:r>
              <a:endPara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5748" y="0"/>
            <a:ext cx="1748286" cy="143342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40304" y="4454161"/>
            <a:ext cx="2271534" cy="917883"/>
            <a:chOff x="2040304" y="3984929"/>
            <a:chExt cx="2271534" cy="917883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5"/>
              <a:ext cx="1397420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部首：</a:t>
              </a:r>
              <a:endParaRPr lang="zh-CN" altLang="en-US" sz="4000" dirty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00219" cy="861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见</a:t>
              </a:r>
            </a:p>
          </p:txBody>
        </p:sp>
      </p:grpSp>
      <p:pic>
        <p:nvPicPr>
          <p:cNvPr id="34" name="图片 33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03" y="638058"/>
            <a:ext cx="1362075" cy="1381125"/>
          </a:xfrm>
          <a:prstGeom prst="rect">
            <a:avLst/>
          </a:prstGeom>
        </p:spPr>
      </p:pic>
      <p:pic>
        <p:nvPicPr>
          <p:cNvPr id="2" name="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76051" y="1977185"/>
            <a:ext cx="2263456" cy="226345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699283" y="4541046"/>
            <a:ext cx="5091583" cy="830997"/>
            <a:chOff x="4699283" y="4541046"/>
            <a:chExt cx="5091583" cy="830997"/>
          </a:xfrm>
        </p:grpSpPr>
        <p:sp>
          <p:nvSpPr>
            <p:cNvPr id="23" name="矩形 22"/>
            <p:cNvSpPr/>
            <p:nvPr/>
          </p:nvSpPr>
          <p:spPr>
            <a:xfrm>
              <a:off x="4699283" y="4541046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>
                  <a:latin typeface="黑体" panose="02010600030101010101" pitchFamily="49" charset="-122"/>
                  <a:ea typeface="黑体" panose="02010600030101010101" pitchFamily="49" charset="-122"/>
                </a:rPr>
                <a:t>笔顺：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98050" y="4609564"/>
              <a:ext cx="3492816" cy="665298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11090" r="9377" b="13707"/>
          <a:stretch/>
        </p:blipFill>
        <p:spPr>
          <a:xfrm>
            <a:off x="5044615" y="1713973"/>
            <a:ext cx="2672503" cy="25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1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65" name="矩形 64"/>
          <p:cNvSpPr/>
          <p:nvPr/>
        </p:nvSpPr>
        <p:spPr>
          <a:xfrm>
            <a:off x="1334245" y="861558"/>
            <a:ext cx="2659703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◇近义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词</a:t>
            </a:r>
          </a:p>
        </p:txBody>
      </p:sp>
      <p:sp>
        <p:nvSpPr>
          <p:cNvPr id="66" name="矩形 65"/>
          <p:cNvSpPr/>
          <p:nvPr/>
        </p:nvSpPr>
        <p:spPr>
          <a:xfrm>
            <a:off x="1147445" y="2000202"/>
            <a:ext cx="3502932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渐渐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慢慢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许多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很多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旁边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附近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到处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处处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29681" y="787535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◇反义词</a:t>
            </a:r>
          </a:p>
        </p:txBody>
      </p:sp>
      <p:sp>
        <p:nvSpPr>
          <p:cNvPr id="69" name="矩形 68"/>
          <p:cNvSpPr/>
          <p:nvPr/>
        </p:nvSpPr>
        <p:spPr>
          <a:xfrm>
            <a:off x="6136730" y="2019433"/>
            <a:ext cx="3576955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升高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降低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许多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很少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进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出</a:t>
            </a:r>
            <a:endParaRPr lang="en-US" altLang="zh-CN" sz="4000" b="1" dirty="0" smtClean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放</a:t>
            </a:r>
            <a:r>
              <a:rPr lang="en-US" altLang="zh-CN" sz="4000" b="1" dirty="0" smtClean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——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收</a:t>
            </a:r>
            <a:endParaRPr lang="zh-CN" altLang="en-US" sz="40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25" name="图片 24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1350422" y="1496055"/>
            <a:ext cx="8411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自由朗读课文，数一数课文一共有几个自然段。</a:t>
            </a:r>
            <a:endParaRPr lang="en-US" altLang="zh-CN" sz="4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6362" y="3424262"/>
            <a:ext cx="8458811" cy="2683090"/>
            <a:chOff x="1770236" y="3348681"/>
            <a:chExt cx="8458811" cy="268309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0236" y="3964846"/>
              <a:ext cx="1781175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云形标注 30"/>
            <p:cNvSpPr/>
            <p:nvPr/>
          </p:nvSpPr>
          <p:spPr>
            <a:xfrm>
              <a:off x="4621427" y="3348681"/>
              <a:ext cx="5607620" cy="1581665"/>
            </a:xfrm>
            <a:prstGeom prst="cloudCallout">
              <a:avLst>
                <a:gd name="adj1" fmla="val -72348"/>
                <a:gd name="adj2" fmla="val 60698"/>
              </a:avLst>
            </a:prstGeom>
            <a:noFill/>
            <a:ln>
              <a:solidFill>
                <a:srgbClr val="32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         </a:t>
              </a:r>
              <a:r>
                <a:rPr lang="zh-CN" altLang="en-US" sz="2400" b="1" dirty="0" smtClean="0">
                  <a:solidFill>
                    <a:srgbClr val="00B050"/>
                  </a:solidFill>
                </a:rPr>
                <a:t>我数了数，这篇课文一共有</a:t>
              </a:r>
              <a:r>
                <a:rPr lang="en-US" altLang="zh-CN" sz="2400" b="1" dirty="0" smtClean="0">
                  <a:solidFill>
                    <a:srgbClr val="00B050"/>
                  </a:solidFill>
                </a:rPr>
                <a:t>_______</a:t>
              </a:r>
              <a:r>
                <a:rPr lang="zh-CN" altLang="en-US" sz="2400" b="1" dirty="0" smtClean="0">
                  <a:solidFill>
                    <a:srgbClr val="00B050"/>
                  </a:solidFill>
                </a:rPr>
                <a:t>个自然段。</a:t>
              </a:r>
              <a:endParaRPr lang="zh-CN" alt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2" name="文本框 19"/>
          <p:cNvSpPr txBox="1"/>
          <p:nvPr/>
        </p:nvSpPr>
        <p:spPr>
          <a:xfrm>
            <a:off x="5657180" y="3935377"/>
            <a:ext cx="88835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3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  <p:pic>
        <p:nvPicPr>
          <p:cNvPr id="34" name="图片 33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08655" y="263109"/>
            <a:ext cx="3226759" cy="1097974"/>
            <a:chOff x="108655" y="263109"/>
            <a:chExt cx="3226759" cy="1097974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3" name="图片 4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22" y="2128239"/>
            <a:ext cx="2176461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9" name="图片 28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5399" y="1290978"/>
            <a:ext cx="11237709" cy="2532112"/>
            <a:chOff x="345399" y="1290978"/>
            <a:chExt cx="11237709" cy="253211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3"/>
            <a:srcRect r="65356"/>
            <a:stretch/>
          </p:blipFill>
          <p:spPr>
            <a:xfrm>
              <a:off x="8683378" y="1290978"/>
              <a:ext cx="1950522" cy="63816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4080" y="1314361"/>
              <a:ext cx="3334917" cy="68962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/>
            <a:srcRect r="4827"/>
            <a:stretch/>
          </p:blipFill>
          <p:spPr>
            <a:xfrm>
              <a:off x="4289180" y="1329072"/>
              <a:ext cx="930631" cy="6175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/>
            <a:srcRect l="1932"/>
            <a:stretch/>
          </p:blipFill>
          <p:spPr>
            <a:xfrm>
              <a:off x="5288622" y="1310025"/>
              <a:ext cx="1604970" cy="63816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12012" y="1310025"/>
              <a:ext cx="1718923" cy="61757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l="34944"/>
            <a:stretch/>
          </p:blipFill>
          <p:spPr>
            <a:xfrm>
              <a:off x="345401" y="2268307"/>
              <a:ext cx="3662794" cy="63816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/>
            <a:srcRect l="1" r="470"/>
            <a:stretch/>
          </p:blipFill>
          <p:spPr>
            <a:xfrm>
              <a:off x="3887206" y="2226743"/>
              <a:ext cx="5654966" cy="67933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/>
            <a:srcRect r="52187"/>
            <a:stretch/>
          </p:blipFill>
          <p:spPr>
            <a:xfrm>
              <a:off x="9609615" y="2248014"/>
              <a:ext cx="1973493" cy="648457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9"/>
            <a:srcRect l="50150"/>
            <a:stretch/>
          </p:blipFill>
          <p:spPr>
            <a:xfrm>
              <a:off x="345399" y="3174634"/>
              <a:ext cx="2057567" cy="648456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409723" y="4297804"/>
            <a:ext cx="4463629" cy="1948805"/>
            <a:chOff x="552450" y="3744096"/>
            <a:chExt cx="4612677" cy="183202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2450" y="3852091"/>
              <a:ext cx="10287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线形标注 2 40"/>
            <p:cNvSpPr/>
            <p:nvPr/>
          </p:nvSpPr>
          <p:spPr>
            <a:xfrm>
              <a:off x="2434284" y="3744096"/>
              <a:ext cx="2730843" cy="852616"/>
            </a:xfrm>
            <a:prstGeom prst="borderCallout2">
              <a:avLst>
                <a:gd name="adj1" fmla="val 18750"/>
                <a:gd name="adj2" fmla="val 717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rgbClr val="0000FF"/>
                  </a:solidFill>
                </a:rPr>
                <a:t>        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乌鸦为什么喝不着水？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29406" r="38092" b="1015"/>
          <a:stretch/>
        </p:blipFill>
        <p:spPr>
          <a:xfrm>
            <a:off x="6759751" y="3287262"/>
            <a:ext cx="4363064" cy="2965724"/>
          </a:xfrm>
          <a:prstGeom prst="rect">
            <a:avLst/>
          </a:prstGeom>
        </p:spPr>
      </p:pic>
      <p:sp>
        <p:nvSpPr>
          <p:cNvPr id="43" name="椭圆 42"/>
          <p:cNvSpPr/>
          <p:nvPr/>
        </p:nvSpPr>
        <p:spPr>
          <a:xfrm>
            <a:off x="7699623" y="5706993"/>
            <a:ext cx="840259" cy="3336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699623" y="4859517"/>
            <a:ext cx="840259" cy="3336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线形标注 1 46"/>
          <p:cNvSpPr/>
          <p:nvPr/>
        </p:nvSpPr>
        <p:spPr>
          <a:xfrm>
            <a:off x="5761967" y="3966357"/>
            <a:ext cx="1562505" cy="749837"/>
          </a:xfrm>
          <a:prstGeom prst="borderCallout1">
            <a:avLst>
              <a:gd name="adj1" fmla="val 50248"/>
              <a:gd name="adj2" fmla="val 100799"/>
              <a:gd name="adj3" fmla="val 111057"/>
              <a:gd name="adj4" fmla="val 15177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329A2A"/>
                </a:solidFill>
                <a:latin typeface="黑体" pitchFamily="2" charset="-122"/>
                <a:ea typeface="黑体" pitchFamily="2" charset="-122"/>
              </a:rPr>
              <a:t>瓶口小</a:t>
            </a:r>
          </a:p>
        </p:txBody>
      </p:sp>
      <p:sp>
        <p:nvSpPr>
          <p:cNvPr id="48" name="线形标注 1 47"/>
          <p:cNvSpPr/>
          <p:nvPr/>
        </p:nvSpPr>
        <p:spPr>
          <a:xfrm>
            <a:off x="5761967" y="5182147"/>
            <a:ext cx="1649005" cy="745506"/>
          </a:xfrm>
          <a:prstGeom prst="borderCallout1">
            <a:avLst>
              <a:gd name="adj1" fmla="val 49322"/>
              <a:gd name="adj2" fmla="val 100343"/>
              <a:gd name="adj3" fmla="val 90043"/>
              <a:gd name="adj4" fmla="val 1448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水不多</a:t>
            </a:r>
            <a:endParaRPr lang="en-US" altLang="zh-CN" sz="3200" b="1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846619" y="3009014"/>
            <a:ext cx="2745569" cy="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6759751" y="3001876"/>
            <a:ext cx="1746296" cy="13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3011616" y="1247025"/>
            <a:ext cx="5428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后来乌鸦是怎样喝到水的呢？</a:t>
            </a:r>
            <a:endParaRPr lang="en-US" altLang="zh-CN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14409" y="4458566"/>
            <a:ext cx="4711531" cy="1844376"/>
            <a:chOff x="1738699" y="3410464"/>
            <a:chExt cx="4711531" cy="184437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8699" y="3530815"/>
              <a:ext cx="10287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线形标注 2 25"/>
            <p:cNvSpPr/>
            <p:nvPr/>
          </p:nvSpPr>
          <p:spPr>
            <a:xfrm>
              <a:off x="3719387" y="3410464"/>
              <a:ext cx="2730843" cy="951104"/>
            </a:xfrm>
            <a:prstGeom prst="borderCallout2">
              <a:avLst>
                <a:gd name="adj1" fmla="val 18750"/>
                <a:gd name="adj2" fmla="val 717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rgbClr val="0000FF"/>
                  </a:solidFill>
                </a:rPr>
                <a:t>        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乌鸦会想出怎样的办法呢？</a:t>
              </a:r>
              <a:endParaRPr lang="zh-CN" altLang="en-US" sz="28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图片 28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38701" y="2198685"/>
            <a:ext cx="10200365" cy="1924266"/>
            <a:chOff x="738701" y="2198685"/>
            <a:chExt cx="10200365" cy="192426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5185" y="2242084"/>
              <a:ext cx="3723809" cy="82857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7339" y="2251607"/>
              <a:ext cx="1800000" cy="81904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3828" y="2198685"/>
              <a:ext cx="3495238" cy="85714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701" y="3218189"/>
              <a:ext cx="1238095" cy="90476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55625" y="3259268"/>
              <a:ext cx="1514286" cy="857143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r="9225"/>
          <a:stretch/>
        </p:blipFill>
        <p:spPr>
          <a:xfrm>
            <a:off x="6758370" y="3666956"/>
            <a:ext cx="3451595" cy="22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9" name="图片 28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484" y="1523091"/>
            <a:ext cx="4923809" cy="761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202" y="1522442"/>
            <a:ext cx="3285714" cy="7333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86" y="2507897"/>
            <a:ext cx="3609524" cy="7047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254" y="2488849"/>
            <a:ext cx="2533333" cy="7428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731" y="2478676"/>
            <a:ext cx="2790476" cy="72381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77777" y="4087325"/>
            <a:ext cx="6026931" cy="2273385"/>
            <a:chOff x="539836" y="3089189"/>
            <a:chExt cx="6026931" cy="227338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836" y="3324224"/>
              <a:ext cx="1276350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线形标注 2 37"/>
            <p:cNvSpPr/>
            <p:nvPr/>
          </p:nvSpPr>
          <p:spPr>
            <a:xfrm>
              <a:off x="2607274" y="3089189"/>
              <a:ext cx="3959493" cy="609913"/>
            </a:xfrm>
            <a:prstGeom prst="borderCallout2">
              <a:avLst>
                <a:gd name="adj1" fmla="val 40417"/>
                <a:gd name="adj2" fmla="val -806"/>
                <a:gd name="adj3" fmla="val 42083"/>
                <a:gd name="adj4" fmla="val -16667"/>
                <a:gd name="adj5" fmla="val 109167"/>
                <a:gd name="adj6" fmla="val -2587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原来是石子起作用了。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35" y="3811827"/>
            <a:ext cx="2981325" cy="22955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>
            <a:off x="1948685" y="2349549"/>
            <a:ext cx="8078542" cy="22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84356" y="3341852"/>
            <a:ext cx="5111644" cy="20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8"/>
          <p:cNvSpPr txBox="1">
            <a:spLocks/>
          </p:cNvSpPr>
          <p:nvPr/>
        </p:nvSpPr>
        <p:spPr>
          <a:xfrm>
            <a:off x="6625101" y="403288"/>
            <a:ext cx="5325962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500" dirty="0" smtClean="0">
                <a:solidFill>
                  <a:srgbClr val="0000FF"/>
                </a:solidFill>
                <a:latin typeface="Century Gothic" panose="020B0502020202020204" pitchFamily="34" charset="0"/>
                <a:ea typeface="黑体" panose="02010600030101010101" pitchFamily="49" charset="-122"/>
                <a:cs typeface="黑体" panose="02010600030101010101" pitchFamily="49" charset="-122"/>
                <a:sym typeface="+mn-ea"/>
              </a:rPr>
              <a:t>乌鸦喝水</a:t>
            </a:r>
            <a:endParaRPr lang="zh-CN" altLang="zh-CN" b="1" spc="500" dirty="0" smtClean="0">
              <a:solidFill>
                <a:srgbClr val="0000FF"/>
              </a:solidFill>
              <a:latin typeface="Century Gothic" panose="020B0502020202020204" pitchFamily="34" charset="0"/>
              <a:ea typeface="黑体" panose="02010600030101010101" pitchFamily="49" charset="-122"/>
              <a:cs typeface="黑体" panose="02010600030101010101" pitchFamily="49" charset="-122"/>
              <a:sym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431973" y="638187"/>
            <a:ext cx="1071419" cy="107141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13</a:t>
            </a:r>
            <a:endParaRPr lang="en-US" altLang="zh-CN" sz="44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" name="副标题 2"/>
          <p:cNvSpPr txBox="1"/>
          <p:nvPr/>
        </p:nvSpPr>
        <p:spPr bwMode="auto">
          <a:xfrm>
            <a:off x="6255478" y="1851186"/>
            <a:ext cx="5337839" cy="9105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黑体" panose="02010600030101010101" pitchFamily="49" charset="-122"/>
              </a:rPr>
              <a:t>年级上册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356927" y="1834438"/>
            <a:ext cx="4917209" cy="16748"/>
          </a:xfrm>
          <a:prstGeom prst="line">
            <a:avLst/>
          </a:prstGeom>
          <a:ln w="63500" cmpd="thickThin">
            <a:solidFill>
              <a:srgbClr val="0000F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1720766" y="1306150"/>
            <a:ext cx="87504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瓶子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里的水为什么会升高呢？</a:t>
            </a:r>
            <a:endParaRPr lang="zh-CN" altLang="en-US" sz="36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53638" y="2374125"/>
            <a:ext cx="47029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因为石子比水重，石子放到瓶子里就会把水的地方占了，水就被挤得升高了。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2" y="2578825"/>
            <a:ext cx="4122607" cy="317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4090367" y="1010527"/>
            <a:ext cx="4876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这是一只怎样的乌鸦？</a:t>
            </a:r>
            <a:endParaRPr lang="zh-CN" altLang="en-US" sz="40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41358" y="2147369"/>
            <a:ext cx="5887222" cy="2350487"/>
            <a:chOff x="402367" y="1519881"/>
            <a:chExt cx="5887222" cy="235048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2367" y="1727243"/>
              <a:ext cx="93345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线形标注 2 36"/>
            <p:cNvSpPr/>
            <p:nvPr/>
          </p:nvSpPr>
          <p:spPr>
            <a:xfrm>
              <a:off x="2162433" y="1519881"/>
              <a:ext cx="4127156" cy="1580872"/>
            </a:xfrm>
            <a:prstGeom prst="borderCallout2">
              <a:avLst>
                <a:gd name="adj1" fmla="val 35995"/>
                <a:gd name="adj2" fmla="val 183"/>
                <a:gd name="adj3" fmla="val 38219"/>
                <a:gd name="adj4" fmla="val -12176"/>
                <a:gd name="adj5" fmla="val 56748"/>
                <a:gd name="adj6" fmla="val -22415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</a:rPr>
                <a:t>        </a:t>
              </a:r>
              <a:r>
                <a:rPr lang="zh-CN" altLang="en-US" sz="30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当喝不着水时，它会想办法，这是一只聪明、能干的乌鸦。</a:t>
              </a:r>
              <a:endParaRPr lang="zh-CN" altLang="en-US" sz="3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92682" y="4206431"/>
            <a:ext cx="6417283" cy="2162175"/>
            <a:chOff x="3816959" y="3680646"/>
            <a:chExt cx="6417283" cy="216217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2667" y="3680646"/>
              <a:ext cx="117157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线形标注 2 37"/>
            <p:cNvSpPr/>
            <p:nvPr/>
          </p:nvSpPr>
          <p:spPr>
            <a:xfrm>
              <a:off x="3816959" y="3720422"/>
              <a:ext cx="4471024" cy="1577753"/>
            </a:xfrm>
            <a:prstGeom prst="borderCallout2">
              <a:avLst>
                <a:gd name="adj1" fmla="val 56832"/>
                <a:gd name="adj2" fmla="val 121284"/>
                <a:gd name="adj3" fmla="val 45662"/>
                <a:gd name="adj4" fmla="val 113457"/>
                <a:gd name="adj5" fmla="val 45757"/>
                <a:gd name="adj6" fmla="val 10021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</a:rPr>
                <a:t>        </a:t>
              </a:r>
              <a:r>
                <a:rPr lang="zh-CN" altLang="en-US" sz="30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这么小的石子，乌鸦一颗一颗地放进去，这真是一只有耐心的乌鸦。</a:t>
              </a:r>
              <a:endPara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0" name="图片 29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78253" y="492560"/>
            <a:ext cx="69762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99830" y="492560"/>
            <a:ext cx="69762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endParaRPr lang="zh-CN" altLang="en-US" sz="4000" dirty="0"/>
          </a:p>
        </p:txBody>
      </p:sp>
      <p:sp>
        <p:nvSpPr>
          <p:cNvPr id="42" name="矩形 41"/>
          <p:cNvSpPr/>
          <p:nvPr/>
        </p:nvSpPr>
        <p:spPr>
          <a:xfrm>
            <a:off x="2118167" y="492560"/>
            <a:ext cx="69762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6"/>
          <p:cNvSpPr>
            <a:spLocks noChangeArrowheads="1"/>
          </p:cNvSpPr>
          <p:nvPr/>
        </p:nvSpPr>
        <p:spPr bwMode="auto">
          <a:xfrm>
            <a:off x="185882" y="1224395"/>
            <a:ext cx="10340109" cy="88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4267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乌鸦喝水</a:t>
            </a: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，谈谈这个故事给你的启发。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3" y="2524991"/>
            <a:ext cx="6096000" cy="3429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980219" y="4125819"/>
            <a:ext cx="1859972" cy="799471"/>
            <a:chOff x="7980219" y="4125819"/>
            <a:chExt cx="1859972" cy="799471"/>
          </a:xfrm>
        </p:grpSpPr>
        <p:sp>
          <p:nvSpPr>
            <p:cNvPr id="7" name="左箭头 6"/>
            <p:cNvSpPr/>
            <p:nvPr/>
          </p:nvSpPr>
          <p:spPr>
            <a:xfrm>
              <a:off x="7980219" y="4125819"/>
              <a:ext cx="1859972" cy="799471"/>
            </a:xfrm>
            <a:prstGeom prst="leftArrow">
              <a:avLst>
                <a:gd name="adj1" fmla="val 50000"/>
                <a:gd name="adj2" fmla="val 48374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153882" y="4322913"/>
              <a:ext cx="16674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pc="300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点图看视频</a:t>
              </a:r>
              <a:endParaRPr lang="zh-CN" altLang="en-US" sz="2000" b="1" spc="3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0" name="图片 29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2736" y="167675"/>
            <a:ext cx="3200332" cy="1193655"/>
            <a:chOff x="72736" y="167675"/>
            <a:chExt cx="3200332" cy="1193655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拓展延伸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" y="167675"/>
              <a:ext cx="1009037" cy="1193655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11674" b="15419"/>
          <a:stretch/>
        </p:blipFill>
        <p:spPr>
          <a:xfrm>
            <a:off x="805081" y="2097834"/>
            <a:ext cx="2373902" cy="2763862"/>
          </a:xfrm>
          <a:prstGeom prst="rect">
            <a:avLst/>
          </a:prstGeom>
        </p:spPr>
      </p:pic>
      <p:sp>
        <p:nvSpPr>
          <p:cNvPr id="20" name="剪去对角的矩形 19"/>
          <p:cNvSpPr/>
          <p:nvPr/>
        </p:nvSpPr>
        <p:spPr>
          <a:xfrm>
            <a:off x="3663628" y="2305392"/>
            <a:ext cx="7399720" cy="301475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假如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你是那只乌鸦，如果当时旁边没有小石子，你会怎么办呢？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8" name="组合 16"/>
          <p:cNvGrpSpPr/>
          <p:nvPr/>
        </p:nvGrpSpPr>
        <p:grpSpPr>
          <a:xfrm>
            <a:off x="452120" y="325120"/>
            <a:ext cx="3025140" cy="1254125"/>
            <a:chOff x="712" y="512"/>
            <a:chExt cx="4764" cy="19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314" y="1080"/>
              <a:ext cx="296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charset="-122"/>
                  <a:ea typeface="黑体" panose="02010600030101010101" charset="-122"/>
                  <a:cs typeface="方正卡通简体" panose="03000509000000000000" charset="-122"/>
                </a:rPr>
                <a:t>主旨归纳</a:t>
              </a:r>
            </a:p>
          </p:txBody>
        </p:sp>
        <p:grpSp>
          <p:nvGrpSpPr>
            <p:cNvPr id="19" name="组合 6"/>
            <p:cNvGrpSpPr/>
            <p:nvPr/>
          </p:nvGrpSpPr>
          <p:grpSpPr>
            <a:xfrm>
              <a:off x="2054" y="1020"/>
              <a:ext cx="3422" cy="1070"/>
              <a:chOff x="2054" y="1020"/>
              <a:chExt cx="3422" cy="107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54" y="1020"/>
                <a:ext cx="2952" cy="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2068" y="2090"/>
                <a:ext cx="2954" cy="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992" y="1020"/>
                <a:ext cx="484" cy="528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019" y="1520"/>
                <a:ext cx="425" cy="57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秋叶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60000">
              <a:off x="712" y="512"/>
              <a:ext cx="1650" cy="1975"/>
            </a:xfrm>
            <a:prstGeom prst="rect">
              <a:avLst/>
            </a:prstGeom>
          </p:spPr>
        </p:pic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47168" y="1957878"/>
            <a:ext cx="10215472" cy="367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        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本文是一则经典的寓言故事。课文以“乌鸦喝水”为线索，围绕“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乌鸦急着找水喝——喝不着水——想办法喝水——喝着水了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”这一系列的变化过程，描写了一只遇到困难能仔细观察、认真思考的乌鸦。说明了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做任何事情，只有开动脑筋想办法，才能获得成功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1" name="图片 30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9" name="图片 38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10024" y="251808"/>
            <a:ext cx="3225390" cy="1254125"/>
            <a:chOff x="110024" y="251808"/>
            <a:chExt cx="3225390" cy="1254125"/>
          </a:xfrm>
        </p:grpSpPr>
        <p:grpSp>
          <p:nvGrpSpPr>
            <p:cNvPr id="50" name="组合 49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56" name="直接连接符 55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层次</a:t>
                </a:r>
                <a:r>
                  <a:rPr lang="zh-CN" altLang="en-US" sz="3200" b="1" spc="5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梳理</a:t>
                </a: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图片 52" descr="秋叶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60000">
              <a:off x="110024" y="251808"/>
              <a:ext cx="1047750" cy="125412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28" y="1910224"/>
            <a:ext cx="11102344" cy="372033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8" y="4019527"/>
            <a:ext cx="1867128" cy="143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30" name="图片 29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3041" y="192552"/>
            <a:ext cx="3200027" cy="1116663"/>
            <a:chOff x="73041" y="192552"/>
            <a:chExt cx="3200027" cy="1116663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5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3200" b="1" spc="5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1152001" y="3668880"/>
            <a:ext cx="5139990" cy="830997"/>
            <a:chOff x="1058284" y="1986826"/>
            <a:chExt cx="5139990" cy="830997"/>
          </a:xfrm>
        </p:grpSpPr>
        <p:sp>
          <p:nvSpPr>
            <p:cNvPr id="40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 eaLnBrk="1" hangingPunct="1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897097" y="2048381"/>
              <a:ext cx="43011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默写本</a:t>
              </a:r>
              <a:r>
                <a:rPr lang="zh-CN" altLang="en-US" sz="4000" b="1" dirty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课生</a:t>
              </a:r>
              <a:r>
                <a:rPr lang="zh-CN" altLang="en-US" sz="4000" b="1" dirty="0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字词。</a:t>
              </a:r>
              <a:endParaRPr lang="zh-CN" altLang="en-US" sz="40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52001" y="2574112"/>
            <a:ext cx="9256502" cy="830997"/>
            <a:chOff x="1058284" y="3122273"/>
            <a:chExt cx="9256502" cy="830997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571500" indent="-571500" eaLnBrk="1" hangingPunct="1">
                <a:buFont typeface="Wingdings" panose="05000000000000000000" pitchFamily="2" charset="2"/>
                <a:buChar char="Ø"/>
              </a:pPr>
              <a:r>
                <a:rPr lang="en-US" altLang="zh-CN" sz="4800" b="1" dirty="0" smtClean="0">
                  <a:solidFill>
                    <a:srgbClr val="FF0000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 </a:t>
              </a:r>
              <a:endParaRPr lang="zh-CN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97097" y="3152655"/>
              <a:ext cx="84176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认真朗读课文。将故事讲给家人听。</a:t>
              </a:r>
              <a:endParaRPr lang="zh-CN" altLang="en-US" sz="40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9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328365" y="2040009"/>
            <a:ext cx="9444445" cy="310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6000"/>
              </a:lnSpc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       结束语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en-US" sz="4000" b="1" dirty="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同学们，在平时的生活中，不论遇到怎样的困难，我们也要向乌鸦学习，开动脑筋，想出办法，这样才有可能解决困难哦！</a:t>
            </a:r>
            <a:endParaRPr lang="zh-CN" altLang="zh-CN" sz="4000" b="1" dirty="0"/>
          </a:p>
        </p:txBody>
      </p:sp>
      <p:pic>
        <p:nvPicPr>
          <p:cNvPr id="22" name="图片 21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35" name="组合 34"/>
          <p:cNvGrpSpPr/>
          <p:nvPr/>
        </p:nvGrpSpPr>
        <p:grpSpPr>
          <a:xfrm>
            <a:off x="225760" y="163382"/>
            <a:ext cx="3105734" cy="1266623"/>
            <a:chOff x="225760" y="163382"/>
            <a:chExt cx="3105734" cy="1266623"/>
          </a:xfrm>
        </p:grpSpPr>
        <p:grpSp>
          <p:nvGrpSpPr>
            <p:cNvPr id="36" name="组合 35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39" name="直接连接符 3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58477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 spc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3200" b="1" spc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sp>
        <p:nvSpPr>
          <p:cNvPr id="54" name="TextBox 3"/>
          <p:cNvSpPr txBox="1">
            <a:spLocks noChangeArrowheads="1"/>
          </p:cNvSpPr>
          <p:nvPr/>
        </p:nvSpPr>
        <p:spPr bwMode="auto">
          <a:xfrm>
            <a:off x="846127" y="2998237"/>
            <a:ext cx="237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219558" y="2145472"/>
            <a:ext cx="16266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wū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2704269" y="2936682"/>
            <a:ext cx="21274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鸦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019872" y="1992527"/>
            <a:ext cx="14793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en-US" altLang="zh-CN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3" y="1473417"/>
            <a:ext cx="4762500" cy="4495800"/>
          </a:xfrm>
          <a:prstGeom prst="rect">
            <a:avLst/>
          </a:prstGeom>
        </p:spPr>
      </p:pic>
      <p:pic>
        <p:nvPicPr>
          <p:cNvPr id="34" name="图片 33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ldLvl="0" animBg="1"/>
      <p:bldP spid="56" grpId="0"/>
      <p:bldP spid="5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79388" y="2853922"/>
            <a:ext cx="19460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处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60082" y="1952855"/>
            <a:ext cx="211446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chù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736367" y="2926659"/>
            <a:ext cx="1903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找</a:t>
            </a:r>
            <a:endParaRPr lang="zh-CN" altLang="en-US" sz="1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525530" y="2040981"/>
            <a:ext cx="24833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7475" y="2484982"/>
            <a:ext cx="2805960" cy="23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2" descr="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71" y="2040981"/>
            <a:ext cx="2772200" cy="289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bldLvl="0" animBg="1"/>
      <p:bldP spid="29" grpId="0"/>
      <p:bldP spid="3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671074" y="2968223"/>
            <a:ext cx="19460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办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86851" y="2067156"/>
            <a:ext cx="21144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6383073" y="2926659"/>
            <a:ext cx="1903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旁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172236" y="2040981"/>
            <a:ext cx="24833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13" y="1848945"/>
            <a:ext cx="3311753" cy="3612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24" y="2239702"/>
            <a:ext cx="2773914" cy="2709456"/>
          </a:xfrm>
          <a:prstGeom prst="rect">
            <a:avLst/>
          </a:prstGeom>
        </p:spPr>
      </p:pic>
      <p:pic>
        <p:nvPicPr>
          <p:cNvPr id="28" name="图片 27" descr="图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ldLvl="0" animBg="1"/>
      <p:bldP spid="30" grpId="0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7" name="图片 26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71074" y="2968223"/>
            <a:ext cx="19460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许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86851" y="2067156"/>
            <a:ext cx="18475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xǔ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6383073" y="2926659"/>
            <a:ext cx="1903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467297" y="2067156"/>
            <a:ext cx="14517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endParaRPr lang="en-US" altLang="zh-CN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2415731"/>
            <a:ext cx="3072665" cy="2750035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1373" y="2620249"/>
            <a:ext cx="2401889" cy="22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7" name="图片 26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71074" y="2968223"/>
            <a:ext cx="19460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86851" y="2067156"/>
            <a:ext cx="21144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72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6786832" y="2926659"/>
            <a:ext cx="1903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0" b="1" dirty="0">
                <a:latin typeface="楷体" panose="02010609060101010101" pitchFamily="49" charset="-122"/>
                <a:ea typeface="楷体" panose="02010609060101010101" pitchFamily="49" charset="-122"/>
              </a:rPr>
              <a:t>进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575996" y="2040981"/>
            <a:ext cx="20217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jìn</a:t>
            </a:r>
            <a:endParaRPr lang="en-US" altLang="zh-CN" sz="6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36" y="1794174"/>
            <a:ext cx="2870640" cy="389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7732" r="4097" b="7360"/>
          <a:stretch/>
        </p:blipFill>
        <p:spPr>
          <a:xfrm>
            <a:off x="8828504" y="1838804"/>
            <a:ext cx="2638603" cy="36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3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1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4" name="图片 23" descr="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103914" y="2788615"/>
            <a:ext cx="2341880" cy="27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73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217623" y="1725619"/>
            <a:ext cx="21144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8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72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en-US" altLang="zh-CN" sz="7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43" y="1725619"/>
            <a:ext cx="3802326" cy="38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753100"/>
            <a:ext cx="12192000" cy="1104265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59" name="矩形 58"/>
          <p:cNvSpPr/>
          <p:nvPr/>
        </p:nvSpPr>
        <p:spPr>
          <a:xfrm>
            <a:off x="4806476" y="237944"/>
            <a:ext cx="2040944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0030101010101" charset="-122"/>
                <a:ea typeface="黑体" panose="02010600030101010101" charset="-122"/>
              </a:rPr>
              <a:t>装石子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419" y="1484484"/>
            <a:ext cx="2981710" cy="411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" name="组合 122"/>
          <p:cNvGrpSpPr/>
          <p:nvPr/>
        </p:nvGrpSpPr>
        <p:grpSpPr>
          <a:xfrm>
            <a:off x="2087005" y="1230082"/>
            <a:ext cx="645485" cy="660502"/>
            <a:chOff x="2087005" y="1230082"/>
            <a:chExt cx="645485" cy="66050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乌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2177621" y="2111531"/>
            <a:ext cx="645485" cy="660502"/>
            <a:chOff x="2087005" y="1230082"/>
            <a:chExt cx="645485" cy="660502"/>
          </a:xfrm>
        </p:grpSpPr>
        <p:pic>
          <p:nvPicPr>
            <p:cNvPr id="1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鸦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442130" y="2177433"/>
            <a:ext cx="645485" cy="660502"/>
            <a:chOff x="2087005" y="1230082"/>
            <a:chExt cx="645485" cy="660502"/>
          </a:xfrm>
        </p:grpSpPr>
        <p:pic>
          <p:nvPicPr>
            <p:cNvPr id="1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许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3594529" y="3281304"/>
            <a:ext cx="645485" cy="660502"/>
            <a:chOff x="2087005" y="1230082"/>
            <a:chExt cx="645485" cy="660502"/>
          </a:xfrm>
        </p:grpSpPr>
        <p:pic>
          <p:nvPicPr>
            <p:cNvPr id="1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办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103481" y="2852936"/>
            <a:ext cx="645485" cy="660502"/>
            <a:chOff x="2087005" y="1230082"/>
            <a:chExt cx="645485" cy="660502"/>
          </a:xfrm>
        </p:grpSpPr>
        <p:pic>
          <p:nvPicPr>
            <p:cNvPr id="1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进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1119059" y="2115650"/>
            <a:ext cx="645485" cy="660502"/>
            <a:chOff x="2087005" y="1230082"/>
            <a:chExt cx="645485" cy="660502"/>
          </a:xfrm>
        </p:grpSpPr>
        <p:pic>
          <p:nvPicPr>
            <p:cNvPr id="13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高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308530" y="3194806"/>
            <a:ext cx="645485" cy="660502"/>
            <a:chOff x="2087005" y="1230082"/>
            <a:chExt cx="645485" cy="660502"/>
          </a:xfrm>
        </p:grpSpPr>
        <p:pic>
          <p:nvPicPr>
            <p:cNvPr id="1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旁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3203232" y="1370125"/>
            <a:ext cx="645485" cy="660502"/>
            <a:chOff x="2087005" y="1230082"/>
            <a:chExt cx="645485" cy="660502"/>
          </a:xfrm>
        </p:grpSpPr>
        <p:pic>
          <p:nvPicPr>
            <p:cNvPr id="1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放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2746032" y="3668482"/>
            <a:ext cx="645485" cy="660502"/>
            <a:chOff x="2087005" y="1230082"/>
            <a:chExt cx="645485" cy="660502"/>
          </a:xfrm>
        </p:grpSpPr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找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1003730" y="4175109"/>
            <a:ext cx="645485" cy="660502"/>
            <a:chOff x="2087005" y="1230082"/>
            <a:chExt cx="645485" cy="660502"/>
          </a:xfrm>
        </p:grpSpPr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处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2103481" y="4558168"/>
            <a:ext cx="645485" cy="660502"/>
            <a:chOff x="2087005" y="1230082"/>
            <a:chExt cx="645485" cy="660502"/>
          </a:xfrm>
        </p:grpSpPr>
        <p:pic>
          <p:nvPicPr>
            <p:cNvPr id="1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005" y="1352680"/>
              <a:ext cx="645485" cy="537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TextBox 4"/>
            <p:cNvSpPr txBox="1"/>
            <p:nvPr/>
          </p:nvSpPr>
          <p:spPr>
            <a:xfrm>
              <a:off x="2098114" y="1230082"/>
              <a:ext cx="5709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600" b="1" dirty="0" smtClean="0">
                  <a:latin typeface="楷体" panose="02010609060101010101" charset="-122"/>
                  <a:ea typeface="楷体" panose="02010609060101010101" charset="-122"/>
                </a:rPr>
                <a:t>法</a:t>
              </a:r>
              <a:endParaRPr lang="zh-CN" altLang="en-US" sz="36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54" y="5212749"/>
            <a:ext cx="1304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0223" y="4952227"/>
            <a:ext cx="1352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图片 57" descr="图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44602" y="1317"/>
            <a:ext cx="1742669" cy="142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078E-6 -3.7037E-7 L 0.38592 0.18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013E-6 -7.40741E-7 L 0.3526 0.36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0855E-7 1.48148E-6 L 0.29181 0.4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581E-7 -1.48148E-6 L 0.4031 -0.04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926E-6 -1.85185E-6 L 0.38592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462E-6 -4.44444E-6 L 0.615 -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581E-7 -3.7037E-7 L 0.38292 0.12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788E-6 -2.96296E-6 L 0.54003 0.03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68E-6 -4.44444E-6 L 0.39515 0.122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6 0.02709 L 0.593 0.22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3402E-6 2.96296E-6 L 0.50149 0.257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505</Words>
  <Application>Microsoft Office PowerPoint</Application>
  <PresentationFormat>宽屏</PresentationFormat>
  <Paragraphs>118</Paragraphs>
  <Slides>27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方正卡通简体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Century Gothic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816</cp:revision>
  <dcterms:created xsi:type="dcterms:W3CDTF">2018-04-27T08:55:00Z</dcterms:created>
  <dcterms:modified xsi:type="dcterms:W3CDTF">2018-06-23T03:25:59Z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