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1" r:id="rId3"/>
  </p:sldMasterIdLst>
  <p:sldIdLst>
    <p:sldId id="329" r:id="rId4"/>
    <p:sldId id="330" r:id="rId5"/>
    <p:sldId id="331" r:id="rId6"/>
    <p:sldId id="332" r:id="rId7"/>
    <p:sldId id="333" r:id="rId8"/>
    <p:sldId id="334" r:id="rId9"/>
    <p:sldId id="370" r:id="rId10"/>
    <p:sldId id="371" r:id="rId11"/>
    <p:sldId id="335" r:id="rId12"/>
    <p:sldId id="336" r:id="rId13"/>
    <p:sldId id="337" r:id="rId14"/>
    <p:sldId id="338" r:id="rId15"/>
    <p:sldId id="374" r:id="rId16"/>
    <p:sldId id="375" r:id="rId17"/>
    <p:sldId id="372" r:id="rId18"/>
    <p:sldId id="340" r:id="rId19"/>
    <p:sldId id="341" r:id="rId20"/>
    <p:sldId id="342" r:id="rId21"/>
    <p:sldId id="343" r:id="rId22"/>
    <p:sldId id="376" r:id="rId23"/>
    <p:sldId id="344" r:id="rId24"/>
    <p:sldId id="419" r:id="rId25"/>
    <p:sldId id="345" r:id="rId26"/>
    <p:sldId id="377" r:id="rId27"/>
    <p:sldId id="410" r:id="rId28"/>
    <p:sldId id="412" r:id="rId29"/>
    <p:sldId id="413" r:id="rId30"/>
    <p:sldId id="414" r:id="rId31"/>
    <p:sldId id="415" r:id="rId32"/>
    <p:sldId id="354" r:id="rId33"/>
    <p:sldId id="416" r:id="rId34"/>
    <p:sldId id="417" r:id="rId35"/>
    <p:sldId id="418" r:id="rId36"/>
    <p:sldId id="407" r:id="rId37"/>
    <p:sldId id="381" r:id="rId38"/>
    <p:sldId id="390" r:id="rId39"/>
    <p:sldId id="391" r:id="rId40"/>
    <p:sldId id="392" r:id="rId41"/>
    <p:sldId id="346" r:id="rId42"/>
    <p:sldId id="393" r:id="rId43"/>
    <p:sldId id="394" r:id="rId44"/>
    <p:sldId id="395" r:id="rId45"/>
    <p:sldId id="378" r:id="rId46"/>
    <p:sldId id="396" r:id="rId47"/>
    <p:sldId id="397" r:id="rId48"/>
    <p:sldId id="398" r:id="rId49"/>
    <p:sldId id="379" r:id="rId50"/>
    <p:sldId id="399" r:id="rId51"/>
    <p:sldId id="400" r:id="rId52"/>
    <p:sldId id="401" r:id="rId53"/>
    <p:sldId id="380" r:id="rId54"/>
    <p:sldId id="402" r:id="rId55"/>
    <p:sldId id="347" r:id="rId56"/>
    <p:sldId id="382" r:id="rId57"/>
    <p:sldId id="388" r:id="rId58"/>
    <p:sldId id="362" r:id="rId59"/>
    <p:sldId id="363" r:id="rId60"/>
    <p:sldId id="364" r:id="rId61"/>
    <p:sldId id="365" r:id="rId62"/>
    <p:sldId id="389" r:id="rId63"/>
    <p:sldId id="404" r:id="rId64"/>
    <p:sldId id="406" r:id="rId65"/>
    <p:sldId id="405" r:id="rId66"/>
    <p:sldId id="369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329A2A"/>
    <a:srgbClr val="E30C7F"/>
    <a:srgbClr val="00FF00"/>
    <a:srgbClr val="7ECB32"/>
    <a:srgbClr val="80C93B"/>
    <a:srgbClr val="7FCB32"/>
    <a:srgbClr val="FFFFFF"/>
    <a:srgbClr val="DDE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37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6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2191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5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01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182341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54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0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51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0014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67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12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0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2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90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68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9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4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0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17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4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8AF13-36E5-4A42-A38E-7E849DE945DF}" type="datetimeFigureOut">
              <a:rPr lang="zh-CN" altLang="en-US" smtClean="0"/>
              <a:t>2018/7/4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BA1D-7B4A-4A82-926B-C81D3F5F30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2018/7/4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C6251-9403-43CD-9EF7-4418B78C4D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1AE61-4032-4855-8222-7C84340D123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0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35835;&#25340;&#38899;&#65306;12%20an%20en%20in%20un%20&#252;n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tif"/><Relationship Id="rId7" Type="http://schemas.openxmlformats.org/officeDocument/2006/relationships/hyperlink" Target="&#25340;&#38899;&#31508;&#39034;&#65306;12%20an%20en%20in%20un%20&#252;n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35748;&#38899;&#33410;&#65306;12%20an%20en%20in%20un%20&#252;n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&#23478;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4" name="图片 3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35082" y="206733"/>
            <a:ext cx="3137986" cy="1115717"/>
            <a:chOff x="135082" y="206733"/>
            <a:chExt cx="3137986" cy="1115717"/>
          </a:xfrm>
        </p:grpSpPr>
        <p:grpSp>
          <p:nvGrpSpPr>
            <p:cNvPr id="34" name="组合 33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36" name="直接连接符 35"/>
              <p:cNvCxnSpPr/>
              <p:nvPr/>
            </p:nvCxnSpPr>
            <p:spPr>
              <a:xfrm>
                <a:off x="1974761" y="2511380"/>
                <a:ext cx="186571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新课导入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2" y="206733"/>
              <a:ext cx="900074" cy="1115717"/>
            </a:xfrm>
            <a:prstGeom prst="rect">
              <a:avLst/>
            </a:prstGeom>
          </p:spPr>
        </p:pic>
      </p:grpSp>
      <p:sp>
        <p:nvSpPr>
          <p:cNvPr id="42" name="文本框 41"/>
          <p:cNvSpPr txBox="1"/>
          <p:nvPr/>
        </p:nvSpPr>
        <p:spPr>
          <a:xfrm>
            <a:off x="1549070" y="2232220"/>
            <a:ext cx="8500942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</a:t>
            </a:r>
            <a:r>
              <a:rPr lang="zh-CN" altLang="en-US" sz="4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遥控器，摁一摁，屏幕映出天安门。场面欢快音乐美，人们越看越开心。现在让我们一起来学习前鼻韵母</a:t>
            </a:r>
            <a:r>
              <a:rPr kumimoji="1" lang="en-US" altLang="zh-CN" sz="4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r>
              <a:rPr kumimoji="1" lang="zh-CN" altLang="en-US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en-US" altLang="zh-CN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</a:t>
            </a:r>
            <a:r>
              <a:rPr kumimoji="1" lang="zh-CN" altLang="en-US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en-US" altLang="zh-CN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r>
              <a:rPr kumimoji="1" lang="zh-CN" altLang="en-US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en-US" altLang="zh-CN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un</a:t>
            </a:r>
            <a:r>
              <a:rPr kumimoji="1" lang="zh-CN" altLang="en-US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sz="4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ün</a:t>
            </a:r>
            <a:r>
              <a:rPr lang="zh-CN" altLang="en-US" sz="4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吧！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4" name="图片 3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3750604" y="226640"/>
            <a:ext cx="273342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读一读</a:t>
            </a:r>
            <a:endParaRPr lang="zh-CN" altLang="en-US" sz="5400" cap="all" dirty="0">
              <a:ln w="22225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357462" y="1299046"/>
            <a:ext cx="93878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CN" sz="6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，红旗飘扬天安门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1" lang="en-US" altLang="zh-CN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5" name="图片 2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530" y="2750277"/>
            <a:ext cx="1803831" cy="1885130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57462" y="2177407"/>
            <a:ext cx="93878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，手扶门铃轻轻摁。</a:t>
            </a:r>
            <a:endParaRPr kumimoji="1" lang="en-US" altLang="zh-CN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57462" y="3055768"/>
            <a:ext cx="93878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，树木茂盛有树荫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1" lang="en-US" altLang="zh-CN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357462" y="3934129"/>
            <a:ext cx="93878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un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，消除四害要灭蚊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1" lang="en-US" altLang="zh-CN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357462" y="4812488"/>
            <a:ext cx="93878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zh-CN" sz="6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6000" b="1" spc="-1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6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，天空飘着朵朵云</a:t>
            </a:r>
            <a:r>
              <a:rPr kumimoji="1" lang="zh-CN" altLang="en-US" sz="45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kumimoji="1" lang="en-US" altLang="zh-CN" sz="55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409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7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493623" y="3871667"/>
            <a:ext cx="93818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5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写法</a:t>
            </a:r>
            <a:r>
              <a:rPr lang="zh-CN" altLang="en-US" sz="4500" b="1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：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由两个字母组成，占中格。先写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，再写</a:t>
            </a:r>
            <a:r>
              <a:rPr lang="en-US" altLang="zh-CN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，字母要写紧凑、匀称，四笔写成。</a:t>
            </a:r>
            <a:endParaRPr lang="zh-CN" altLang="en-US" sz="4400" b="1" dirty="0">
              <a:ln/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30049" y="225287"/>
            <a:ext cx="3133181" cy="1063729"/>
            <a:chOff x="398493" y="235133"/>
            <a:chExt cx="3133181" cy="1063729"/>
          </a:xfrm>
        </p:grpSpPr>
        <p:grpSp>
          <p:nvGrpSpPr>
            <p:cNvPr id="29" name="组合 28"/>
            <p:cNvGrpSpPr/>
            <p:nvPr/>
          </p:nvGrpSpPr>
          <p:grpSpPr>
            <a:xfrm>
              <a:off x="1285916" y="505254"/>
              <a:ext cx="2245758" cy="679269"/>
              <a:chOff x="2197150" y="2511380"/>
              <a:chExt cx="2245758" cy="679269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2197150" y="2511380"/>
                <a:ext cx="164333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2197150" y="3190649"/>
                <a:ext cx="165321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"/>
              <p:cNvSpPr txBox="1">
                <a:spLocks noChangeArrowheads="1"/>
              </p:cNvSpPr>
              <p:nvPr/>
            </p:nvSpPr>
            <p:spPr bwMode="auto">
              <a:xfrm>
                <a:off x="2197150" y="253622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我会写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93" y="235133"/>
              <a:ext cx="873825" cy="106372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27" y="2097814"/>
            <a:ext cx="2181977" cy="1348330"/>
          </a:xfrm>
          <a:prstGeom prst="rect">
            <a:avLst/>
          </a:prstGeom>
        </p:spPr>
      </p:pic>
      <p:pic>
        <p:nvPicPr>
          <p:cNvPr id="36" name="图片 35" descr="四线格"/>
          <p:cNvPicPr>
            <a:picLocks noChangeAspect="1"/>
          </p:cNvPicPr>
          <p:nvPr/>
        </p:nvPicPr>
        <p:blipFill>
          <a:blip r:embed="rId5" cstate="print"/>
          <a:srcRect r="36469"/>
          <a:stretch>
            <a:fillRect/>
          </a:stretch>
        </p:blipFill>
        <p:spPr>
          <a:xfrm>
            <a:off x="4815205" y="2033764"/>
            <a:ext cx="5528945" cy="1363345"/>
          </a:xfrm>
          <a:prstGeom prst="rect">
            <a:avLst/>
          </a:prstGeom>
        </p:spPr>
      </p:pic>
      <p:pic>
        <p:nvPicPr>
          <p:cNvPr id="37" name="图片 36" descr="四线格"/>
          <p:cNvPicPr>
            <a:picLocks noChangeAspect="1"/>
          </p:cNvPicPr>
          <p:nvPr/>
        </p:nvPicPr>
        <p:blipFill>
          <a:blip r:embed="rId5" cstate="print"/>
          <a:srcRect r="36469"/>
          <a:stretch>
            <a:fillRect/>
          </a:stretch>
        </p:blipFill>
        <p:spPr>
          <a:xfrm>
            <a:off x="4815205" y="2033764"/>
            <a:ext cx="5528945" cy="1363345"/>
          </a:xfrm>
          <a:prstGeom prst="rect">
            <a:avLst/>
          </a:prstGeom>
        </p:spPr>
      </p:pic>
      <p:sp>
        <p:nvSpPr>
          <p:cNvPr id="38" name="文本框 37"/>
          <p:cNvSpPr txBox="1">
            <a:spLocks noChangeArrowheads="1"/>
          </p:cNvSpPr>
          <p:nvPr/>
        </p:nvSpPr>
        <p:spPr bwMode="auto">
          <a:xfrm>
            <a:off x="5219713" y="1959490"/>
            <a:ext cx="52832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343370" y="1961291"/>
            <a:ext cx="771783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7200" b="1" kern="1200" cap="none" spc="0" normalizeH="0" baseline="0" noProof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ɑ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067814" y="1951766"/>
            <a:ext cx="1533511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7200" b="1" kern="1200" cap="none" spc="0" normalizeH="0" baseline="0" noProof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ɑn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87" y="1719929"/>
            <a:ext cx="202404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/>
      <p:bldP spid="38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0" y="1155432"/>
            <a:ext cx="2215381" cy="1618645"/>
          </a:xfrm>
          <a:prstGeom prst="rect">
            <a:avLst/>
          </a:prstGeom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106451" y="3179677"/>
            <a:ext cx="99895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5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写法</a:t>
            </a:r>
            <a:r>
              <a:rPr lang="zh-CN" altLang="en-US" sz="4500" b="1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：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由两个字母组成，占中格。先写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，再写</a:t>
            </a:r>
            <a:r>
              <a:rPr lang="en-US" altLang="zh-CN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，字母要写紧凑、匀称，三笔写成。</a:t>
            </a:r>
            <a:endParaRPr lang="zh-CN" altLang="en-US" sz="4400" b="1" dirty="0">
              <a:ln/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4" name="图片 33" descr="四线格"/>
          <p:cNvPicPr>
            <a:picLocks noChangeAspect="1"/>
          </p:cNvPicPr>
          <p:nvPr/>
        </p:nvPicPr>
        <p:blipFill>
          <a:blip r:embed="rId4" cstate="print"/>
          <a:srcRect r="36469"/>
          <a:stretch>
            <a:fillRect/>
          </a:stretch>
        </p:blipFill>
        <p:spPr>
          <a:xfrm>
            <a:off x="4189127" y="1282057"/>
            <a:ext cx="5528945" cy="1363345"/>
          </a:xfrm>
          <a:prstGeom prst="rect">
            <a:avLst/>
          </a:prstGeom>
        </p:spPr>
      </p:pic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4593635" y="1207783"/>
            <a:ext cx="52832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e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441736" y="1200059"/>
            <a:ext cx="1533511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7200" b="1" kern="1200" cap="none" spc="0" normalizeH="0" baseline="0" noProof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en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51" y="969132"/>
            <a:ext cx="202404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01" y="594546"/>
            <a:ext cx="1727483" cy="2189207"/>
          </a:xfrm>
          <a:prstGeom prst="rect">
            <a:avLst/>
          </a:prstGeom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106451" y="3179677"/>
            <a:ext cx="99895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5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写法</a:t>
            </a:r>
            <a:r>
              <a:rPr lang="zh-CN" altLang="en-US" sz="4500" b="1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：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由两个字母组成，占上、中格。先写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，再写</a:t>
            </a:r>
            <a:r>
              <a:rPr lang="en-US" altLang="zh-CN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，字母要写紧凑、匀称，四笔写成。</a:t>
            </a:r>
            <a:endParaRPr lang="zh-CN" altLang="en-US" sz="4400" b="1" dirty="0">
              <a:ln/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4" name="图片 33" descr="四线格"/>
          <p:cNvPicPr>
            <a:picLocks noChangeAspect="1"/>
          </p:cNvPicPr>
          <p:nvPr/>
        </p:nvPicPr>
        <p:blipFill>
          <a:blip r:embed="rId4" cstate="print"/>
          <a:srcRect r="36469"/>
          <a:stretch>
            <a:fillRect/>
          </a:stretch>
        </p:blipFill>
        <p:spPr>
          <a:xfrm>
            <a:off x="4189127" y="1282057"/>
            <a:ext cx="5528945" cy="136334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651035" y="1203644"/>
            <a:ext cx="771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7200" b="1" kern="1200" cap="none" spc="0" normalizeH="0" baseline="0" noProof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75479" y="1194119"/>
            <a:ext cx="1533511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7200" b="1" kern="1200" cap="none" spc="0" normalizeH="0" baseline="0" noProof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in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765859" y="1759137"/>
            <a:ext cx="108000" cy="410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816692" y="1207769"/>
            <a:ext cx="771783" cy="1200329"/>
            <a:chOff x="6816692" y="565212"/>
            <a:chExt cx="771783" cy="1200329"/>
          </a:xfrm>
        </p:grpSpPr>
        <p:sp>
          <p:nvSpPr>
            <p:cNvPr id="32" name="文本框 31"/>
            <p:cNvSpPr txBox="1"/>
            <p:nvPr/>
          </p:nvSpPr>
          <p:spPr>
            <a:xfrm>
              <a:off x="6816692" y="565212"/>
              <a:ext cx="7717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7200" b="1" kern="1200" cap="none" spc="0" normalizeH="0" baseline="0" noProof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i</a:t>
              </a:r>
              <a:endParaRPr kumimoji="0" lang="zh-CN" altLang="en-US" sz="7200" b="1" kern="1200" cap="none" spc="0" normalizeH="0" baseline="0" noProof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397850" y="1120705"/>
              <a:ext cx="108000" cy="410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5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/>
      <p:bldP spid="28" grpId="0"/>
      <p:bldP spid="29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93" y="1070182"/>
            <a:ext cx="2243489" cy="1607711"/>
          </a:xfrm>
          <a:prstGeom prst="rect">
            <a:avLst/>
          </a:prstGeom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106451" y="3179677"/>
            <a:ext cx="99895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5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写法</a:t>
            </a:r>
            <a:r>
              <a:rPr lang="zh-CN" altLang="en-US" sz="4500" b="1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：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由两个字母组成，占中格。先写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，再写</a:t>
            </a:r>
            <a:r>
              <a:rPr lang="en-US" altLang="zh-CN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，字母要写紧凑、匀称，四笔写成。</a:t>
            </a:r>
            <a:endParaRPr lang="zh-CN" altLang="en-US" sz="4400" b="1" dirty="0">
              <a:ln/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4" name="图片 33" descr="四线格"/>
          <p:cNvPicPr>
            <a:picLocks noChangeAspect="1"/>
          </p:cNvPicPr>
          <p:nvPr/>
        </p:nvPicPr>
        <p:blipFill>
          <a:blip r:embed="rId4" cstate="print"/>
          <a:srcRect r="36469"/>
          <a:stretch>
            <a:fillRect/>
          </a:stretch>
        </p:blipFill>
        <p:spPr>
          <a:xfrm>
            <a:off x="4189127" y="1282057"/>
            <a:ext cx="5528945" cy="136334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651035" y="1203644"/>
            <a:ext cx="771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7200" b="1" kern="1200" cap="none" spc="0" normalizeH="0" baseline="0" noProof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75479" y="1194119"/>
            <a:ext cx="1533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7200" b="1" kern="1200" cap="none" spc="0" normalizeH="0" baseline="0" noProof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un</a:t>
            </a:r>
            <a:endParaRPr kumimoji="0" lang="zh-CN" altLang="en-US" sz="72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16692" y="1207769"/>
            <a:ext cx="771783" cy="1200329"/>
            <a:chOff x="6816692" y="565212"/>
            <a:chExt cx="771783" cy="1200329"/>
          </a:xfrm>
        </p:grpSpPr>
        <p:sp>
          <p:nvSpPr>
            <p:cNvPr id="32" name="文本框 31"/>
            <p:cNvSpPr txBox="1"/>
            <p:nvPr/>
          </p:nvSpPr>
          <p:spPr>
            <a:xfrm>
              <a:off x="6816692" y="565212"/>
              <a:ext cx="7717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7200" b="1" kern="1200" cap="none" spc="0" normalizeH="0" baseline="0" noProof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u</a:t>
              </a:r>
              <a:endParaRPr kumimoji="0" lang="zh-CN" altLang="en-US" sz="7200" b="1" kern="1200" cap="none" spc="0" normalizeH="0" baseline="0" noProof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463754" y="1120705"/>
              <a:ext cx="108000" cy="410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43" y="1690696"/>
            <a:ext cx="5143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2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64" y="1886960"/>
            <a:ext cx="2064253" cy="1847332"/>
          </a:xfrm>
          <a:prstGeom prst="rect">
            <a:avLst/>
          </a:prstGeom>
        </p:spPr>
      </p:pic>
      <p:pic>
        <p:nvPicPr>
          <p:cNvPr id="26" name="图片 25" descr="四线格"/>
          <p:cNvPicPr>
            <a:picLocks noChangeAspect="1"/>
          </p:cNvPicPr>
          <p:nvPr/>
        </p:nvPicPr>
        <p:blipFill>
          <a:blip r:embed="rId4" cstate="print"/>
          <a:srcRect r="36469"/>
          <a:stretch>
            <a:fillRect/>
          </a:stretch>
        </p:blipFill>
        <p:spPr>
          <a:xfrm>
            <a:off x="3966711" y="2179984"/>
            <a:ext cx="6806099" cy="136334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9452137" y="2109821"/>
            <a:ext cx="1533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ün</a:t>
            </a:r>
            <a:endParaRPr lang="zh-CN" altLang="en-US" sz="7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03967" y="2109821"/>
            <a:ext cx="771783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endParaRPr kumimoji="1" lang="en-US" altLang="zh-CN" sz="7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2574375"/>
            <a:ext cx="514350" cy="55245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146553" y="2101586"/>
            <a:ext cx="771783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endParaRPr lang="zh-CN" altLang="en-US" sz="7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9" y="2486623"/>
            <a:ext cx="581025" cy="666750"/>
          </a:xfrm>
          <a:prstGeom prst="rect">
            <a:avLst/>
          </a:prstGeom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106451" y="3929327"/>
            <a:ext cx="998955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5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写法</a:t>
            </a:r>
            <a:r>
              <a:rPr lang="zh-CN" altLang="en-US" sz="4500" b="1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：</a:t>
            </a:r>
            <a:r>
              <a:rPr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由两个字母组成，占上、中格。先写</a:t>
            </a:r>
            <a:r>
              <a:rPr lang="en-US" altLang="zh-CN" sz="50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，再写</a:t>
            </a:r>
            <a:r>
              <a:rPr lang="en-US" altLang="zh-CN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lang="zh-CN" altLang="en-US" sz="4400" b="1" smtClean="0">
                <a:ln/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，字母要写紧凑、匀称，六笔写成。</a:t>
            </a:r>
            <a:endParaRPr lang="zh-CN" altLang="en-US" sz="4400" b="1" dirty="0">
              <a:ln/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328053" y="2108634"/>
            <a:ext cx="771783" cy="1200329"/>
            <a:chOff x="6816692" y="565212"/>
            <a:chExt cx="771783" cy="1200329"/>
          </a:xfrm>
        </p:grpSpPr>
        <p:sp>
          <p:nvSpPr>
            <p:cNvPr id="35" name="文本框 34"/>
            <p:cNvSpPr txBox="1"/>
            <p:nvPr/>
          </p:nvSpPr>
          <p:spPr>
            <a:xfrm>
              <a:off x="6816692" y="565212"/>
              <a:ext cx="77178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72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ü</a:t>
              </a:r>
              <a:endParaRPr kumimoji="1" lang="en-US" altLang="zh-CN" sz="7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463754" y="1120705"/>
              <a:ext cx="108000" cy="410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46" y="58661"/>
            <a:ext cx="1800194" cy="1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6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  <p:bldP spid="31" grpId="0"/>
      <p:bldP spid="33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27719" y="5743"/>
            <a:ext cx="1952625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11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endParaRPr lang="zh-CN" altLang="en-US" sz="11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495617" y="5743"/>
            <a:ext cx="1952625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1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endParaRPr lang="zh-CN" altLang="en-US" sz="11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163516" y="5743"/>
            <a:ext cx="1952625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1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ün</a:t>
            </a:r>
            <a:endParaRPr lang="zh-CN" altLang="en-US" sz="11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8753" y="2843684"/>
            <a:ext cx="25433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yun</a:t>
            </a:r>
            <a:endParaRPr lang="zh-CN" altLang="en-US" sz="10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3217" y="2843684"/>
            <a:ext cx="23582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yin</a:t>
            </a:r>
            <a:endParaRPr lang="zh-CN" altLang="en-US" sz="10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H="1" flipV="1">
            <a:off x="1639332" y="1458246"/>
            <a:ext cx="7356387" cy="2092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1639332" y="1454124"/>
            <a:ext cx="3579320" cy="18657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5305168" y="1429791"/>
            <a:ext cx="3649149" cy="21207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493793" y="4711386"/>
            <a:ext cx="1080690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i</a:t>
            </a:r>
            <a:r>
              <a:rPr lang="en-US" altLang="zh-CN" sz="4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n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en-US" altLang="zh-CN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yin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读音相近，</a:t>
            </a:r>
            <a:r>
              <a:rPr lang="en-US" altLang="zh-CN" sz="40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ün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en-US" altLang="zh-CN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yun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读音也相近。</a:t>
            </a:r>
            <a:r>
              <a:rPr lang="en-US" altLang="zh-CN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yu</a:t>
            </a:r>
            <a:r>
              <a:rPr kumimoji="1" lang="en-US" altLang="zh-CN" sz="4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n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、</a:t>
            </a:r>
            <a:r>
              <a:rPr lang="en-US" altLang="zh-CN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yin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、</a:t>
            </a:r>
            <a:r>
              <a:rPr lang="en-US" altLang="zh-CN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yun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是整体认读音节，可直接给汉字注音。</a:t>
            </a:r>
            <a:endParaRPr lang="zh-CN" altLang="en-US" sz="4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45459" y="2852391"/>
            <a:ext cx="32167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</a:t>
            </a:r>
            <a:r>
              <a:rPr kumimoji="1" lang="en-US" altLang="zh-CN" sz="10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10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0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517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346362" y="314622"/>
            <a:ext cx="482652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整体认读音节</a:t>
            </a:r>
            <a:endParaRPr lang="zh-CN" altLang="en-US" sz="5400" cap="all" dirty="0">
              <a:ln w="22225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pic>
        <p:nvPicPr>
          <p:cNvPr id="2" name="图片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94" y="294752"/>
            <a:ext cx="1800655" cy="18864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81231" y="4379947"/>
            <a:ext cx="11772643" cy="1363345"/>
            <a:chOff x="739593" y="3671481"/>
            <a:chExt cx="9185537" cy="1363345"/>
          </a:xfrm>
        </p:grpSpPr>
        <p:pic>
          <p:nvPicPr>
            <p:cNvPr id="28" name="图片 27" descr="四线格"/>
            <p:cNvPicPr>
              <a:picLocks noChangeAspect="1"/>
            </p:cNvPicPr>
            <p:nvPr/>
          </p:nvPicPr>
          <p:blipFill>
            <a:blip r:embed="rId5" cstate="print"/>
            <a:srcRect r="36469"/>
            <a:stretch>
              <a:fillRect/>
            </a:stretch>
          </p:blipFill>
          <p:spPr>
            <a:xfrm>
              <a:off x="739593" y="3671481"/>
              <a:ext cx="4592955" cy="1363345"/>
            </a:xfrm>
            <a:prstGeom prst="rect">
              <a:avLst/>
            </a:prstGeom>
          </p:spPr>
        </p:pic>
        <p:pic>
          <p:nvPicPr>
            <p:cNvPr id="29" name="图片 28" descr="四线格"/>
            <p:cNvPicPr>
              <a:picLocks noChangeAspect="1"/>
            </p:cNvPicPr>
            <p:nvPr/>
          </p:nvPicPr>
          <p:blipFill>
            <a:blip r:embed="rId5" cstate="print"/>
            <a:srcRect r="36469"/>
            <a:stretch>
              <a:fillRect/>
            </a:stretch>
          </p:blipFill>
          <p:spPr>
            <a:xfrm>
              <a:off x="5332175" y="3671481"/>
              <a:ext cx="4592955" cy="1363345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849136" y="1852798"/>
            <a:ext cx="364543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</a:t>
            </a:r>
            <a:r>
              <a:rPr kumimoji="1" lang="en-US" altLang="zh-CN" sz="11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11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1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46603" y="1852798"/>
            <a:ext cx="280830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yin</a:t>
            </a:r>
            <a:endParaRPr lang="zh-CN" altLang="en-US" sz="11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5208" y="4301881"/>
            <a:ext cx="6001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</a:t>
            </a:r>
            <a:r>
              <a:rPr kumimoji="1" lang="en-US" altLang="zh-CN" sz="7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en-US" altLang="zh-CN" sz="7200" b="1" spc="-10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yin</a:t>
            </a:r>
            <a:r>
              <a:rPr lang="en-US" altLang="zh-CN" sz="7200" b="1" spc="-10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yun</a:t>
            </a:r>
            <a:endParaRPr lang="zh-CN" altLang="en-US" sz="7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云形标注 41"/>
          <p:cNvSpPr/>
          <p:nvPr/>
        </p:nvSpPr>
        <p:spPr>
          <a:xfrm>
            <a:off x="5010123" y="1037968"/>
            <a:ext cx="2347556" cy="998406"/>
          </a:xfrm>
          <a:prstGeom prst="cloudCallout">
            <a:avLst>
              <a:gd name="adj1" fmla="val -104480"/>
              <a:gd name="adj2" fmla="val 122118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500" b="1" smtClean="0">
                <a:solidFill>
                  <a:srgbClr val="0000FF"/>
                </a:solidFill>
              </a:rPr>
              <a:t>直接拼读，整体识记。</a:t>
            </a:r>
            <a:endParaRPr lang="zh-CN" altLang="en-US" sz="2500" b="1">
              <a:solidFill>
                <a:srgbClr val="0000FF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206942" y="1848676"/>
            <a:ext cx="280830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yun</a:t>
            </a:r>
            <a:endParaRPr lang="zh-CN" altLang="en-US" sz="11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375896" y="4305997"/>
            <a:ext cx="6001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</a:t>
            </a:r>
            <a:r>
              <a:rPr kumimoji="1" lang="en-US" altLang="zh-CN" sz="7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en-US" altLang="zh-CN" sz="7200" b="1" spc="-10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yin</a:t>
            </a:r>
            <a:r>
              <a:rPr lang="en-US" altLang="zh-CN" sz="7200" b="1" spc="-10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yun</a:t>
            </a:r>
            <a:endParaRPr lang="zh-CN" altLang="en-US" sz="7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2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Text Box 11"/>
          <p:cNvSpPr txBox="1"/>
          <p:nvPr/>
        </p:nvSpPr>
        <p:spPr>
          <a:xfrm>
            <a:off x="6242231" y="1163607"/>
            <a:ext cx="2731838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纸鸢 渊博</a:t>
            </a:r>
            <a:endParaRPr lang="zh-CN" altLang="zh-CN" sz="4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5" name="椭圆 14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7" name="组合 16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8" name="椭圆 1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矩形 1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组合 19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21" name="组合 20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2" name="椭圆 21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" name="组合 23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矩形 25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8" name="矩形 27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5" name="Text Box 11"/>
          <p:cNvSpPr txBox="1"/>
          <p:nvPr/>
        </p:nvSpPr>
        <p:spPr>
          <a:xfrm>
            <a:off x="6242231" y="2450727"/>
            <a:ext cx="2731838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元旦 花园</a:t>
            </a:r>
            <a:endParaRPr lang="zh-CN" altLang="zh-CN" sz="4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Text Box 11"/>
          <p:cNvSpPr txBox="1"/>
          <p:nvPr/>
        </p:nvSpPr>
        <p:spPr>
          <a:xfrm>
            <a:off x="6242231" y="3671943"/>
            <a:ext cx="2731838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远大 远足</a:t>
            </a:r>
            <a:endParaRPr lang="zh-CN" altLang="zh-CN" sz="4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Text Box 11"/>
          <p:cNvSpPr txBox="1"/>
          <p:nvPr/>
        </p:nvSpPr>
        <p:spPr>
          <a:xfrm>
            <a:off x="6242231" y="4967301"/>
            <a:ext cx="2731838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院子 心愿</a:t>
            </a:r>
            <a:endParaRPr lang="zh-CN" altLang="zh-CN" sz="4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84707" y="90308"/>
            <a:ext cx="292636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E30C7F"/>
                  </a:solidFill>
                  <a:prstDash val="solid"/>
                </a:ln>
                <a:solidFill>
                  <a:srgbClr val="E30C7F"/>
                </a:solidFill>
                <a:latin typeface="黑体" panose="02010600030101010101" charset="-122"/>
                <a:ea typeface="黑体" panose="02010600030101010101" charset="-122"/>
              </a:rPr>
              <a:t>声调练习</a:t>
            </a:r>
            <a:endParaRPr lang="zh-CN" altLang="en-US" sz="5400" cap="all" dirty="0">
              <a:ln w="22225">
                <a:solidFill>
                  <a:srgbClr val="E30C7F"/>
                </a:solidFill>
                <a:prstDash val="solid"/>
              </a:ln>
              <a:solidFill>
                <a:srgbClr val="E30C7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0749" y="2455484"/>
            <a:ext cx="28525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yu</a:t>
            </a:r>
            <a:r>
              <a:rPr kumimoji="1" lang="en-US" altLang="zh-CN" sz="10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kumimoji="1"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17594" y="805158"/>
            <a:ext cx="22414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7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yu</a:t>
            </a:r>
            <a:r>
              <a:rPr kumimoji="1" lang="en-US" altLang="zh-CN" sz="7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7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7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917594" y="2066210"/>
            <a:ext cx="21096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7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yuán</a:t>
            </a:r>
            <a:endParaRPr lang="zh-CN" altLang="en-US" sz="7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917594" y="3327262"/>
            <a:ext cx="21673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7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yuǎn</a:t>
            </a:r>
            <a:endParaRPr lang="zh-CN" altLang="en-US" sz="7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917594" y="4588315"/>
            <a:ext cx="21096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7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yuàn</a:t>
            </a:r>
            <a:endParaRPr lang="zh-CN" altLang="en-US" sz="7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7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5" name="椭圆 14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7" name="组合 16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8" name="椭圆 1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矩形 1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组合 19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21" name="组合 20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2" name="椭圆 21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" name="组合 23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矩形 25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8" name="矩形 27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20863" y="2101250"/>
            <a:ext cx="33984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3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yin</a:t>
            </a:r>
            <a:endParaRPr lang="zh-CN" altLang="en-US" sz="13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52233" y="541542"/>
            <a:ext cx="4694009" cy="1323439"/>
            <a:chOff x="4052233" y="665112"/>
            <a:chExt cx="4694009" cy="1323439"/>
          </a:xfrm>
        </p:grpSpPr>
        <p:sp>
          <p:nvSpPr>
            <p:cNvPr id="16395" name="Text Box 11"/>
            <p:cNvSpPr txBox="1"/>
            <p:nvPr/>
          </p:nvSpPr>
          <p:spPr>
            <a:xfrm>
              <a:off x="6014404" y="1072989"/>
              <a:ext cx="273183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因为 音乐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52233" y="665112"/>
              <a:ext cx="19044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8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yīn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52233" y="3157010"/>
            <a:ext cx="5259869" cy="1323439"/>
            <a:chOff x="4052233" y="3280580"/>
            <a:chExt cx="5259869" cy="1323439"/>
          </a:xfrm>
        </p:grpSpPr>
        <p:sp>
          <p:nvSpPr>
            <p:cNvPr id="38" name="Text Box 11"/>
            <p:cNvSpPr txBox="1"/>
            <p:nvPr/>
          </p:nvSpPr>
          <p:spPr>
            <a:xfrm>
              <a:off x="6014404" y="3696657"/>
              <a:ext cx="329769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引导 饮水机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4052233" y="3280580"/>
              <a:ext cx="20611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sz="80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yǐn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2233" y="4464745"/>
            <a:ext cx="4694009" cy="1323439"/>
            <a:chOff x="4052233" y="4588315"/>
            <a:chExt cx="4694009" cy="1323439"/>
          </a:xfrm>
        </p:grpSpPr>
        <p:sp>
          <p:nvSpPr>
            <p:cNvPr id="41" name="Text Box 11"/>
            <p:cNvSpPr txBox="1"/>
            <p:nvPr/>
          </p:nvSpPr>
          <p:spPr>
            <a:xfrm>
              <a:off x="6014404" y="5008491"/>
              <a:ext cx="273183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印刷 印花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052233" y="4588315"/>
              <a:ext cx="19044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sz="8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yìn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056349" y="1849276"/>
            <a:ext cx="4694009" cy="1323439"/>
            <a:chOff x="4052233" y="665112"/>
            <a:chExt cx="4694009" cy="1323439"/>
          </a:xfrm>
        </p:grpSpPr>
        <p:sp>
          <p:nvSpPr>
            <p:cNvPr id="35" name="Text Box 11"/>
            <p:cNvSpPr txBox="1"/>
            <p:nvPr/>
          </p:nvSpPr>
          <p:spPr>
            <a:xfrm>
              <a:off x="6014404" y="1072989"/>
              <a:ext cx="273183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金银 吟唱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52233" y="665112"/>
              <a:ext cx="19044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8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yín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8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24140" y="531848"/>
            <a:ext cx="9140466" cy="1847461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28"/>
          <p:cNvSpPr txBox="1">
            <a:spLocks/>
          </p:cNvSpPr>
          <p:nvPr/>
        </p:nvSpPr>
        <p:spPr>
          <a:xfrm>
            <a:off x="2558360" y="294615"/>
            <a:ext cx="7513111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spc="500" smtClean="0">
                <a:solidFill>
                  <a:prstClr val="black"/>
                </a:solidFill>
                <a:latin typeface="Century Gothic" panose="020B0502020202020204" pitchFamily="34" charset="0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  </a:t>
            </a:r>
            <a:r>
              <a:rPr kumimoji="1" lang="en-US" altLang="zh-CN" sz="6500" b="1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6000" b="1" spc="500" smtClean="0">
                <a:solidFill>
                  <a:prstClr val="black"/>
                </a:solidFill>
                <a:latin typeface="Century Gothic" panose="020B0502020202020204" pitchFamily="34" charset="0"/>
                <a:ea typeface="黑体" panose="02010600030101010101" pitchFamily="49" charset="-122"/>
                <a:cs typeface="黑体" panose="02010600030101010101" pitchFamily="49" charset="-122"/>
                <a:sym typeface="+mn-ea"/>
              </a:rPr>
              <a:t>n en in un </a:t>
            </a:r>
            <a:r>
              <a:rPr lang="en-US" altLang="zh-CN" sz="65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ün</a:t>
            </a:r>
            <a:endParaRPr lang="zh-CN" altLang="zh-CN" sz="6000" b="1" spc="500" dirty="0" smtClean="0">
              <a:solidFill>
                <a:prstClr val="black"/>
              </a:solidFill>
              <a:latin typeface="Century Gothic" panose="020B0502020202020204" pitchFamily="34" charset="0"/>
              <a:ea typeface="黑体" panose="02010600030101010101" pitchFamily="49" charset="-122"/>
              <a:cs typeface="黑体" panose="02010600030101010101" pitchFamily="49" charset="-122"/>
              <a:sym typeface="+mn-ea"/>
            </a:endParaRPr>
          </a:p>
        </p:txBody>
      </p:sp>
      <p:sp>
        <p:nvSpPr>
          <p:cNvPr id="11" name="副标题 2"/>
          <p:cNvSpPr txBox="1"/>
          <p:nvPr/>
        </p:nvSpPr>
        <p:spPr bwMode="auto">
          <a:xfrm>
            <a:off x="3347519" y="1742513"/>
            <a:ext cx="5337839" cy="9105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 smtClean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一</a:t>
            </a:r>
            <a:r>
              <a:rPr lang="zh-CN" altLang="en-US" sz="3200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  <a:cs typeface="黑体" panose="02010600030101010101" pitchFamily="49" charset="-122"/>
              </a:rPr>
              <a:t>年级上册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797125" y="1725765"/>
            <a:ext cx="8524878" cy="16748"/>
          </a:xfrm>
          <a:prstGeom prst="line">
            <a:avLst/>
          </a:prstGeom>
          <a:ln w="63500" cmpd="thickThin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2401311" y="625271"/>
            <a:ext cx="1033862" cy="1026352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00" b="1" smtClean="0">
                <a:solidFill>
                  <a:prstClr val="black"/>
                </a:solidFill>
                <a:latin typeface="黑体" panose="02010600030101010101" charset="-122"/>
                <a:ea typeface="黑体" panose="02010600030101010101" charset="-122"/>
              </a:rPr>
              <a:t>12</a:t>
            </a:r>
            <a:endParaRPr lang="en-US" altLang="zh-CN" sz="4200" b="1">
              <a:solidFill>
                <a:prstClr val="black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34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5" name="椭圆 14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7" name="组合 16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8" name="椭圆 1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矩形 1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0" name="组合 19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21" name="组合 20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2" name="椭圆 21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" name="组合 23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矩形 25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8" name="矩形 27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20863" y="2101250"/>
            <a:ext cx="33984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3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yun</a:t>
            </a:r>
            <a:endParaRPr lang="zh-CN" altLang="en-US" sz="13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52233" y="541542"/>
            <a:ext cx="4410277" cy="1323439"/>
            <a:chOff x="4052233" y="665112"/>
            <a:chExt cx="4410277" cy="1323439"/>
          </a:xfrm>
        </p:grpSpPr>
        <p:sp>
          <p:nvSpPr>
            <p:cNvPr id="16395" name="Text Box 11"/>
            <p:cNvSpPr txBox="1"/>
            <p:nvPr/>
          </p:nvSpPr>
          <p:spPr>
            <a:xfrm>
              <a:off x="6014404" y="1072989"/>
              <a:ext cx="2448106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晕头转向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52233" y="665112"/>
              <a:ext cx="19044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8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yūn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52233" y="3157010"/>
            <a:ext cx="4694009" cy="1323439"/>
            <a:chOff x="4052233" y="3280580"/>
            <a:chExt cx="4694009" cy="1323439"/>
          </a:xfrm>
        </p:grpSpPr>
        <p:sp>
          <p:nvSpPr>
            <p:cNvPr id="38" name="Text Box 11"/>
            <p:cNvSpPr txBox="1"/>
            <p:nvPr/>
          </p:nvSpPr>
          <p:spPr>
            <a:xfrm>
              <a:off x="6014404" y="3696657"/>
              <a:ext cx="273183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允许 陨石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4052233" y="3280580"/>
              <a:ext cx="20611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sz="8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yǔn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52233" y="4464745"/>
            <a:ext cx="4694009" cy="1323439"/>
            <a:chOff x="4052233" y="4588315"/>
            <a:chExt cx="4694009" cy="1323439"/>
          </a:xfrm>
        </p:grpSpPr>
        <p:sp>
          <p:nvSpPr>
            <p:cNvPr id="41" name="Text Box 11"/>
            <p:cNvSpPr txBox="1"/>
            <p:nvPr/>
          </p:nvSpPr>
          <p:spPr>
            <a:xfrm>
              <a:off x="6014404" y="5008491"/>
              <a:ext cx="273183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好运 孕育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052233" y="4588315"/>
              <a:ext cx="19044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sz="8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yùn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056349" y="1849276"/>
            <a:ext cx="4694009" cy="1323439"/>
            <a:chOff x="4052233" y="665112"/>
            <a:chExt cx="4694009" cy="1323439"/>
          </a:xfrm>
        </p:grpSpPr>
        <p:sp>
          <p:nvSpPr>
            <p:cNvPr id="35" name="Text Box 11"/>
            <p:cNvSpPr txBox="1"/>
            <p:nvPr/>
          </p:nvSpPr>
          <p:spPr>
            <a:xfrm>
              <a:off x="6014404" y="1072989"/>
              <a:ext cx="273183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4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白云 匀称</a:t>
              </a:r>
              <a:endParaRPr lang="zh-CN" altLang="zh-CN" sz="4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52233" y="665112"/>
              <a:ext cx="19044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8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yún</a:t>
              </a:r>
              <a:endParaRPr lang="zh-CN" altLang="en-US" sz="8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58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94498" y="449910"/>
            <a:ext cx="2745595" cy="769441"/>
            <a:chOff x="494498" y="449910"/>
            <a:chExt cx="2745595" cy="769441"/>
          </a:xfrm>
        </p:grpSpPr>
        <p:sp>
          <p:nvSpPr>
            <p:cNvPr id="32" name="文本框 31"/>
            <p:cNvSpPr txBox="1"/>
            <p:nvPr/>
          </p:nvSpPr>
          <p:spPr>
            <a:xfrm>
              <a:off x="494498" y="449910"/>
              <a:ext cx="748923" cy="76944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440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连</a:t>
              </a:r>
              <a:endParaRPr lang="zh-CN" altLang="en-US" sz="4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496186" y="449910"/>
              <a:ext cx="748923" cy="76944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r>
                <a:rPr lang="zh-CN" altLang="en-US" sz="4400" dirty="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491170" y="449910"/>
              <a:ext cx="748923" cy="76944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r>
                <a:rPr lang="zh-CN" altLang="en-US" sz="440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连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633806" y="1190852"/>
            <a:ext cx="2473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yuán</a:t>
            </a:r>
            <a:endParaRPr lang="zh-CN" altLang="en-US" sz="8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108353" y="1190852"/>
            <a:ext cx="1904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8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yīn</a:t>
            </a:r>
            <a:endParaRPr lang="zh-CN" altLang="en-US" sz="8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013649" y="1190852"/>
            <a:ext cx="1904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yùn</a:t>
            </a:r>
            <a:endParaRPr lang="zh-CN" altLang="en-US" sz="8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0094" r="8326" b="30141"/>
          <a:stretch/>
        </p:blipFill>
        <p:spPr>
          <a:xfrm>
            <a:off x="8692258" y="4419370"/>
            <a:ext cx="2721531" cy="17090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4" y="3949197"/>
            <a:ext cx="2570043" cy="25103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17089" r="33404" b="26197"/>
          <a:stretch/>
        </p:blipFill>
        <p:spPr>
          <a:xfrm>
            <a:off x="5102509" y="4050838"/>
            <a:ext cx="1558344" cy="2353098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1686542" y="2318619"/>
            <a:ext cx="8011250" cy="210075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1496186" y="2261097"/>
            <a:ext cx="4289972" cy="231090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6096000" y="2346318"/>
            <a:ext cx="3726787" cy="1836367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28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5362" y="3778575"/>
            <a:ext cx="11111276" cy="1363345"/>
            <a:chOff x="739593" y="3671481"/>
            <a:chExt cx="9185537" cy="1363345"/>
          </a:xfrm>
        </p:grpSpPr>
        <p:pic>
          <p:nvPicPr>
            <p:cNvPr id="11" name="图片 10" descr="四线格"/>
            <p:cNvPicPr>
              <a:picLocks noChangeAspect="1"/>
            </p:cNvPicPr>
            <p:nvPr/>
          </p:nvPicPr>
          <p:blipFill>
            <a:blip r:embed="rId3" cstate="print"/>
            <a:srcRect r="36469"/>
            <a:stretch>
              <a:fillRect/>
            </a:stretch>
          </p:blipFill>
          <p:spPr>
            <a:xfrm>
              <a:off x="739593" y="3671481"/>
              <a:ext cx="4592955" cy="1363345"/>
            </a:xfrm>
            <a:prstGeom prst="rect">
              <a:avLst/>
            </a:prstGeom>
          </p:spPr>
        </p:pic>
        <p:pic>
          <p:nvPicPr>
            <p:cNvPr id="37" name="图片 36" descr="四线格"/>
            <p:cNvPicPr>
              <a:picLocks noChangeAspect="1"/>
            </p:cNvPicPr>
            <p:nvPr/>
          </p:nvPicPr>
          <p:blipFill>
            <a:blip r:embed="rId3" cstate="print"/>
            <a:srcRect r="36469"/>
            <a:stretch>
              <a:fillRect/>
            </a:stretch>
          </p:blipFill>
          <p:spPr>
            <a:xfrm>
              <a:off x="5332175" y="3671481"/>
              <a:ext cx="4592955" cy="1363345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2577095" y="1366758"/>
            <a:ext cx="6671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1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lún </a:t>
            </a:r>
            <a:r>
              <a:rPr lang="en-US" altLang="zh-CN" sz="11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chu</a:t>
            </a:r>
            <a:r>
              <a:rPr kumimoji="1" lang="en-US" altLang="zh-CN" sz="10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lang="en-US" altLang="zh-CN" sz="11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1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30880" y="3700509"/>
            <a:ext cx="5116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lún 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chu</a:t>
            </a:r>
            <a:r>
              <a:rPr kumimoji="1" lang="en-US" altLang="zh-CN" sz="7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7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4498" y="449910"/>
            <a:ext cx="2745595" cy="769441"/>
            <a:chOff x="494498" y="449910"/>
            <a:chExt cx="2745595" cy="769441"/>
          </a:xfrm>
        </p:grpSpPr>
        <p:sp>
          <p:nvSpPr>
            <p:cNvPr id="32" name="文本框 31"/>
            <p:cNvSpPr txBox="1"/>
            <p:nvPr/>
          </p:nvSpPr>
          <p:spPr>
            <a:xfrm>
              <a:off x="494498" y="449910"/>
              <a:ext cx="748923" cy="76944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zh-CN" altLang="en-US" sz="440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</a:t>
              </a:r>
              <a:endParaRPr lang="zh-CN" altLang="en-US" sz="44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496186" y="449910"/>
              <a:ext cx="748923" cy="76944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r>
                <a:rPr lang="zh-CN" altLang="en-US" sz="4400" dirty="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491170" y="449910"/>
              <a:ext cx="748923" cy="76944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r>
                <a:rPr lang="zh-CN" altLang="en-US" sz="440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</a:t>
              </a:r>
              <a:endParaRPr lang="zh-CN" altLang="en-US" sz="4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6406109" y="3709216"/>
            <a:ext cx="5116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lún 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chu</a:t>
            </a:r>
            <a:r>
              <a:rPr kumimoji="1" lang="en-US" altLang="zh-CN" sz="7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lang="en-US" altLang="zh-CN" sz="72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7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66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50383" y="1607159"/>
            <a:ext cx="9958086" cy="3231654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    同学们，刚才我们认识了前鼻韵母“</a:t>
            </a:r>
            <a:r>
              <a:rPr kumimoji="1" lang="en-US" altLang="zh-CN" sz="5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5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5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en</a:t>
            </a:r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5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in</a:t>
            </a:r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5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un</a:t>
            </a:r>
            <a:r>
              <a:rPr lang="en-US" altLang="zh-CN" sz="54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、</a:t>
            </a:r>
            <a:r>
              <a:rPr lang="en-US" altLang="zh-CN" sz="5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ün</a:t>
            </a:r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”的认读、拼写，接下来让我们继续来学习它们与其他声母组成的音节吧。</a:t>
            </a:r>
            <a:endParaRPr lang="zh-CN" altLang="en-US" sz="5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6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928527" y="3595408"/>
            <a:ext cx="9652372" cy="198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endParaRPr lang="en-US" altLang="zh-CN" sz="4000" b="1" dirty="0" smtClean="0">
              <a:solidFill>
                <a:srgbClr val="0000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75491" y="384561"/>
            <a:ext cx="9515856" cy="1631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先来学习前鼻韵母</a:t>
            </a:r>
            <a:r>
              <a:rPr kumimoji="1" lang="en-US" altLang="zh-CN" sz="5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50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与其他声母组成的三拼音节。</a:t>
            </a:r>
            <a:endParaRPr lang="zh-CN" altLang="en-US" sz="5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843812" y="1321659"/>
            <a:ext cx="19316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30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130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30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30926" y="4431399"/>
            <a:ext cx="187745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ju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873064" y="4431399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qu</a:t>
            </a:r>
            <a:r>
              <a:rPr kumimoji="1"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04700" y="4427277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xu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38947" y="3488928"/>
            <a:ext cx="187745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pc="-2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r>
              <a:rPr kumimoji="1"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81085" y="3488928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ku</a:t>
            </a:r>
            <a:r>
              <a:rPr kumimoji="1"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312721" y="3484806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hu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34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40" grpId="0"/>
      <p:bldP spid="42" grpId="0"/>
      <p:bldP spid="31" grpId="0"/>
      <p:bldP spid="32" grpId="0"/>
      <p:bldP spid="33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02079" y="1986536"/>
            <a:ext cx="1409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声母</a:t>
            </a:r>
            <a:endParaRPr lang="zh-CN" altLang="en-US" sz="4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767790" y="1986536"/>
            <a:ext cx="25091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前鼻</a:t>
            </a:r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韵母</a:t>
            </a:r>
            <a:endParaRPr lang="zh-CN" altLang="en-US" sz="4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26353" y="1986536"/>
            <a:ext cx="25396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三拼音节</a:t>
            </a:r>
            <a:endParaRPr lang="zh-CN" altLang="en-US" sz="4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376799" y="1986536"/>
            <a:ext cx="1409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介母</a:t>
            </a:r>
            <a:endParaRPr lang="zh-CN" altLang="en-US" sz="4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74678" y="427172"/>
            <a:ext cx="720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pc="-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14691" y="423050"/>
            <a:ext cx="149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1582030" y="1331071"/>
            <a:ext cx="1162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834981" y="427172"/>
            <a:ext cx="263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pc="-2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</a:t>
            </a: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5567465" y="1331071"/>
            <a:ext cx="23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2644708" y="423050"/>
            <a:ext cx="1033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endParaRPr kumimoji="1" lang="en-US" altLang="zh-CN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3302294" y="1335187"/>
            <a:ext cx="111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3732452" y="3481904"/>
            <a:ext cx="6484603" cy="2308031"/>
            <a:chOff x="6998991" y="3864449"/>
            <a:chExt cx="5710419" cy="1949152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5946" y="4462628"/>
              <a:ext cx="1023464" cy="1350973"/>
            </a:xfrm>
            <a:prstGeom prst="rect">
              <a:avLst/>
            </a:prstGeom>
          </p:spPr>
        </p:pic>
        <p:sp>
          <p:nvSpPr>
            <p:cNvPr id="49" name="云形标注 48"/>
            <p:cNvSpPr/>
            <p:nvPr/>
          </p:nvSpPr>
          <p:spPr>
            <a:xfrm>
              <a:off x="6998991" y="3864449"/>
              <a:ext cx="3943467" cy="1250397"/>
            </a:xfrm>
            <a:prstGeom prst="cloudCallout">
              <a:avLst>
                <a:gd name="adj1" fmla="val 79351"/>
                <a:gd name="adj2" fmla="val 62186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500" b="1" smtClean="0">
                  <a:solidFill>
                    <a:srgbClr val="0000FF"/>
                  </a:solidFill>
                </a:rPr>
                <a:t>你还知道</a:t>
              </a:r>
              <a:r>
                <a:rPr lang="en-US" altLang="zh-CN" sz="3600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ɡ</a:t>
              </a:r>
              <a:r>
                <a:rPr lang="en-US" altLang="zh-CN" sz="36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u</a:t>
              </a:r>
              <a:r>
                <a:rPr kumimoji="1" lang="en-US" altLang="zh-CN" sz="36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ān</a:t>
              </a:r>
              <a:r>
                <a:rPr lang="zh-CN" altLang="en-US" sz="3500" b="1" smtClean="0">
                  <a:solidFill>
                    <a:srgbClr val="0000FF"/>
                  </a:solidFill>
                </a:rPr>
                <a:t>怎么读吗？</a:t>
              </a:r>
              <a:endParaRPr lang="zh-CN" altLang="en-US" sz="3500" b="1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23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47008" y="815356"/>
            <a:ext cx="10590747" cy="5390964"/>
            <a:chOff x="5115629" y="1741206"/>
            <a:chExt cx="6227825" cy="355692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1" t="11228" r="5565" b="11018"/>
            <a:stretch/>
          </p:blipFill>
          <p:spPr>
            <a:xfrm>
              <a:off x="5115629" y="1741206"/>
              <a:ext cx="6227825" cy="3556923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6923044" y="3519668"/>
              <a:ext cx="2979938" cy="107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000" smtClean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声轻介快韵母响，</a:t>
              </a:r>
              <a:endParaRPr lang="en-US" altLang="zh-CN" sz="500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5000" smtClean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三音连读很顺当。</a:t>
              </a:r>
              <a:endParaRPr lang="zh-CN" altLang="en-US" sz="5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2775994" y="147276"/>
            <a:ext cx="6124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三拼音节的拼读口诀</a:t>
            </a:r>
            <a:endParaRPr lang="zh-CN" altLang="en-US" sz="5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971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27502" y="1450003"/>
            <a:ext cx="1409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声母轻读</a:t>
            </a:r>
            <a:endParaRPr lang="zh-CN" altLang="en-US" sz="45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79894" y="1450003"/>
            <a:ext cx="1409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介母快读</a:t>
            </a:r>
            <a:endParaRPr lang="zh-CN" altLang="en-US" sz="45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213218" y="1450003"/>
            <a:ext cx="1409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三音连读</a:t>
            </a:r>
            <a:endParaRPr lang="zh-CN" altLang="en-US" sz="45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096093" y="1448471"/>
            <a:ext cx="1409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韵母响亮</a:t>
            </a:r>
            <a:endParaRPr lang="zh-CN" altLang="en-US" sz="45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46" y="3241650"/>
            <a:ext cx="2609223" cy="2919907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6905894" y="4264723"/>
            <a:ext cx="16633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关门</a:t>
            </a:r>
            <a:endParaRPr lang="zh-CN" altLang="en-US" sz="4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65128" y="55697"/>
            <a:ext cx="720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pc="-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105141" y="51575"/>
            <a:ext cx="149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1372480" y="959596"/>
            <a:ext cx="1162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7625431" y="55697"/>
            <a:ext cx="263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pc="-2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</a:t>
            </a: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5357915" y="959596"/>
            <a:ext cx="23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435158" y="51575"/>
            <a:ext cx="1033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endParaRPr kumimoji="1" lang="en-US" altLang="zh-CN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3092744" y="963712"/>
            <a:ext cx="111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52" grpId="0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469115" y="1983883"/>
            <a:ext cx="16616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宽广</a:t>
            </a:r>
            <a:endParaRPr lang="zh-CN" altLang="en-US" sz="4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13306" y="4373536"/>
            <a:ext cx="720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k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91419" y="4369414"/>
            <a:ext cx="149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763508" y="5277435"/>
            <a:ext cx="1162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8111709" y="4373536"/>
            <a:ext cx="263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ku</a:t>
            </a: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5891818" y="5277435"/>
            <a:ext cx="23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845236" y="4369414"/>
            <a:ext cx="1033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endParaRPr kumimoji="1" lang="en-US" altLang="zh-CN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3502822" y="5281551"/>
            <a:ext cx="111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91" y="987373"/>
            <a:ext cx="4783029" cy="318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4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554714" y="2263875"/>
            <a:ext cx="14114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欢呼</a:t>
            </a:r>
            <a:endParaRPr lang="zh-CN" altLang="en-US" sz="4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18056" y="4373536"/>
            <a:ext cx="720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91419" y="4369414"/>
            <a:ext cx="149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763508" y="5277435"/>
            <a:ext cx="1162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8111709" y="4373536"/>
            <a:ext cx="263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hu</a:t>
            </a: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5891818" y="5277435"/>
            <a:ext cx="23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845236" y="4369414"/>
            <a:ext cx="1033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endParaRPr kumimoji="1" lang="en-US" altLang="zh-CN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3502822" y="5281551"/>
            <a:ext cx="111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19260" r="21616" b="23791"/>
          <a:stretch/>
        </p:blipFill>
        <p:spPr>
          <a:xfrm>
            <a:off x="2278517" y="703503"/>
            <a:ext cx="3564610" cy="39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1" y="2462135"/>
            <a:ext cx="2812775" cy="254932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42427" y="341820"/>
            <a:ext cx="3230641" cy="1031875"/>
            <a:chOff x="42427" y="341820"/>
            <a:chExt cx="3230641" cy="1031875"/>
          </a:xfrm>
        </p:grpSpPr>
        <p:grpSp>
          <p:nvGrpSpPr>
            <p:cNvPr id="34" name="组合 33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36" name="直接连接符 35"/>
              <p:cNvCxnSpPr/>
              <p:nvPr/>
            </p:nvCxnSpPr>
            <p:spPr>
              <a:xfrm>
                <a:off x="1974761" y="2511380"/>
                <a:ext cx="186571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妙学拼音</a:t>
                </a:r>
                <a:endParaRPr lang="zh-CN" altLang="en-US" sz="3200" b="1" spc="5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图片 34" descr="卡通女孩拿着字母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427" y="341820"/>
              <a:ext cx="1029335" cy="1031875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3236767" y="1692251"/>
            <a:ext cx="85265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40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晚饭后，爸爸妈妈坐在沙发上休息。沙发前的茶几上放了几瓶饮料。茶几前是电视柜，旁边有一个圆圆的足球。妈妈一摁遥控器，电视就打开了，屏幕上出现了这样的画面：五星红旗迎风飘扬，在蓝天白云的映衬下，天安门城楼显得格外壮丽。</a:t>
            </a:r>
            <a:endParaRPr lang="zh-CN" altLang="en-US" sz="40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124677" y="454962"/>
            <a:ext cx="4113161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>
                <a:ln w="22225">
                  <a:solidFill>
                    <a:srgbClr val="E30C7F"/>
                  </a:solidFill>
                  <a:prstDash val="solid"/>
                </a:ln>
                <a:solidFill>
                  <a:srgbClr val="E30C7F"/>
                </a:solidFill>
                <a:latin typeface="黑体" panose="02010600030101010101" charset="-122"/>
                <a:ea typeface="黑体" panose="02010600030101010101" charset="-122"/>
              </a:rPr>
              <a:t>看图听故事</a:t>
            </a:r>
            <a:endParaRPr lang="zh-CN" altLang="en-US" sz="5400" cap="all" dirty="0">
              <a:ln w="22225">
                <a:solidFill>
                  <a:srgbClr val="E30C7F"/>
                </a:solidFill>
                <a:prstDash val="solid"/>
              </a:ln>
              <a:solidFill>
                <a:srgbClr val="E30C7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331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604841" y="1905792"/>
            <a:ext cx="709609" cy="27148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957891" y="3991768"/>
            <a:ext cx="461959" cy="71795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2062166" y="3944143"/>
            <a:ext cx="614359" cy="71795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957891" y="1991518"/>
            <a:ext cx="461959" cy="71795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062166" y="1943893"/>
            <a:ext cx="614359" cy="71795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957891" y="3029743"/>
            <a:ext cx="461959" cy="71795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062166" y="2982118"/>
            <a:ext cx="614359" cy="71795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17408" y="1566408"/>
            <a:ext cx="753599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＋</a:t>
            </a:r>
            <a:r>
              <a:rPr kumimoji="1" lang="en-US" altLang="zh-CN" sz="750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＝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ju</a:t>
            </a:r>
            <a:r>
              <a:rPr kumimoji="1" lang="en-US" altLang="zh-CN" sz="75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75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4735" y="41450"/>
            <a:ext cx="4780381" cy="1543464"/>
            <a:chOff x="124735" y="41450"/>
            <a:chExt cx="4780381" cy="1543464"/>
          </a:xfrm>
        </p:grpSpPr>
        <p:sp>
          <p:nvSpPr>
            <p:cNvPr id="46" name="文本框 45"/>
            <p:cNvSpPr txBox="1"/>
            <p:nvPr/>
          </p:nvSpPr>
          <p:spPr>
            <a:xfrm>
              <a:off x="1186067" y="543710"/>
              <a:ext cx="3719049" cy="7078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40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黑体" panose="02010600030101010101" charset="-122"/>
                </a:rPr>
                <a:t>你发现了什么？</a:t>
              </a:r>
              <a:endParaRPr lang="zh-CN" altLang="en-US" sz="4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35" y="41450"/>
              <a:ext cx="1121352" cy="1543464"/>
            </a:xfrm>
            <a:prstGeom prst="rect">
              <a:avLst/>
            </a:prstGeom>
          </p:spPr>
        </p:pic>
      </p:grpSp>
      <p:sp>
        <p:nvSpPr>
          <p:cNvPr id="38" name="文本框 37"/>
          <p:cNvSpPr txBox="1"/>
          <p:nvPr/>
        </p:nvSpPr>
        <p:spPr>
          <a:xfrm>
            <a:off x="621526" y="2600259"/>
            <a:ext cx="81605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＋</a:t>
            </a:r>
            <a:r>
              <a:rPr kumimoji="1" lang="en-US" altLang="zh-CN" sz="750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＝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qu</a:t>
            </a:r>
            <a:r>
              <a:rPr kumimoji="1" lang="en-US" altLang="zh-CN" sz="75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75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21525" y="3572322"/>
            <a:ext cx="71223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＋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＋</a:t>
            </a:r>
            <a:r>
              <a:rPr kumimoji="1" lang="en-US" altLang="zh-CN" sz="750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r>
              <a:rPr lang="zh-CN" altLang="en-US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＝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xu</a:t>
            </a:r>
            <a:r>
              <a:rPr kumimoji="1" lang="en-US" altLang="zh-CN" sz="75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750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75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24499" y="4854899"/>
            <a:ext cx="10772139" cy="938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5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jqx</a:t>
            </a:r>
            <a:r>
              <a:rPr lang="zh-CN" altLang="en-US" sz="5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和</a:t>
            </a:r>
            <a:r>
              <a:rPr lang="en-US" altLang="zh-CN" sz="55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ü</a:t>
            </a:r>
            <a:r>
              <a:rPr lang="zh-CN" altLang="en-US" sz="5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相</a:t>
            </a:r>
            <a:r>
              <a:rPr lang="zh-CN" altLang="en-US" sz="55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拼</a:t>
            </a:r>
            <a:r>
              <a:rPr lang="zh-CN" altLang="en-US" sz="5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时，</a:t>
            </a:r>
            <a:r>
              <a:rPr lang="en-US" altLang="zh-CN" sz="5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ü</a:t>
            </a:r>
            <a:r>
              <a:rPr lang="zh-CN" altLang="en-US" sz="55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上两点要省去。</a:t>
            </a:r>
            <a:endParaRPr lang="zh-CN" altLang="en-US" sz="5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60" name="云形标注 59"/>
          <p:cNvSpPr/>
          <p:nvPr/>
        </p:nvSpPr>
        <p:spPr>
          <a:xfrm>
            <a:off x="6967863" y="341627"/>
            <a:ext cx="2640709" cy="1296793"/>
          </a:xfrm>
          <a:prstGeom prst="cloudCallout">
            <a:avLst>
              <a:gd name="adj1" fmla="val -104480"/>
              <a:gd name="adj2" fmla="val 122118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5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lang="zh-CN" altLang="en-US" sz="2800" b="1" smtClean="0">
                <a:solidFill>
                  <a:srgbClr val="0000FF"/>
                </a:solidFill>
              </a:rPr>
              <a:t>上两点没有了。</a:t>
            </a:r>
            <a:endParaRPr lang="zh-CN" altLang="en-US" sz="28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8" grpId="0" animBg="1"/>
      <p:bldP spid="41" grpId="0" animBg="1"/>
      <p:bldP spid="42" grpId="0" animBg="1"/>
      <p:bldP spid="37" grpId="0" animBg="1"/>
      <p:bldP spid="44" grpId="0" animBg="1"/>
      <p:bldP spid="52" grpId="0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570211" y="1983883"/>
            <a:ext cx="31206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涓涓细流</a:t>
            </a:r>
            <a:endParaRPr lang="zh-CN" altLang="en-US" sz="4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18056" y="4373536"/>
            <a:ext cx="720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91419" y="4369414"/>
            <a:ext cx="149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763508" y="5277435"/>
            <a:ext cx="1162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968834" y="4373536"/>
            <a:ext cx="263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ju</a:t>
            </a: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5891818" y="5277435"/>
            <a:ext cx="23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845236" y="4369414"/>
            <a:ext cx="1033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endParaRPr kumimoji="1" lang="en-US" altLang="zh-CN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3502822" y="5281551"/>
            <a:ext cx="111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71" y="381913"/>
            <a:ext cx="3528429" cy="40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690320" y="2202038"/>
            <a:ext cx="15414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圆圈</a:t>
            </a:r>
            <a:endParaRPr lang="zh-CN" altLang="en-US" sz="4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18056" y="4373536"/>
            <a:ext cx="720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91419" y="4369414"/>
            <a:ext cx="149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763508" y="5277435"/>
            <a:ext cx="1162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8111709" y="4373536"/>
            <a:ext cx="263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qu</a:t>
            </a: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5891818" y="5277435"/>
            <a:ext cx="23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845236" y="4369414"/>
            <a:ext cx="1033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endParaRPr kumimoji="1" lang="en-US" altLang="zh-CN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3502822" y="5281551"/>
            <a:ext cx="111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0094" r="8326" b="30141"/>
          <a:stretch/>
        </p:blipFill>
        <p:spPr>
          <a:xfrm>
            <a:off x="1877711" y="1505235"/>
            <a:ext cx="4001625" cy="25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907965" y="2239258"/>
            <a:ext cx="15414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喧闹</a:t>
            </a:r>
            <a:endParaRPr lang="zh-CN" altLang="en-US" sz="4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18056" y="4373536"/>
            <a:ext cx="7202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91419" y="4369414"/>
            <a:ext cx="149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763508" y="5277435"/>
            <a:ext cx="1162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8111709" y="4373536"/>
            <a:ext cx="263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xu</a:t>
            </a: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>
            <a:off x="5891818" y="5277435"/>
            <a:ext cx="23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845236" y="4369414"/>
            <a:ext cx="1033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endParaRPr kumimoji="1" lang="en-US" altLang="zh-CN" sz="9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3502822" y="5281551"/>
            <a:ext cx="1116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23" y="994434"/>
            <a:ext cx="4900833" cy="34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1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928527" y="3595408"/>
            <a:ext cx="9652372" cy="198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endParaRPr lang="en-US" altLang="zh-CN" sz="4000" b="1" dirty="0" smtClean="0">
              <a:solidFill>
                <a:srgbClr val="0000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75491" y="384561"/>
            <a:ext cx="9515856" cy="1631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我们接着来学习前鼻韵母</a:t>
            </a:r>
            <a:r>
              <a:rPr kumimoji="1" lang="en-US" altLang="zh-CN" sz="5000" b="1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5000" b="1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的其他音节。</a:t>
            </a:r>
            <a:endParaRPr lang="zh-CN" altLang="en-US" sz="5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11460" y="1321659"/>
            <a:ext cx="19316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3000" b="1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lang="en-US" altLang="zh-CN" sz="130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30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67672" y="3463842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757830" y="3467386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091883" y="3467382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323232" y="3460291"/>
            <a:ext cx="203972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zh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à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30926" y="4431399"/>
            <a:ext cx="187745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du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753900" y="4431399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83991" y="4431399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ji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304700" y="4427277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qu</a:t>
            </a:r>
            <a:r>
              <a:rPr kumimoji="1"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23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0" grpId="0"/>
      <p:bldP spid="36" grpId="0"/>
      <p:bldP spid="38" grpId="0"/>
      <p:bldP spid="39" grpId="0"/>
      <p:bldP spid="40" grpId="0"/>
      <p:bldP spid="41" grpId="0"/>
      <p:bldP spid="42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3" y="1636270"/>
            <a:ext cx="4461160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2803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</a:t>
            </a:r>
            <a:r>
              <a:rPr kumimoji="1"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49" y="1881634"/>
            <a:ext cx="4461160" cy="2855142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707589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r>
              <a:rPr kumimoji="1"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88601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748532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85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38" y="1636270"/>
            <a:ext cx="2593049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2803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880726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dirty="0" err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en-US" altLang="zh-CN" sz="9000" b="1" dirty="0" err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lang="en-US" altLang="zh-CN" sz="9000" b="1" dirty="0" err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58" y="1682102"/>
            <a:ext cx="3160242" cy="3236698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7462064" y="5607653"/>
            <a:ext cx="1188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904278" y="114523"/>
            <a:ext cx="26538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</a:t>
            </a:r>
            <a:r>
              <a:rPr kumimoji="1"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à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13803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à</a:t>
            </a: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90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3" y="1675133"/>
            <a:ext cx="4461160" cy="32681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24" name="直接连接符 23"/>
          <p:cNvCxnSpPr/>
          <p:nvPr/>
        </p:nvCxnSpPr>
        <p:spPr>
          <a:xfrm>
            <a:off x="1508939" y="5607653"/>
            <a:ext cx="1080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970328" y="114523"/>
            <a:ext cx="27064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du</a:t>
            </a:r>
            <a:r>
              <a:rPr kumimoji="1"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259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054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837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080564" y="5607653"/>
            <a:ext cx="936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53" y="1636270"/>
            <a:ext cx="3425469" cy="3345870"/>
          </a:xfrm>
          <a:prstGeom prst="rect">
            <a:avLst/>
          </a:prstGeom>
        </p:spPr>
      </p:pic>
      <p:cxnSp>
        <p:nvCxnSpPr>
          <p:cNvPr id="37" name="直接连接符 36"/>
          <p:cNvCxnSpPr/>
          <p:nvPr/>
        </p:nvCxnSpPr>
        <p:spPr>
          <a:xfrm>
            <a:off x="691913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r>
              <a:rPr kumimoji="1"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83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4" grpId="0"/>
      <p:bldP spid="38" grpId="0"/>
      <p:bldP spid="39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88" y="1636270"/>
            <a:ext cx="3359928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508939" y="5607653"/>
            <a:ext cx="1080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970328" y="114523"/>
            <a:ext cx="27064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ji</a:t>
            </a:r>
            <a:r>
              <a:rPr kumimoji="1"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259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054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3058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2952969" y="5607653"/>
            <a:ext cx="936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39" y="1636270"/>
            <a:ext cx="2897997" cy="3345870"/>
          </a:xfrm>
          <a:prstGeom prst="rect">
            <a:avLst/>
          </a:prstGeom>
        </p:spPr>
      </p:pic>
      <p:cxnSp>
        <p:nvCxnSpPr>
          <p:cNvPr id="41" name="直接连接符 40"/>
          <p:cNvCxnSpPr/>
          <p:nvPr/>
        </p:nvCxnSpPr>
        <p:spPr>
          <a:xfrm>
            <a:off x="6757214" y="5607653"/>
            <a:ext cx="1080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037628" y="114523"/>
            <a:ext cx="27064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qu</a:t>
            </a:r>
            <a:r>
              <a:rPr kumimoji="1"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5087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1537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7320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8328839" y="5607653"/>
            <a:ext cx="936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45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4" grpId="0"/>
      <p:bldP spid="42" grpId="0"/>
      <p:bldP spid="43" grpId="0"/>
      <p:bldP spid="44" grpId="0"/>
      <p:bldP spid="4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928527" y="3595408"/>
            <a:ext cx="9652372" cy="198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endParaRPr lang="en-US" altLang="zh-CN" sz="4000" b="1" dirty="0" smtClean="0">
              <a:solidFill>
                <a:srgbClr val="0000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75491" y="384561"/>
            <a:ext cx="9515856" cy="1631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然后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来学习前鼻韵母</a:t>
            </a:r>
            <a:r>
              <a:rPr lang="en-US" altLang="zh-CN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en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与其他声母组成的音节。</a:t>
            </a:r>
            <a:endParaRPr lang="zh-CN" altLang="en-US" sz="5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11460" y="1321659"/>
            <a:ext cx="19316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30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en</a:t>
            </a:r>
            <a:endParaRPr lang="zh-CN" altLang="en-US" sz="130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18244" y="3463842"/>
            <a:ext cx="20871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chén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26951" y="3467382"/>
            <a:ext cx="186439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zhēn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47402" y="4431399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rén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234681" y="4431399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nèn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872598" y="3459720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kěn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870447" y="4427277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wèn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23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0" grpId="0"/>
      <p:bldP spid="38" grpId="0"/>
      <p:bldP spid="40" grpId="0"/>
      <p:bldP spid="42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77500" y="2996302"/>
            <a:ext cx="60291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加</a:t>
            </a:r>
            <a:r>
              <a:rPr kumimoji="1" lang="en-US" altLang="zh-CN" sz="66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 ɑn ɑn</a:t>
            </a:r>
            <a:endParaRPr lang="zh-CN" altLang="en-US" sz="6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76848" y="1190562"/>
            <a:ext cx="2314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1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endParaRPr lang="zh-CN" altLang="en-US" sz="11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25760" y="163382"/>
            <a:ext cx="3105734" cy="1266623"/>
            <a:chOff x="225760" y="163382"/>
            <a:chExt cx="3105734" cy="1266623"/>
          </a:xfrm>
        </p:grpSpPr>
        <p:grpSp>
          <p:nvGrpSpPr>
            <p:cNvPr id="30" name="组合 29"/>
            <p:cNvGrpSpPr/>
            <p:nvPr/>
          </p:nvGrpSpPr>
          <p:grpSpPr>
            <a:xfrm>
              <a:off x="1158729" y="567600"/>
              <a:ext cx="2172765" cy="679269"/>
              <a:chOff x="1966053" y="2511380"/>
              <a:chExt cx="2172765" cy="679269"/>
            </a:xfrm>
          </p:grpSpPr>
          <p:cxnSp>
            <p:nvCxnSpPr>
              <p:cNvPr id="32" name="直接连接符 31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"/>
              <p:cNvSpPr txBox="1">
                <a:spLocks noChangeArrowheads="1"/>
              </p:cNvSpPr>
              <p:nvPr/>
            </p:nvSpPr>
            <p:spPr bwMode="auto">
              <a:xfrm>
                <a:off x="2057889" y="2542905"/>
                <a:ext cx="206314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1200" dirty="0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我会认</a:t>
                </a:r>
                <a:endParaRPr lang="zh-CN" altLang="en-US" sz="3200" b="1" spc="12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966053" y="3190649"/>
                <a:ext cx="190509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60" y="163382"/>
              <a:ext cx="1065668" cy="1266623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97" y="2743911"/>
            <a:ext cx="3552413" cy="2013033"/>
          </a:xfrm>
          <a:prstGeom prst="rect">
            <a:avLst/>
          </a:prstGeom>
        </p:spPr>
      </p:pic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659932" y="4221332"/>
            <a:ext cx="708141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红旗飘扬天安</a:t>
            </a:r>
            <a:r>
              <a:rPr kumimoji="1" lang="zh-CN" altLang="en-US" sz="4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kumimoji="1" lang="en-US" altLang="zh-CN" sz="6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ɑn</a:t>
            </a:r>
            <a:r>
              <a:rPr kumimoji="1" lang="zh-CN" altLang="en-US" sz="4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门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177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55" y="1636270"/>
            <a:ext cx="3636815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427774" y="5607653"/>
            <a:ext cx="1188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868644" y="114523"/>
            <a:ext cx="25757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chén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14694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én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60" y="1636270"/>
            <a:ext cx="2506056" cy="334587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691913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kěn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k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ěn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34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94" y="1636270"/>
            <a:ext cx="3237938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427774" y="5607653"/>
            <a:ext cx="1188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868644" y="114523"/>
            <a:ext cx="25757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zhēn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14694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ēn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45" y="1758233"/>
            <a:ext cx="3425469" cy="334587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691913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rén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én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86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94" y="1636270"/>
            <a:ext cx="3729338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2803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wèn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èn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08" y="1820489"/>
            <a:ext cx="4461160" cy="2977432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691913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nèn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èn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053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928527" y="3595408"/>
            <a:ext cx="9652372" cy="198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endParaRPr lang="en-US" altLang="zh-CN" sz="4000" b="1" dirty="0" smtClean="0">
              <a:solidFill>
                <a:srgbClr val="0000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75491" y="384561"/>
            <a:ext cx="9515856" cy="1631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接着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来学习前鼻韵母</a:t>
            </a:r>
            <a:r>
              <a:rPr lang="en-US" altLang="zh-CN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in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与其他声母组成的音节。</a:t>
            </a:r>
            <a:endParaRPr lang="zh-CN" altLang="en-US" sz="5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612604" y="1321659"/>
            <a:ext cx="19316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30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in</a:t>
            </a:r>
            <a:endParaRPr lang="zh-CN" altLang="en-US" sz="130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18244" y="3463842"/>
            <a:ext cx="20871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pīn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26951" y="3467382"/>
            <a:ext cx="186439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jìn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47402" y="4431399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xīn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234681" y="4431399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mín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872598" y="3459720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nín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870447" y="4427277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qīn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878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0" grpId="0"/>
      <p:bldP spid="38" grpId="0"/>
      <p:bldP spid="40" grpId="0"/>
      <p:bldP spid="42" grpId="0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b="18743"/>
          <a:stretch/>
        </p:blipFill>
        <p:spPr>
          <a:xfrm>
            <a:off x="1792578" y="1999281"/>
            <a:ext cx="2874097" cy="274652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76167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pīn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īn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t="26599" r="18468" b="21522"/>
          <a:stretch/>
        </p:blipFill>
        <p:spPr>
          <a:xfrm>
            <a:off x="6494062" y="1948892"/>
            <a:ext cx="3358692" cy="2938855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701539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ní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ín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27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74" y="1636270"/>
            <a:ext cx="2311578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76167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jìn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ìn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45" y="1636270"/>
            <a:ext cx="3327685" cy="334587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701539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xī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īn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64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5" t="21512" r="23361" b="10781"/>
          <a:stretch/>
        </p:blipFill>
        <p:spPr>
          <a:xfrm>
            <a:off x="1869611" y="1978562"/>
            <a:ext cx="2396102" cy="2815931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76167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qīn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īn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t="23235" r="23759" b="20629"/>
          <a:stretch/>
        </p:blipFill>
        <p:spPr>
          <a:xfrm>
            <a:off x="6779741" y="2027551"/>
            <a:ext cx="2644346" cy="2830568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701539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mí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ín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39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928527" y="3595408"/>
            <a:ext cx="9652372" cy="198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endParaRPr lang="en-US" altLang="zh-CN" sz="4000" b="1" dirty="0" smtClean="0">
              <a:solidFill>
                <a:srgbClr val="0000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75491" y="384561"/>
            <a:ext cx="9515856" cy="1631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再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来学习前鼻韵母</a:t>
            </a:r>
            <a:r>
              <a:rPr lang="en-US" altLang="zh-CN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un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与其他声母组成的音节。</a:t>
            </a:r>
            <a:endParaRPr lang="zh-CN" altLang="en-US" sz="5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11460" y="1321659"/>
            <a:ext cx="19316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30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un</a:t>
            </a:r>
            <a:endParaRPr lang="zh-CN" altLang="en-US" sz="130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18244" y="3463842"/>
            <a:ext cx="20871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rùn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26951" y="3467382"/>
            <a:ext cx="186439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hūn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47402" y="4431399"/>
            <a:ext cx="187506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zhǔn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234681" y="4431399"/>
            <a:ext cx="196695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chūn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872598" y="3459720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tūn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870447" y="4427277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lún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9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0" grpId="0"/>
      <p:bldP spid="38" grpId="0"/>
      <p:bldP spid="40" grpId="0"/>
      <p:bldP spid="42" grpId="0"/>
      <p:bldP spid="31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9" y="1702174"/>
            <a:ext cx="4145268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0397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rùn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ùn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08" y="1666875"/>
            <a:ext cx="4461160" cy="328466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695523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tūn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ūn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2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7" y="1636270"/>
            <a:ext cx="4366272" cy="334587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0397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hūn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ūn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0439" r="21886" b="7964"/>
          <a:stretch/>
        </p:blipFill>
        <p:spPr>
          <a:xfrm>
            <a:off x="6752122" y="1444407"/>
            <a:ext cx="2718450" cy="3618826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>
            <a:off x="7462064" y="5607653"/>
            <a:ext cx="1188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6904278" y="114523"/>
            <a:ext cx="26538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zhǔn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31845" y="4755961"/>
            <a:ext cx="13803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ǔn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9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38311" y="2552160"/>
            <a:ext cx="631563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6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 en en 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76848" y="746420"/>
            <a:ext cx="2314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1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</a:t>
            </a:r>
            <a:endParaRPr lang="zh-CN" altLang="en-US" sz="11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24" y="2038138"/>
            <a:ext cx="2937295" cy="2970865"/>
          </a:xfrm>
          <a:prstGeom prst="rect">
            <a:avLst/>
          </a:prstGeom>
        </p:spPr>
      </p:pic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659932" y="3777190"/>
            <a:ext cx="738445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手扶门铃轻轻摁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en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04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2" b="24360"/>
          <a:stretch/>
        </p:blipFill>
        <p:spPr>
          <a:xfrm>
            <a:off x="1293120" y="2354826"/>
            <a:ext cx="3472855" cy="2042834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855849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lún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ún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08" y="1887702"/>
            <a:ext cx="4461160" cy="2843006"/>
          </a:xfrm>
          <a:prstGeom prst="rect">
            <a:avLst/>
          </a:prstGeom>
        </p:spPr>
      </p:pic>
      <p:cxnSp>
        <p:nvCxnSpPr>
          <p:cNvPr id="35" name="直接连接符 34"/>
          <p:cNvCxnSpPr/>
          <p:nvPr/>
        </p:nvCxnSpPr>
        <p:spPr>
          <a:xfrm>
            <a:off x="7462064" y="5607653"/>
            <a:ext cx="1188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6904278" y="114523"/>
            <a:ext cx="26538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chūn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31845" y="4755961"/>
            <a:ext cx="13803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ūn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21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6" grpId="0"/>
      <p:bldP spid="37" grpId="0"/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928527" y="4625150"/>
            <a:ext cx="9652372" cy="108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endParaRPr lang="en-US" altLang="zh-CN" sz="4000" b="1" dirty="0" smtClean="0">
              <a:solidFill>
                <a:srgbClr val="0000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75491" y="779982"/>
            <a:ext cx="9515856" cy="1631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最后来学习前鼻韵母</a:t>
            </a:r>
            <a:r>
              <a:rPr lang="en-US" altLang="zh-CN" sz="5000" b="1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lang="en-US" altLang="zh-CN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n</a:t>
            </a:r>
            <a:r>
              <a:rPr lang="zh-CN" altLang="en-US" sz="50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与其他声母组成的音节。</a:t>
            </a:r>
            <a:endParaRPr lang="zh-CN" altLang="en-US" sz="50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711460" y="2087785"/>
            <a:ext cx="19316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30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lang="en-US" altLang="zh-CN" sz="13000" b="1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13000" b="1" dirty="0">
              <a:solidFill>
                <a:srgbClr val="FF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18244" y="4493584"/>
            <a:ext cx="20871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jūn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226951" y="4497124"/>
            <a:ext cx="186439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xún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872598" y="4489462"/>
            <a:ext cx="14358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qún</a:t>
            </a:r>
            <a:endParaRPr kumimoji="1" lang="en-US" altLang="zh-CN" sz="6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18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0" grpId="0"/>
      <p:bldP spid="38" grpId="0"/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3410" r="13232" b="6401"/>
          <a:stretch/>
        </p:blipFill>
        <p:spPr>
          <a:xfrm>
            <a:off x="1593668" y="1750422"/>
            <a:ext cx="2881963" cy="3231718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90397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113203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jūn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93120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3051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ǖn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7" b="13430"/>
          <a:stretch/>
        </p:blipFill>
        <p:spPr>
          <a:xfrm>
            <a:off x="6521803" y="1975641"/>
            <a:ext cx="3023599" cy="277016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6955235" y="5607653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7151928" y="114523"/>
            <a:ext cx="21688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qú</a:t>
            </a:r>
            <a:r>
              <a:rPr lang="en-US" altLang="zh-CN" sz="9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endParaRPr lang="zh-CN" altLang="en-US" sz="9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31845" y="4755961"/>
            <a:ext cx="914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91776" y="4755961"/>
            <a:ext cx="1490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8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ǘn</a:t>
            </a:r>
            <a:endParaRPr lang="zh-CN" altLang="en-US" sz="8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644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1" grpId="0"/>
      <p:bldP spid="32" grpId="0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570211" y="2140639"/>
            <a:ext cx="16593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寻找</a:t>
            </a:r>
            <a:endParaRPr lang="zh-CN" altLang="en-US" sz="4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2277906" y="5120081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7127534" y="4093396"/>
            <a:ext cx="21688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xún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5027313" y="5120081"/>
            <a:ext cx="21960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575809" y="4096939"/>
            <a:ext cx="9149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663787" y="4096939"/>
            <a:ext cx="14905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ǘn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t="19496" r="13718" b="33344"/>
          <a:stretch/>
        </p:blipFill>
        <p:spPr>
          <a:xfrm>
            <a:off x="2277906" y="776287"/>
            <a:ext cx="3245784" cy="34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6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7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9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0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1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2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80862" y="130525"/>
            <a:ext cx="385301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看图学词语</a:t>
            </a:r>
            <a:endParaRPr lang="zh-CN" altLang="en-US" sz="5400" cap="all" dirty="0">
              <a:ln w="22225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104695" y="1665285"/>
            <a:ext cx="3498315" cy="1817138"/>
            <a:chOff x="1699642" y="4134167"/>
            <a:chExt cx="3498315" cy="1817138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1699642" y="4781754"/>
              <a:ext cx="2754798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70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蓝 天</a:t>
              </a:r>
              <a:endParaRPr lang="zh-CN" altLang="en-US" sz="7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786586" y="4134167"/>
              <a:ext cx="3411371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5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lán tiān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314608" y="1661163"/>
            <a:ext cx="2924436" cy="1817138"/>
            <a:chOff x="1699642" y="4134167"/>
            <a:chExt cx="2924436" cy="1817138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699642" y="4781754"/>
              <a:ext cx="2674648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70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白 云</a:t>
              </a:r>
              <a:endParaRPr lang="zh-CN" altLang="en-US" sz="7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62376" y="4134167"/>
              <a:ext cx="276170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50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b</a:t>
              </a:r>
              <a:r>
                <a:rPr kumimoji="1" lang="en-US" altLang="zh-CN" sz="5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ái yún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100339" y="3743930"/>
            <a:ext cx="2996230" cy="1817138"/>
            <a:chOff x="1699642" y="4134167"/>
            <a:chExt cx="2996230" cy="1817138"/>
          </a:xfrm>
        </p:grpSpPr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1699642" y="4781754"/>
              <a:ext cx="2754798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70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草 原</a:t>
              </a:r>
              <a:endParaRPr lang="zh-CN" altLang="en-US" sz="7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756692" y="4134167"/>
              <a:ext cx="293918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50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c</a:t>
              </a:r>
              <a:r>
                <a:rPr kumimoji="1" lang="en-US" altLang="zh-CN" sz="5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ǎ</a:t>
              </a:r>
              <a:r>
                <a:rPr kumimoji="1" lang="en-US" altLang="zh-CN" sz="50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o yu</a:t>
              </a:r>
              <a:r>
                <a:rPr kumimoji="1" lang="en-US" altLang="zh-CN" sz="5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á</a:t>
              </a:r>
              <a:r>
                <a:rPr kumimoji="1" lang="en-US" altLang="zh-CN" sz="5000" b="1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n</a:t>
              </a:r>
              <a:endParaRPr kumimoji="1" lang="en-US" altLang="zh-CN" sz="5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10252" y="3739808"/>
            <a:ext cx="2674648" cy="1817138"/>
            <a:chOff x="1699642" y="4134167"/>
            <a:chExt cx="2674648" cy="1817138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1699642" y="4781754"/>
              <a:ext cx="2674648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70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森 林</a:t>
              </a:r>
              <a:endParaRPr lang="zh-CN" altLang="en-US" sz="7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805886" y="4134167"/>
              <a:ext cx="2556046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50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sēn lín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2" y="1600200"/>
            <a:ext cx="4648200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97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1879152" y="3955052"/>
            <a:ext cx="1560733" cy="140061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648576" y="2348152"/>
            <a:ext cx="1608634" cy="140061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044147" y="2348152"/>
            <a:ext cx="3006824" cy="140061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7324" y="2310883"/>
            <a:ext cx="6222570" cy="1444335"/>
            <a:chOff x="487475" y="660073"/>
            <a:chExt cx="6222570" cy="1444335"/>
          </a:xfrm>
        </p:grpSpPr>
        <p:sp>
          <p:nvSpPr>
            <p:cNvPr id="13" name="文本框 12"/>
            <p:cNvSpPr txBox="1"/>
            <p:nvPr/>
          </p:nvSpPr>
          <p:spPr>
            <a:xfrm>
              <a:off x="668112" y="1165689"/>
              <a:ext cx="6041933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高高蓝天白云飘，</a:t>
              </a:r>
              <a:endParaRPr lang="en-US" altLang="zh-CN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87475" y="660073"/>
              <a:ext cx="59054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500" b="1" spc="-2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ɡ</a:t>
              </a:r>
              <a:r>
                <a:rPr kumimoji="1" lang="en-US" altLang="zh-CN" sz="3200" b="1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āo </a:t>
              </a:r>
              <a:r>
                <a:rPr lang="en-US" altLang="zh-CN" sz="2500" b="1" spc="-2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ɡ</a:t>
              </a:r>
              <a:r>
                <a:rPr kumimoji="1" lang="en-US" altLang="zh-CN" sz="3200" b="1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āo l</a:t>
              </a:r>
              <a:r>
                <a:rPr kumimoji="1" lang="en-US" altLang="zh-CN" sz="3200" b="1" spc="-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á</a:t>
              </a:r>
              <a:r>
                <a:rPr kumimoji="1" lang="en-US" altLang="zh-CN" sz="3200" b="1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n ti</a:t>
              </a:r>
              <a:r>
                <a:rPr kumimoji="1" lang="en-US" altLang="zh-CN" sz="3200" b="1" spc="-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ā</a:t>
              </a:r>
              <a:r>
                <a:rPr kumimoji="1" lang="en-US" altLang="zh-CN" sz="3200" b="1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n b</a:t>
              </a:r>
              <a:r>
                <a:rPr kumimoji="1" lang="en-US" altLang="zh-CN" sz="3200" b="1" spc="-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ái yún piā</a:t>
              </a:r>
              <a:r>
                <a:rPr kumimoji="1" lang="en-US" altLang="zh-CN" sz="3200" b="1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o</a:t>
              </a:r>
              <a:endParaRPr lang="zh-CN" altLang="en-US" sz="3200" spc="-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65118" y="2309233"/>
            <a:ext cx="6439454" cy="1444335"/>
            <a:chOff x="77001" y="660073"/>
            <a:chExt cx="6439454" cy="1444335"/>
          </a:xfrm>
        </p:grpSpPr>
        <p:sp>
          <p:nvSpPr>
            <p:cNvPr id="37" name="文本框 36"/>
            <p:cNvSpPr txBox="1"/>
            <p:nvPr/>
          </p:nvSpPr>
          <p:spPr>
            <a:xfrm>
              <a:off x="470400" y="1165689"/>
              <a:ext cx="604605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辽阔草原牛羊跑。</a:t>
              </a:r>
              <a:endParaRPr lang="en-US" altLang="zh-CN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7001" y="660073"/>
              <a:ext cx="61513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3200" b="1" spc="-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liáo kuò cǎo yuán niú </a:t>
              </a:r>
              <a:r>
                <a:rPr kumimoji="1" lang="en-US" altLang="zh-CN" sz="3200" b="1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yán</a:t>
              </a:r>
              <a:r>
                <a:rPr lang="en-US" altLang="zh-CN" sz="2500" b="1" spc="-2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ɡ</a:t>
              </a:r>
              <a:r>
                <a:rPr kumimoji="1" lang="en-US" altLang="zh-CN" sz="3200" b="1" spc="-2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</a:t>
              </a:r>
              <a:r>
                <a:rPr kumimoji="1" lang="en-US" altLang="zh-CN" sz="3200" b="1" spc="-2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pǎo</a:t>
              </a:r>
              <a:endParaRPr lang="zh-CN" altLang="en-US" sz="3200" spc="-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07824" y="3906191"/>
            <a:ext cx="11487968" cy="1444335"/>
            <a:chOff x="354966" y="660073"/>
            <a:chExt cx="11487968" cy="1444335"/>
          </a:xfrm>
        </p:grpSpPr>
        <p:sp>
          <p:nvSpPr>
            <p:cNvPr id="33" name="文本框 32"/>
            <p:cNvSpPr txBox="1"/>
            <p:nvPr/>
          </p:nvSpPr>
          <p:spPr>
            <a:xfrm>
              <a:off x="668112" y="1165689"/>
              <a:ext cx="1117482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碧绿森林氧气库，大家齐心来保护。</a:t>
              </a:r>
              <a:endParaRPr lang="en-US" altLang="zh-CN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54966" y="660073"/>
              <a:ext cx="114743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bì lǜ sēn lín </a:t>
              </a:r>
              <a:r>
                <a:rPr kumimoji="1" lang="en-US" altLang="zh-CN" sz="3200" b="1" spc="-1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yǎn</a:t>
              </a:r>
              <a:r>
                <a:rPr lang="en-US" altLang="zh-CN" sz="2500" b="1" spc="2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ɡ</a:t>
              </a:r>
              <a:r>
                <a:rPr kumimoji="1" lang="en-US" altLang="zh-CN" sz="3200" b="1" spc="-1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</a:t>
              </a:r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qì kù      dà jiā qí xīn lá</a:t>
              </a:r>
              <a:r>
                <a:rPr kumimoji="1" lang="en-US" altLang="zh-CN" sz="3200" b="1" spc="-1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i b</a:t>
              </a:r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ǎo hù</a:t>
              </a:r>
              <a:endParaRPr lang="zh-CN" altLang="en-US" sz="3200" b="1" spc="-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4688850" y="401571"/>
            <a:ext cx="251225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读一读</a:t>
            </a:r>
            <a:endParaRPr lang="zh-CN" altLang="en-US" sz="5400" cap="all" dirty="0">
              <a:ln w="22225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31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186248" y="1318714"/>
            <a:ext cx="9744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0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</a:t>
            </a:r>
            <a:endParaRPr lang="zh-CN" altLang="en-US" sz="10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849722" y="3781229"/>
            <a:ext cx="1837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草原</a:t>
            </a:r>
            <a:endParaRPr lang="zh-CN" altLang="en-US" sz="60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1602985" y="992209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6657269" y="-34476"/>
            <a:ext cx="21688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kumimoji="1" lang="en-US" altLang="zh-CN" sz="9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sz="10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4557045" y="992209"/>
            <a:ext cx="21960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961848" y="-30933"/>
            <a:ext cx="9149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206582" y="-30933"/>
            <a:ext cx="14905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9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o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86" y="2838983"/>
            <a:ext cx="5188131" cy="292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6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04684" y="2263681"/>
            <a:ext cx="3600000" cy="3502800"/>
            <a:chOff x="689996" y="2100862"/>
            <a:chExt cx="2520000" cy="2520000"/>
          </a:xfrm>
        </p:grpSpPr>
        <p:sp>
          <p:nvSpPr>
            <p:cNvPr id="27" name="矩形 26"/>
            <p:cNvSpPr/>
            <p:nvPr/>
          </p:nvSpPr>
          <p:spPr>
            <a:xfrm>
              <a:off x="689996" y="2100862"/>
              <a:ext cx="2519999" cy="2520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30" name="直接连接符 29"/>
            <p:cNvCxnSpPr>
              <a:stCxn id="35" idx="0"/>
              <a:endCxn id="35" idx="2"/>
            </p:cNvCxnSpPr>
            <p:nvPr/>
          </p:nvCxnSpPr>
          <p:spPr>
            <a:xfrm>
              <a:off x="1949997" y="2100862"/>
              <a:ext cx="0" cy="2520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stCxn id="35" idx="3"/>
              <a:endCxn id="35" idx="1"/>
            </p:cNvCxnSpPr>
            <p:nvPr/>
          </p:nvCxnSpPr>
          <p:spPr>
            <a:xfrm flipH="1">
              <a:off x="689997" y="3360862"/>
              <a:ext cx="2519999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689996" y="2100862"/>
              <a:ext cx="2519999" cy="2520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689997" y="2100862"/>
              <a:ext cx="2519999" cy="2520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689997" y="2100862"/>
              <a:ext cx="2519999" cy="2520000"/>
            </a:xfrm>
            <a:prstGeom prst="rect">
              <a:avLst/>
            </a:prstGeom>
            <a:noFill/>
            <a:ln w="25400">
              <a:solidFill>
                <a:srgbClr val="7ECB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938271" y="1568830"/>
            <a:ext cx="377539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</a:t>
            </a:r>
            <a:endParaRPr lang="zh-CN" altLang="en-US" sz="280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870275" y="208157"/>
            <a:ext cx="28885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kumimoji="1" lang="en-US" altLang="zh-CN" sz="10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ǎ</a:t>
            </a:r>
            <a:r>
              <a:rPr lang="en-US" altLang="zh-CN" sz="10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endParaRPr lang="zh-CN" altLang="en-US" sz="10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37" y="1978494"/>
            <a:ext cx="4939665" cy="37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7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8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9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5" name="图片 14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0"/>
            <a:ext cx="2009775" cy="164782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58894" y="943499"/>
            <a:ext cx="9829917" cy="16312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     </a:t>
            </a:r>
            <a:r>
              <a:rPr lang="zh-CN" altLang="en-US" sz="5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接下来我们学习一首儿歌</a:t>
            </a:r>
            <a:r>
              <a:rPr lang="en-US" altLang="zh-CN" sz="5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《</a:t>
            </a:r>
            <a:r>
              <a:rPr lang="zh-CN" altLang="en-US" sz="5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家</a:t>
            </a:r>
            <a:r>
              <a:rPr lang="en-US" altLang="zh-CN" sz="5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》</a:t>
            </a:r>
            <a:r>
              <a:rPr lang="zh-CN" altLang="en-US" sz="5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，我们一起来读读吧！</a:t>
            </a:r>
            <a:endParaRPr lang="zh-CN" altLang="en-US" sz="5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0030101010101" charset="-122"/>
            </a:endParaRPr>
          </a:p>
        </p:txBody>
      </p:sp>
      <p:pic>
        <p:nvPicPr>
          <p:cNvPr id="11" name="图片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54" y="2710825"/>
            <a:ext cx="7505700" cy="36004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959">
            <a:off x="9300492" y="2683636"/>
            <a:ext cx="1095277" cy="26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-45720" y="5753100"/>
            <a:ext cx="12192000" cy="1104265"/>
            <a:chOff x="0" y="9060"/>
            <a:chExt cx="19200" cy="1739"/>
          </a:xfrm>
        </p:grpSpPr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组合 9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1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1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5" name="椭圆 14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" name="组合 16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8" name="椭圆 1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矩形 1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0" name="组合 19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1" name="组合 20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2" name="椭圆 21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3" name="组合 23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25" name="椭圆 24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" name="矩形 25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sp>
          <p:nvSpPr>
            <p:cNvPr id="28" name="矩形 27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20789" y="1858657"/>
            <a:ext cx="10306340" cy="393954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5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 </a:t>
            </a:r>
            <a:r>
              <a:rPr lang="zh-CN" altLang="en-US" sz="5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  </a:t>
            </a:r>
            <a:r>
              <a:rPr lang="zh-CN" altLang="en-US" sz="4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朗读这首儿歌时，读准</a:t>
            </a:r>
            <a:r>
              <a:rPr kumimoji="1" lang="en-US" altLang="zh-CN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</a:t>
            </a:r>
            <a:r>
              <a:rPr kumimoji="1" lang="en-US" altLang="zh-CN" sz="4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á</a:t>
            </a:r>
            <a:r>
              <a:rPr kumimoji="1" lang="en-US" altLang="zh-CN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zh-CN" altLang="en-US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en-US" altLang="zh-CN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ti</a:t>
            </a:r>
            <a:r>
              <a:rPr kumimoji="1" lang="en-US" altLang="zh-CN" sz="4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r>
              <a:rPr kumimoji="1" lang="en-US" altLang="zh-CN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zh-CN" altLang="en-US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en-US" altLang="zh-CN" sz="4000" b="1" spc="-1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yún</a:t>
            </a:r>
            <a:r>
              <a:rPr kumimoji="1" lang="zh-CN" altLang="en-US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en-US" altLang="zh-CN" sz="4000" b="1" spc="-1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lín</a:t>
            </a:r>
            <a:r>
              <a:rPr kumimoji="1" lang="zh-CN" altLang="en-US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en-US" altLang="zh-CN" sz="4000" b="1" spc="-10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men</a:t>
            </a:r>
            <a:r>
              <a:rPr lang="en-US" altLang="zh-CN" sz="4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5</a:t>
            </a:r>
            <a:r>
              <a:rPr lang="zh-CN" altLang="en-US" sz="4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0030101010101" charset="-122"/>
              </a:rPr>
              <a:t>个音节，把韵文读通顺；“子”要读成轻声。此外，这首儿歌描写的都是我们熟悉的事物，句式又相同，所以很容易读，可采用抒情的语气，语调轻柔缓慢，来抒发热爱我们共同家园的思想感情。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133389" y="557869"/>
            <a:ext cx="328113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E30C7F"/>
                  </a:solidFill>
                  <a:prstDash val="solid"/>
                </a:ln>
                <a:solidFill>
                  <a:srgbClr val="E30C7F"/>
                </a:solidFill>
                <a:latin typeface="黑体" panose="02010600030101010101" charset="-122"/>
                <a:ea typeface="黑体" panose="02010600030101010101" charset="-122"/>
              </a:rPr>
              <a:t>朗读指导</a:t>
            </a:r>
            <a:endParaRPr lang="zh-CN" altLang="en-US" sz="5400" cap="all" dirty="0">
              <a:ln w="22225">
                <a:solidFill>
                  <a:srgbClr val="E30C7F"/>
                </a:solidFill>
                <a:prstDash val="solid"/>
              </a:ln>
              <a:solidFill>
                <a:srgbClr val="E30C7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184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59933" y="2552160"/>
            <a:ext cx="60291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6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 in in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76848" y="746420"/>
            <a:ext cx="2314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1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endParaRPr lang="zh-CN" altLang="en-US" sz="11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34" y="2291402"/>
            <a:ext cx="2902302" cy="2360305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59932" y="3777190"/>
            <a:ext cx="738445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树木茂盛有树荫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in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0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2" name="图片 1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31182" y="1742483"/>
            <a:ext cx="6388031" cy="1386669"/>
            <a:chOff x="322014" y="717739"/>
            <a:chExt cx="6388031" cy="1386669"/>
          </a:xfrm>
        </p:grpSpPr>
        <p:sp>
          <p:nvSpPr>
            <p:cNvPr id="13" name="文本框 12"/>
            <p:cNvSpPr txBox="1"/>
            <p:nvPr/>
          </p:nvSpPr>
          <p:spPr>
            <a:xfrm>
              <a:off x="668112" y="1165689"/>
              <a:ext cx="6041933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蓝天是白云的家，</a:t>
              </a:r>
              <a:endParaRPr lang="en-US" altLang="zh-CN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2014" y="717739"/>
              <a:ext cx="57240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l</a:t>
              </a:r>
              <a:r>
                <a:rPr kumimoji="1" lang="en-US" altLang="zh-CN" sz="3200" b="1" spc="-1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án ti</a:t>
              </a:r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ān shì bái yún de jiā</a:t>
              </a:r>
              <a:endParaRPr lang="zh-CN" altLang="en-US" sz="3200" spc="-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5343237" y="614725"/>
            <a:ext cx="118138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cap="all" smtClean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黑体" panose="02010600030101010101" charset="-122"/>
                <a:ea typeface="黑体" panose="02010600030101010101" charset="-122"/>
              </a:rPr>
              <a:t>家</a:t>
            </a:r>
            <a:endParaRPr lang="zh-CN" altLang="en-US" sz="5400" cap="all" dirty="0">
              <a:ln w="22225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87130" y="162177"/>
            <a:ext cx="966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b="1" spc="-1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jiā</a:t>
            </a:r>
            <a:endParaRPr lang="zh-CN" altLang="en-US" sz="2500" spc="-1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779604" y="1740833"/>
            <a:ext cx="6671999" cy="1386669"/>
            <a:chOff x="42168" y="717739"/>
            <a:chExt cx="6671999" cy="1386669"/>
          </a:xfrm>
        </p:grpSpPr>
        <p:sp>
          <p:nvSpPr>
            <p:cNvPr id="37" name="文本框 36"/>
            <p:cNvSpPr txBox="1"/>
            <p:nvPr/>
          </p:nvSpPr>
          <p:spPr>
            <a:xfrm>
              <a:off x="668112" y="1165689"/>
              <a:ext cx="604605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树林是小鸟的家，</a:t>
              </a:r>
              <a:endParaRPr lang="en-US" altLang="zh-CN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2168" y="717739"/>
              <a:ext cx="61513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shù lín shì xiǎo niǎo de jiā</a:t>
              </a:r>
              <a:endParaRPr lang="zh-CN" altLang="en-US" sz="3200" spc="-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57143" y="3090651"/>
            <a:ext cx="11487968" cy="1386669"/>
            <a:chOff x="354966" y="717739"/>
            <a:chExt cx="11487968" cy="1386669"/>
          </a:xfrm>
        </p:grpSpPr>
        <p:sp>
          <p:nvSpPr>
            <p:cNvPr id="33" name="文本框 32"/>
            <p:cNvSpPr txBox="1"/>
            <p:nvPr/>
          </p:nvSpPr>
          <p:spPr>
            <a:xfrm>
              <a:off x="668112" y="1165689"/>
              <a:ext cx="1117482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小河是鱼儿的家，泥土是种子的家。</a:t>
              </a:r>
              <a:endParaRPr lang="en-US" altLang="zh-CN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54966" y="717739"/>
              <a:ext cx="114743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xiǎo hé shì yú ér de jiā     ní tǔ shì zhǒn</a:t>
              </a:r>
              <a:r>
                <a:rPr lang="en-US" altLang="zh-CN" sz="2500" b="1" spc="20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ɡ</a:t>
              </a:r>
              <a:r>
                <a:rPr kumimoji="1" lang="en-US" altLang="zh-CN" sz="3200" b="1" spc="-10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zi de ji</a:t>
              </a:r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ā</a:t>
              </a:r>
              <a:endParaRPr lang="zh-CN" altLang="en-US" sz="3200" b="1" spc="-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101020" y="4454166"/>
            <a:ext cx="12254920" cy="1369022"/>
            <a:chOff x="202259" y="717739"/>
            <a:chExt cx="12254920" cy="1369022"/>
          </a:xfrm>
        </p:grpSpPr>
        <p:sp>
          <p:nvSpPr>
            <p:cNvPr id="44" name="文本框 43"/>
            <p:cNvSpPr txBox="1"/>
            <p:nvPr/>
          </p:nvSpPr>
          <p:spPr>
            <a:xfrm>
              <a:off x="202259" y="1148042"/>
              <a:ext cx="122549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500" b="1" smtClean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我们是祖国的花朵，祖国就是我们的家。</a:t>
              </a:r>
              <a:endParaRPr lang="en-US" altLang="zh-CN" sz="55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96910" y="717739"/>
              <a:ext cx="120032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wǒ men shì zǔ </a:t>
              </a:r>
              <a:r>
                <a:rPr lang="en-US" altLang="zh-CN" sz="2500" b="1" spc="20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ɡ</a:t>
              </a:r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uó de huā duǒ    zǔ </a:t>
              </a:r>
              <a:r>
                <a:rPr lang="en-US" altLang="zh-CN" sz="2500" b="1" spc="20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ɡ</a:t>
              </a:r>
              <a:r>
                <a:rPr kumimoji="1" lang="en-US" altLang="zh-CN" sz="3200" b="1" spc="-1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uó jiù shì wǒ men de jiā</a:t>
              </a:r>
              <a:endParaRPr lang="zh-CN" altLang="en-US" sz="3200" b="1" spc="-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 flipH="1">
            <a:off x="1946031" y="2223625"/>
            <a:ext cx="283335" cy="956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7843160" y="2223625"/>
            <a:ext cx="283335" cy="956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H="1">
            <a:off x="1938938" y="3556245"/>
            <a:ext cx="283335" cy="956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H="1">
            <a:off x="7591518" y="3556245"/>
            <a:ext cx="283335" cy="956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1290352" y="4927845"/>
            <a:ext cx="283335" cy="956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7570257" y="4927845"/>
            <a:ext cx="283335" cy="956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63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133994" y="1318714"/>
            <a:ext cx="9744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0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endParaRPr lang="zh-CN" altLang="en-US" sz="10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601526" y="3728977"/>
            <a:ext cx="1915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家具</a:t>
            </a:r>
            <a:endParaRPr lang="zh-CN" altLang="en-US" sz="60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1775395" y="1025882"/>
            <a:ext cx="1692000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6625023" y="-803"/>
            <a:ext cx="21688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ji</a:t>
            </a:r>
            <a:r>
              <a:rPr kumimoji="1" lang="en-US" altLang="zh-CN" sz="9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4524802" y="1025882"/>
            <a:ext cx="21960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086361" y="2740"/>
            <a:ext cx="91499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220741" y="2740"/>
            <a:ext cx="14905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iā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16584" r="9996" b="13511"/>
          <a:stretch/>
        </p:blipFill>
        <p:spPr>
          <a:xfrm>
            <a:off x="1321167" y="2100029"/>
            <a:ext cx="3799148" cy="35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10" name="图片 9" descr="图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0" y="-47625"/>
            <a:ext cx="2009775" cy="1647825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133994" y="1318714"/>
            <a:ext cx="9744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00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endParaRPr lang="zh-CN" altLang="en-US" sz="10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56498" y="3728977"/>
            <a:ext cx="3305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我是对的</a:t>
            </a:r>
            <a:endParaRPr lang="zh-CN" altLang="en-US" sz="60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55882" y="-1382"/>
            <a:ext cx="20736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shì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62936" y="890"/>
            <a:ext cx="20736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shì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09409" y="890"/>
            <a:ext cx="20736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9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shì</a:t>
            </a:r>
            <a:endParaRPr lang="zh-CN" altLang="en-US" sz="10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58" y="2541682"/>
            <a:ext cx="3781002" cy="30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0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10" name="矩形 9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9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1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6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7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8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39" name="图片 38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04684" y="2263681"/>
            <a:ext cx="3600000" cy="3502800"/>
            <a:chOff x="689996" y="2100862"/>
            <a:chExt cx="2520000" cy="2520000"/>
          </a:xfrm>
        </p:grpSpPr>
        <p:sp>
          <p:nvSpPr>
            <p:cNvPr id="27" name="矩形 26"/>
            <p:cNvSpPr/>
            <p:nvPr/>
          </p:nvSpPr>
          <p:spPr>
            <a:xfrm>
              <a:off x="689996" y="2100862"/>
              <a:ext cx="2519999" cy="2520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30" name="直接连接符 29"/>
            <p:cNvCxnSpPr>
              <a:stCxn id="35" idx="0"/>
              <a:endCxn id="35" idx="2"/>
            </p:cNvCxnSpPr>
            <p:nvPr/>
          </p:nvCxnSpPr>
          <p:spPr>
            <a:xfrm>
              <a:off x="1949997" y="2100862"/>
              <a:ext cx="0" cy="2520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stCxn id="35" idx="3"/>
              <a:endCxn id="35" idx="1"/>
            </p:cNvCxnSpPr>
            <p:nvPr/>
          </p:nvCxnSpPr>
          <p:spPr>
            <a:xfrm flipH="1">
              <a:off x="689997" y="3360862"/>
              <a:ext cx="2519999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689996" y="2100862"/>
              <a:ext cx="2519999" cy="2520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689997" y="2100862"/>
              <a:ext cx="2519999" cy="252000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689997" y="2100862"/>
              <a:ext cx="2519999" cy="2520000"/>
            </a:xfrm>
            <a:prstGeom prst="rect">
              <a:avLst/>
            </a:prstGeom>
            <a:noFill/>
            <a:ln w="25400">
              <a:solidFill>
                <a:srgbClr val="7ECB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938271" y="1568830"/>
            <a:ext cx="377539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</a:t>
            </a:r>
            <a:endParaRPr lang="zh-CN" altLang="en-US" sz="280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280277" y="1568830"/>
            <a:ext cx="3775393" cy="4401205"/>
            <a:chOff x="6280277" y="1568830"/>
            <a:chExt cx="3775393" cy="4401205"/>
          </a:xfrm>
        </p:grpSpPr>
        <p:grpSp>
          <p:nvGrpSpPr>
            <p:cNvPr id="37" name="组合 36"/>
            <p:cNvGrpSpPr/>
            <p:nvPr/>
          </p:nvGrpSpPr>
          <p:grpSpPr>
            <a:xfrm>
              <a:off x="6393858" y="2263681"/>
              <a:ext cx="3600000" cy="3502800"/>
              <a:chOff x="689996" y="2100862"/>
              <a:chExt cx="2520000" cy="2520000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689996" y="2100862"/>
                <a:ext cx="2519999" cy="2520000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0" name="直接连接符 39"/>
              <p:cNvCxnSpPr>
                <a:stCxn id="44" idx="0"/>
                <a:endCxn id="44" idx="2"/>
              </p:cNvCxnSpPr>
              <p:nvPr/>
            </p:nvCxnSpPr>
            <p:spPr>
              <a:xfrm>
                <a:off x="1949997" y="2100862"/>
                <a:ext cx="0" cy="252000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>
                <a:stCxn id="44" idx="3"/>
                <a:endCxn id="44" idx="1"/>
              </p:cNvCxnSpPr>
              <p:nvPr/>
            </p:nvCxnSpPr>
            <p:spPr>
              <a:xfrm flipH="1">
                <a:off x="689997" y="3360862"/>
                <a:ext cx="2519999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V="1">
                <a:off x="689996" y="2100862"/>
                <a:ext cx="2519999" cy="252000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689997" y="2100862"/>
                <a:ext cx="2519999" cy="252000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矩形 43"/>
              <p:cNvSpPr/>
              <p:nvPr/>
            </p:nvSpPr>
            <p:spPr>
              <a:xfrm>
                <a:off x="689997" y="2100862"/>
                <a:ext cx="2519999" cy="2520000"/>
              </a:xfrm>
              <a:prstGeom prst="rect">
                <a:avLst/>
              </a:prstGeom>
              <a:noFill/>
              <a:ln w="25400">
                <a:solidFill>
                  <a:srgbClr val="7ECB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6280277" y="1568830"/>
              <a:ext cx="3775393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是</a:t>
              </a:r>
              <a:endParaRPr lang="zh-CN" altLang="en-US" sz="28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716634" y="203801"/>
            <a:ext cx="30000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ji</a:t>
            </a:r>
            <a:r>
              <a:rPr kumimoji="1" lang="en-US" altLang="zh-CN" sz="10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ā</a:t>
            </a:r>
            <a:endParaRPr lang="zh-CN" altLang="en-US" sz="10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181648" y="205199"/>
            <a:ext cx="30000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shì</a:t>
            </a:r>
            <a:endParaRPr lang="zh-CN" altLang="en-US" sz="100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967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9" name="矩形 8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6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8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10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14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44" name="图片 43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73041" y="192552"/>
            <a:ext cx="3200027" cy="1116663"/>
            <a:chOff x="73041" y="192552"/>
            <a:chExt cx="3200027" cy="1116663"/>
          </a:xfrm>
        </p:grpSpPr>
        <p:grpSp>
          <p:nvGrpSpPr>
            <p:cNvPr id="46" name="组合 45"/>
            <p:cNvGrpSpPr/>
            <p:nvPr/>
          </p:nvGrpSpPr>
          <p:grpSpPr>
            <a:xfrm>
              <a:off x="1027310" y="567600"/>
              <a:ext cx="2245758" cy="679269"/>
              <a:chOff x="1938544" y="2511380"/>
              <a:chExt cx="2245758" cy="679269"/>
            </a:xfrm>
          </p:grpSpPr>
          <p:cxnSp>
            <p:nvCxnSpPr>
              <p:cNvPr id="48" name="直接连接符 47"/>
              <p:cNvCxnSpPr/>
              <p:nvPr/>
            </p:nvCxnSpPr>
            <p:spPr>
              <a:xfrm>
                <a:off x="1966053" y="2511380"/>
                <a:ext cx="1874427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1974761" y="3190649"/>
                <a:ext cx="1875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3"/>
              <p:cNvSpPr txBox="1">
                <a:spLocks noChangeArrowheads="1"/>
              </p:cNvSpPr>
              <p:nvPr/>
            </p:nvSpPr>
            <p:spPr bwMode="auto">
              <a:xfrm>
                <a:off x="1938544" y="2542905"/>
                <a:ext cx="2245758" cy="58477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dirty="0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3200" b="1" spc="50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3831771" y="2511380"/>
                <a:ext cx="307047" cy="33528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V="1">
                <a:off x="3849189" y="2828613"/>
                <a:ext cx="269966" cy="362036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1" y="192552"/>
              <a:ext cx="976164" cy="1116663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964977" y="2119771"/>
            <a:ext cx="5423722" cy="830997"/>
            <a:chOff x="1058284" y="3122273"/>
            <a:chExt cx="5423722" cy="830997"/>
          </a:xfrm>
        </p:grpSpPr>
        <p:sp>
          <p:nvSpPr>
            <p:cNvPr id="43" name="矩形 13"/>
            <p:cNvSpPr>
              <a:spLocks noChangeArrowheads="1"/>
            </p:cNvSpPr>
            <p:nvPr/>
          </p:nvSpPr>
          <p:spPr bwMode="auto">
            <a:xfrm>
              <a:off x="1058284" y="3122273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897097" y="3195932"/>
              <a:ext cx="458490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练习书写本课拼音。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64977" y="3636677"/>
            <a:ext cx="10341147" cy="1454940"/>
            <a:chOff x="1058284" y="4152801"/>
            <a:chExt cx="10341147" cy="1454940"/>
          </a:xfrm>
        </p:grpSpPr>
        <p:sp>
          <p:nvSpPr>
            <p:cNvPr id="42" name="矩形 13"/>
            <p:cNvSpPr>
              <a:spLocks noChangeArrowheads="1"/>
            </p:cNvSpPr>
            <p:nvPr/>
          </p:nvSpPr>
          <p:spPr bwMode="auto">
            <a:xfrm>
              <a:off x="1058284" y="4152801"/>
              <a:ext cx="593835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 </a:t>
              </a:r>
              <a:endParaRPr lang="zh-CN" alt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97095" y="4233006"/>
              <a:ext cx="9502336" cy="1374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zh-CN" altLang="en-US" sz="3800" b="1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联系</a:t>
              </a:r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日常生活，学会用含有</a:t>
              </a:r>
              <a:r>
                <a:rPr kumimoji="1" lang="en-US" altLang="zh-CN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ɑ</a:t>
              </a:r>
              <a:r>
                <a:rPr lang="en-US" altLang="zh-CN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r>
                <a:rPr lang="zh-CN" altLang="en-US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r>
                <a:rPr lang="en-US" altLang="zh-CN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en</a:t>
              </a:r>
              <a:r>
                <a:rPr lang="zh-CN" altLang="en-US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r>
                <a:rPr lang="en-US" altLang="zh-CN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in</a:t>
              </a:r>
              <a:r>
                <a:rPr lang="zh-CN" altLang="en-US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、</a:t>
              </a:r>
              <a:r>
                <a:rPr lang="en-US" altLang="zh-CN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un</a:t>
              </a:r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、</a:t>
              </a:r>
              <a:r>
                <a:rPr lang="en-US" altLang="zh-CN" sz="38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ün</a:t>
              </a:r>
              <a:r>
                <a:rPr lang="zh-CN" altLang="en-US" sz="3800" b="1" smtClean="0">
                  <a:solidFill>
                    <a:srgbClr val="0000FF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的带调音节说话。</a:t>
              </a:r>
              <a:endParaRPr lang="zh-CN" altLang="en-US" sz="3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8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59933" y="2552160"/>
            <a:ext cx="60291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6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un un un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76848" y="746420"/>
            <a:ext cx="2314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1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</a:t>
            </a:r>
            <a:r>
              <a:rPr kumimoji="1" lang="en-US" altLang="zh-CN" sz="11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11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66" y="2282437"/>
            <a:ext cx="2654822" cy="2333026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59932" y="3777190"/>
            <a:ext cx="738445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消除四害要灭蚊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un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82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5" name="矩形 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54" name="组合 53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组合 54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矩形 56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1" name="组合 60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59933" y="2552160"/>
            <a:ext cx="602919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</a:t>
            </a:r>
            <a:r>
              <a:rPr kumimoji="1" lang="en-US" altLang="zh-CN" sz="6600" b="1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 </a:t>
            </a:r>
            <a:r>
              <a:rPr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 </a:t>
            </a:r>
            <a:r>
              <a:rPr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76848" y="746420"/>
            <a:ext cx="2314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1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11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endParaRPr lang="zh-CN" altLang="en-US" sz="115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" name="图片 27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45748" y="0"/>
            <a:ext cx="1748286" cy="1433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06" y="2250346"/>
            <a:ext cx="2894894" cy="2497880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59932" y="3777190"/>
            <a:ext cx="738445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zh-CN" altLang="en-US" sz="5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天空飘着朵朵云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ü</a:t>
            </a:r>
            <a:r>
              <a:rPr kumimoji="1" lang="en-US" altLang="zh-CN" sz="66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</a:t>
            </a:r>
            <a:r>
              <a:rPr kumimoji="1" lang="zh-CN" altLang="en-US" sz="44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kumimoji="1" lang="zh-CN" altLang="en-US" sz="66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97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5753100"/>
            <a:ext cx="12192000" cy="1104265"/>
            <a:chOff x="0" y="9060"/>
            <a:chExt cx="19200" cy="1739"/>
          </a:xfrm>
        </p:grpSpPr>
        <p:sp>
          <p:nvSpPr>
            <p:cNvPr id="45" name="矩形 44"/>
            <p:cNvSpPr/>
            <p:nvPr/>
          </p:nvSpPr>
          <p:spPr>
            <a:xfrm>
              <a:off x="0" y="10545"/>
              <a:ext cx="19200" cy="255"/>
            </a:xfrm>
            <a:prstGeom prst="rect">
              <a:avLst/>
            </a:prstGeom>
            <a:solidFill>
              <a:srgbClr val="7FC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0" y="10260"/>
              <a:ext cx="19200" cy="285"/>
            </a:xfrm>
            <a:prstGeom prst="rect">
              <a:avLst/>
            </a:prstGeom>
            <a:solidFill>
              <a:srgbClr val="DDE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6290" y="9060"/>
              <a:ext cx="2535" cy="1501"/>
              <a:chOff x="10344152" y="5753100"/>
              <a:chExt cx="1609594" cy="953354"/>
            </a:xfrm>
          </p:grpSpPr>
          <p:grpSp>
            <p:nvGrpSpPr>
              <p:cNvPr id="48" name="组合 47"/>
              <p:cNvGrpSpPr/>
              <p:nvPr/>
            </p:nvGrpSpPr>
            <p:grpSpPr>
              <a:xfrm>
                <a:off x="10344152" y="5823976"/>
                <a:ext cx="719139" cy="872965"/>
                <a:chOff x="8572502" y="5823976"/>
                <a:chExt cx="719139" cy="872965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>
                  <a:off x="8572502" y="5823976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14" name="椭圆 13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组合 51"/>
                <p:cNvGrpSpPr/>
                <p:nvPr/>
              </p:nvGrpSpPr>
              <p:grpSpPr>
                <a:xfrm>
                  <a:off x="9001127" y="5989839"/>
                  <a:ext cx="290514" cy="707102"/>
                  <a:chOff x="2064112" y="3276600"/>
                  <a:chExt cx="290514" cy="771525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064112" y="3276600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矩形 67"/>
                  <p:cNvSpPr/>
                  <p:nvPr/>
                </p:nvSpPr>
                <p:spPr>
                  <a:xfrm>
                    <a:off x="2164556" y="3676650"/>
                    <a:ext cx="99579" cy="371475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69" name="组合 68"/>
              <p:cNvGrpSpPr/>
              <p:nvPr/>
            </p:nvGrpSpPr>
            <p:grpSpPr>
              <a:xfrm>
                <a:off x="11206032" y="5753100"/>
                <a:ext cx="747714" cy="953354"/>
                <a:chOff x="9443907" y="5753100"/>
                <a:chExt cx="747714" cy="953354"/>
              </a:xfrm>
            </p:grpSpPr>
            <p:grpSp>
              <p:nvGrpSpPr>
                <p:cNvPr id="70" name="组合 69"/>
                <p:cNvGrpSpPr/>
                <p:nvPr/>
              </p:nvGrpSpPr>
              <p:grpSpPr>
                <a:xfrm>
                  <a:off x="9443907" y="5753100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1" name="椭圆 70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9901107" y="5927693"/>
                  <a:ext cx="290514" cy="778761"/>
                  <a:chOff x="8281857" y="5666242"/>
                  <a:chExt cx="290514" cy="849712"/>
                </a:xfrm>
              </p:grpSpPr>
              <p:sp>
                <p:nvSpPr>
                  <p:cNvPr id="74" name="椭圆 73"/>
                  <p:cNvSpPr/>
                  <p:nvPr/>
                </p:nvSpPr>
                <p:spPr>
                  <a:xfrm>
                    <a:off x="8281857" y="5666242"/>
                    <a:ext cx="290514" cy="409575"/>
                  </a:xfrm>
                  <a:prstGeom prst="ellipse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矩形 74"/>
                  <p:cNvSpPr/>
                  <p:nvPr/>
                </p:nvSpPr>
                <p:spPr>
                  <a:xfrm>
                    <a:off x="8381873" y="6052858"/>
                    <a:ext cx="88837" cy="463096"/>
                  </a:xfrm>
                  <a:prstGeom prst="rect">
                    <a:avLst/>
                  </a:prstGeom>
                  <a:solidFill>
                    <a:srgbClr val="80C93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3" name="图片 2" descr="图标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1765" y="-15240"/>
            <a:ext cx="2009775" cy="1647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0" y="788739"/>
            <a:ext cx="9554306" cy="551420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708464" y="3058179"/>
            <a:ext cx="5916549" cy="1723929"/>
            <a:chOff x="2743228" y="3083767"/>
            <a:chExt cx="5916549" cy="1723929"/>
          </a:xfrm>
        </p:grpSpPr>
        <p:sp>
          <p:nvSpPr>
            <p:cNvPr id="34" name="文本框 33"/>
            <p:cNvSpPr txBox="1"/>
            <p:nvPr/>
          </p:nvSpPr>
          <p:spPr>
            <a:xfrm>
              <a:off x="3110896" y="4022866"/>
              <a:ext cx="490767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5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它们都是前鼻韵母</a:t>
              </a:r>
              <a:endParaRPr lang="zh-CN" altLang="en-US" sz="45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743228" y="3083767"/>
              <a:ext cx="59165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ɑn en in un </a:t>
              </a:r>
              <a:r>
                <a:rPr lang="en-US" altLang="zh-CN" sz="6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ü</a:t>
              </a:r>
              <a:r>
                <a:rPr kumimoji="1" lang="en-US" altLang="zh-CN" sz="6000" b="1" smtClean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n</a:t>
              </a:r>
              <a:endParaRPr kumimoji="1" lang="en-US" altLang="zh-CN" sz="6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71861" y="276619"/>
            <a:ext cx="10072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前鼻韵母是指由鼻辅音</a:t>
            </a:r>
            <a:r>
              <a:rPr lang="en-US" altLang="zh-CN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 sz="45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作韵尾的韵母。</a:t>
            </a:r>
            <a:endParaRPr lang="zh-CN" altLang="en-US" sz="45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0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1270</Words>
  <Application>Microsoft Office PowerPoint</Application>
  <PresentationFormat>宽屏</PresentationFormat>
  <Paragraphs>354</Paragraphs>
  <Slides>64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64</vt:i4>
      </vt:variant>
    </vt:vector>
  </HeadingPairs>
  <TitlesOfParts>
    <vt:vector size="77" baseType="lpstr">
      <vt:lpstr>黑体</vt:lpstr>
      <vt:lpstr>楷体</vt:lpstr>
      <vt:lpstr>楷体_GB2312</vt:lpstr>
      <vt:lpstr>宋体</vt:lpstr>
      <vt:lpstr>微软雅黑</vt:lpstr>
      <vt:lpstr>Arial</vt:lpstr>
      <vt:lpstr>Calibri</vt:lpstr>
      <vt:lpstr>Calibri Light</vt:lpstr>
      <vt:lpstr>Century Gothic</vt:lpstr>
      <vt:lpstr>Wingdings</vt:lpstr>
      <vt:lpstr>Office 主题</vt:lpstr>
      <vt:lpstr>4_Office 主题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761</cp:revision>
  <dcterms:created xsi:type="dcterms:W3CDTF">2018-04-27T08:55:00Z</dcterms:created>
  <dcterms:modified xsi:type="dcterms:W3CDTF">2018-07-04T01:16:24Z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