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</p:sldMasterIdLst>
  <p:notesMasterIdLst>
    <p:notesMasterId r:id="rId5"/>
  </p:notesMasterIdLst>
  <p:handoutMasterIdLst>
    <p:handoutMasterId r:id="rId49"/>
  </p:handoutMasterIdLst>
  <p:sldIdLst>
    <p:sldId id="327" r:id="rId4"/>
    <p:sldId id="256" r:id="rId6"/>
    <p:sldId id="380" r:id="rId7"/>
    <p:sldId id="297" r:id="rId8"/>
    <p:sldId id="367" r:id="rId9"/>
    <p:sldId id="378" r:id="rId10"/>
    <p:sldId id="377" r:id="rId11"/>
    <p:sldId id="379" r:id="rId12"/>
    <p:sldId id="374" r:id="rId13"/>
    <p:sldId id="376" r:id="rId14"/>
    <p:sldId id="368" r:id="rId15"/>
    <p:sldId id="369" r:id="rId16"/>
    <p:sldId id="375" r:id="rId17"/>
    <p:sldId id="370" r:id="rId18"/>
    <p:sldId id="371" r:id="rId19"/>
    <p:sldId id="372" r:id="rId20"/>
    <p:sldId id="323" r:id="rId21"/>
    <p:sldId id="422" r:id="rId22"/>
    <p:sldId id="339" r:id="rId23"/>
    <p:sldId id="271" r:id="rId24"/>
    <p:sldId id="427" r:id="rId25"/>
    <p:sldId id="428" r:id="rId26"/>
    <p:sldId id="328" r:id="rId27"/>
    <p:sldId id="329" r:id="rId28"/>
    <p:sldId id="381" r:id="rId29"/>
    <p:sldId id="317" r:id="rId30"/>
    <p:sldId id="331" r:id="rId31"/>
    <p:sldId id="382" r:id="rId32"/>
    <p:sldId id="430" r:id="rId33"/>
    <p:sldId id="311" r:id="rId34"/>
    <p:sldId id="319" r:id="rId35"/>
    <p:sldId id="429" r:id="rId36"/>
    <p:sldId id="318" r:id="rId37"/>
    <p:sldId id="322" r:id="rId38"/>
    <p:sldId id="338" r:id="rId39"/>
    <p:sldId id="274" r:id="rId40"/>
    <p:sldId id="273" r:id="rId41"/>
    <p:sldId id="309" r:id="rId42"/>
    <p:sldId id="316" r:id="rId43"/>
    <p:sldId id="337" r:id="rId44"/>
    <p:sldId id="334" r:id="rId45"/>
    <p:sldId id="335" r:id="rId46"/>
    <p:sldId id="336" r:id="rId47"/>
    <p:sldId id="277" r:id="rId48"/>
  </p:sldIdLst>
  <p:sldSz cx="9144000" cy="5143500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3300"/>
    <a:srgbClr val="FF00FF"/>
    <a:srgbClr val="0000FF"/>
    <a:srgbClr val="FF6600"/>
    <a:srgbClr val="FFFFCC"/>
    <a:srgbClr val="99CC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750"/>
    <p:restoredTop sz="94660"/>
  </p:normalViewPr>
  <p:slideViewPr>
    <p:cSldViewPr snapToGrid="0" showGuides="1">
      <p:cViewPr varScale="1">
        <p:scale>
          <a:sx n="132" d="100"/>
          <a:sy n="132" d="100"/>
        </p:scale>
        <p:origin x="144" y="228"/>
      </p:cViewPr>
      <p:guideLst>
        <p:guide orient="horz" pos="1651"/>
        <p:guide pos="28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2DEBD9-10B2-4222-B813-DA8FCEC53C2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0D8734-7B29-4CCF-8B75-39C41384A29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4101" name="页眉占位符 5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2292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sz="1200" dirty="0">
                <a:latin typeface="Calibri" panose="020F0502020204030204" pitchFamily="34" charset="0"/>
              </a:rPr>
              <a:t>状元成才路</a:t>
            </a:r>
            <a:endParaRPr lang="zh-CN" altLang="en-US" sz="1200" dirty="0">
              <a:latin typeface="Calibri" panose="020F0502020204030204" pitchFamily="34" charset="0"/>
            </a:endParaRPr>
          </a:p>
        </p:txBody>
      </p:sp>
      <p:sp>
        <p:nvSpPr>
          <p:cNvPr id="12293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r>
              <a:rPr lang="zh-CN" altLang="en-US" sz="1200" dirty="0">
                <a:latin typeface="Calibri" panose="020F0502020204030204" pitchFamily="34" charset="0"/>
              </a:rPr>
              <a:t>状元成才路</a:t>
            </a:r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9220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9221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23556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23557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072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30724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30725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3686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3686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B928AF13-36E5-4A42-A38E-7E849DE945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E495BA1D-7B4A-4A82-926B-C81D3F5F30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B928AF13-36E5-4A42-A38E-7E849DE945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E495BA1D-7B4A-4A82-926B-C81D3F5F30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slide" Target="slide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slide" Target="slide4.xml"/><Relationship Id="rId2" Type="http://schemas.openxmlformats.org/officeDocument/2006/relationships/image" Target="../media/image26.jpe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31.png"/><Relationship Id="rId7" Type="http://schemas.microsoft.com/office/2007/relationships/media" Target="../media/media4.mp4"/><Relationship Id="rId6" Type="http://schemas.openxmlformats.org/officeDocument/2006/relationships/video" Target="../media/media4.mp4"/><Relationship Id="rId5" Type="http://schemas.openxmlformats.org/officeDocument/2006/relationships/image" Target="../media/image30.png"/><Relationship Id="rId4" Type="http://schemas.openxmlformats.org/officeDocument/2006/relationships/hyperlink" Target="11%20&#39033;&#38142;&#65288;&#29983;&#23383;&#35270;&#39057;&#65289;.mp4" TargetMode="External"/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2" Type="http://schemas.openxmlformats.org/officeDocument/2006/relationships/slideLayout" Target="../slideLayouts/slideLayout4.xml"/><Relationship Id="rId11" Type="http://schemas.openxmlformats.org/officeDocument/2006/relationships/slide" Target="slide4.xml"/><Relationship Id="rId10" Type="http://schemas.openxmlformats.org/officeDocument/2006/relationships/image" Target="../media/image33.png"/><Relationship Id="rId1" Type="http://schemas.openxmlformats.org/officeDocument/2006/relationships/hyperlink" Target="11%20&#39033;&#38142;&#65288;&#31508;&#39034;&#35270;&#39057;&#65289;.mp4" TargetMode="Externa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slide" Target="slide4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slide" Target="slide4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4.xml"/><Relationship Id="rId2" Type="http://schemas.openxmlformats.org/officeDocument/2006/relationships/image" Target="../media/image38.jpe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.png"/><Relationship Id="rId3" Type="http://schemas.openxmlformats.org/officeDocument/2006/relationships/hyperlink" Target="11%20&#39033;&#38142;&#65288;&#26391;&#35835;&#65289;.mp4" TargetMode="Externa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slide" Target="slide29.xml"/><Relationship Id="rId7" Type="http://schemas.openxmlformats.org/officeDocument/2006/relationships/image" Target="../media/image51.png"/><Relationship Id="rId6" Type="http://schemas.openxmlformats.org/officeDocument/2006/relationships/slide" Target="slide26.xml"/><Relationship Id="rId5" Type="http://schemas.openxmlformats.org/officeDocument/2006/relationships/image" Target="../media/image50.png"/><Relationship Id="rId4" Type="http://schemas.openxmlformats.org/officeDocument/2006/relationships/slide" Target="slide24.xml"/><Relationship Id="rId3" Type="http://schemas.openxmlformats.org/officeDocument/2006/relationships/image" Target="../media/image49.png"/><Relationship Id="rId2" Type="http://schemas.openxmlformats.org/officeDocument/2006/relationships/slide" Target="slide23.xml"/><Relationship Id="rId1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22.xml"/><Relationship Id="rId1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slide" Target="slide22.xml"/><Relationship Id="rId5" Type="http://schemas.openxmlformats.org/officeDocument/2006/relationships/image" Target="../media/image6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slide" Target="slide22.xml"/><Relationship Id="rId5" Type="http://schemas.openxmlformats.org/officeDocument/2006/relationships/image" Target="../media/image6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.png"/><Relationship Id="rId3" Type="http://schemas.openxmlformats.org/officeDocument/2006/relationships/hyperlink" Target="11%20&#39033;&#38142;&#65288;&#26391;&#35835;&#65289;.mp4" TargetMode="Externa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6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7.jpe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14.xml"/><Relationship Id="rId8" Type="http://schemas.openxmlformats.org/officeDocument/2006/relationships/slide" Target="slide13.xml"/><Relationship Id="rId7" Type="http://schemas.openxmlformats.org/officeDocument/2006/relationships/slide" Target="slide12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7.xml"/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2" Type="http://schemas.openxmlformats.org/officeDocument/2006/relationships/slideLayout" Target="../slideLayouts/slideLayout2.xml"/><Relationship Id="rId11" Type="http://schemas.openxmlformats.org/officeDocument/2006/relationships/slide" Target="slide16.xml"/><Relationship Id="rId10" Type="http://schemas.openxmlformats.org/officeDocument/2006/relationships/slide" Target="slide15.xml"/><Relationship Id="rId1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4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8.jpe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slide" Target="slide4.xml"/><Relationship Id="rId2" Type="http://schemas.openxmlformats.org/officeDocument/2006/relationships/image" Target="../media/image17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75" name="文本框 34"/>
          <p:cNvSpPr txBox="1"/>
          <p:nvPr/>
        </p:nvSpPr>
        <p:spPr>
          <a:xfrm rot="-280097">
            <a:off x="8066088" y="16271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76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77" name="文本框 9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78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79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80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81" name="文本框 49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82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83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84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85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86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87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88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89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90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91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92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93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94" name="文本框 32"/>
          <p:cNvSpPr txBox="1"/>
          <p:nvPr/>
        </p:nvSpPr>
        <p:spPr>
          <a:xfrm rot="1209897">
            <a:off x="1217613" y="3521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95" name="文本框 29"/>
          <p:cNvSpPr txBox="1"/>
          <p:nvPr/>
        </p:nvSpPr>
        <p:spPr>
          <a:xfrm rot="4149897">
            <a:off x="2224088" y="310197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96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97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98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99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00" name="文本框 47"/>
          <p:cNvSpPr txBox="1"/>
          <p:nvPr/>
        </p:nvSpPr>
        <p:spPr>
          <a:xfrm rot="1029897">
            <a:off x="909638" y="30464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01" name="文本框 49"/>
          <p:cNvSpPr txBox="1"/>
          <p:nvPr/>
        </p:nvSpPr>
        <p:spPr>
          <a:xfrm rot="-170103">
            <a:off x="3090863" y="3482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02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03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04" name="文本框 38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05" name="文本框 39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06" name="文本框 40"/>
          <p:cNvSpPr txBox="1"/>
          <p:nvPr/>
        </p:nvSpPr>
        <p:spPr>
          <a:xfrm rot="-170103">
            <a:off x="322263" y="13366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07" name="文本框 41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08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09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10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11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12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13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14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15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16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17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18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19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20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21" name="文本框 55"/>
          <p:cNvSpPr txBox="1"/>
          <p:nvPr/>
        </p:nvSpPr>
        <p:spPr>
          <a:xfrm rot="-3180423">
            <a:off x="8107363" y="3265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22" name="文本框 56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23" name="文本框 57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24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25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26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27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28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29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30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31" name="文本框 49"/>
          <p:cNvSpPr txBox="1"/>
          <p:nvPr/>
        </p:nvSpPr>
        <p:spPr>
          <a:xfrm rot="-1160763">
            <a:off x="8021638" y="20669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32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33" name="文本框 51"/>
          <p:cNvSpPr txBox="1"/>
          <p:nvPr/>
        </p:nvSpPr>
        <p:spPr>
          <a:xfrm rot="-1160763">
            <a:off x="7964488" y="2794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34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35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36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37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38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39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40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41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42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43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44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45" name="文本框 34"/>
          <p:cNvSpPr txBox="1"/>
          <p:nvPr/>
        </p:nvSpPr>
        <p:spPr>
          <a:xfrm rot="8340000">
            <a:off x="1962150" y="3198813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46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47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48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49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50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51" name="文本框 49"/>
          <p:cNvSpPr txBox="1"/>
          <p:nvPr/>
        </p:nvSpPr>
        <p:spPr>
          <a:xfrm rot="4020000">
            <a:off x="2544763" y="33861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52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53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54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55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56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57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58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59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60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61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62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63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64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65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66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67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68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69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70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71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72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73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79438" y="1643063"/>
            <a:ext cx="43418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金光闪闪一个圈，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终天戴在脖项间。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49503" y="1068074"/>
            <a:ext cx="2271776" cy="923330"/>
          </a:xfrm>
          <a:prstGeom prst="rect">
            <a:avLst/>
          </a:prstGeom>
          <a:noFill/>
        </p:spPr>
        <p:txBody>
          <a:bodyPr spcFirstLastPara="1" wrap="none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 w="11430"/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猜一猜</a:t>
            </a:r>
            <a:endParaRPr kumimoji="0" lang="zh-CN" altLang="en-US" sz="5400" b="1" i="0" u="none" strike="noStrike" kern="1200" cap="none" spc="0" normalizeH="0" baseline="0" noProof="0" dirty="0">
              <a:ln w="1143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198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8750" y="1693863"/>
            <a:ext cx="2868613" cy="266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182688" y="3965575"/>
            <a:ext cx="3389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谜底：项  链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3338" y="3476625"/>
            <a:ext cx="2087563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 dirty="0" err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xiànɡ</a:t>
            </a:r>
            <a:r>
              <a:rPr kumimoji="0" lang="en-US" altLang="zh-CN" sz="2800" b="1" kern="1200" cap="none" spc="0" normalizeH="0" baseline="0" noProof="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1" kern="1200" cap="none" spc="0" normalizeH="0" baseline="0" noProof="0" dirty="0" err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liàn</a:t>
            </a:r>
            <a:endParaRPr kumimoji="0" lang="zh-CN" altLang="en-US" sz="2800" b="1" kern="1200" cap="none" spc="0" normalizeH="0" baseline="0" noProof="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4314825"/>
            <a:ext cx="9144000" cy="828199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1860125" y="568080"/>
            <a:ext cx="759460" cy="783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500" b="1" dirty="0" smtClean="0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de</a:t>
            </a:r>
            <a:endParaRPr lang="en-US" altLang="zh-CN" sz="4500" b="1" dirty="0">
              <a:solidFill>
                <a:srgbClr val="3333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56360" y="3887470"/>
            <a:ext cx="5611495" cy="713173"/>
            <a:chOff x="1808609" y="5363496"/>
            <a:chExt cx="6637648" cy="950946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808609" y="5363496"/>
              <a:ext cx="1769533" cy="86025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组词：</a:t>
              </a:r>
              <a:endPara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205619" y="5380520"/>
              <a:ext cx="5240638" cy="9339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300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我的  好的  红红的</a:t>
              </a:r>
              <a:endParaRPr lang="zh-CN" altLang="en-US" sz="33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834311" y="0"/>
            <a:ext cx="1311215" cy="1075072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356457" y="3321161"/>
            <a:ext cx="1706097" cy="755650"/>
            <a:chOff x="1808609" y="3934157"/>
            <a:chExt cx="2274796" cy="1007533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808609" y="3961250"/>
              <a:ext cx="1770380" cy="8602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部首：</a:t>
              </a:r>
              <a:endPara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229965" y="3934157"/>
              <a:ext cx="853440" cy="10075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白</a:t>
              </a:r>
              <a:endPara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" name="的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0859" y="1447484"/>
            <a:ext cx="1697592" cy="16975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41" y="1421395"/>
            <a:ext cx="2025618" cy="171569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567260" y="3341486"/>
            <a:ext cx="4621300" cy="645160"/>
            <a:chOff x="4756346" y="4455315"/>
            <a:chExt cx="6161733" cy="860213"/>
          </a:xfrm>
        </p:grpSpPr>
        <p:sp>
          <p:nvSpPr>
            <p:cNvPr id="23" name="矩形 22"/>
            <p:cNvSpPr/>
            <p:nvPr/>
          </p:nvSpPr>
          <p:spPr>
            <a:xfrm>
              <a:off x="4756346" y="4455315"/>
              <a:ext cx="1767840" cy="8602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000" dirty="0">
                  <a:latin typeface="黑体" panose="02010609060101010101" pitchFamily="49" charset="-122"/>
                  <a:ea typeface="黑体" panose="02010609060101010101" pitchFamily="49" charset="-122"/>
                </a:rPr>
                <a:t>笔顺：</a:t>
              </a:r>
              <a:endPara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5972" y="4523635"/>
              <a:ext cx="4672107" cy="593817"/>
            </a:xfrm>
            <a:prstGeom prst="rect">
              <a:avLst/>
            </a:prstGeom>
          </p:spPr>
        </p:pic>
      </p:grpSp>
      <p:sp>
        <p:nvSpPr>
          <p:cNvPr id="12" name="左箭头 11">
            <a:hlinkClick r:id="rId7" action="ppaction://hlinksldjump"/>
          </p:cNvPr>
          <p:cNvSpPr/>
          <p:nvPr/>
        </p:nvSpPr>
        <p:spPr>
          <a:xfrm>
            <a:off x="428625" y="4426585"/>
            <a:ext cx="625475" cy="5105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0" y="4314825"/>
            <a:ext cx="9144000" cy="828199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</p:grpSp>
      </p:grpSp>
      <p:pic>
        <p:nvPicPr>
          <p:cNvPr id="26" name="图片 25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836764" y="-2568"/>
            <a:ext cx="1311215" cy="1075072"/>
          </a:xfrm>
          <a:prstGeom prst="rect">
            <a:avLst/>
          </a:prstGeom>
        </p:spPr>
      </p:pic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759287" y="2248678"/>
            <a:ext cx="177927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笑</a:t>
            </a:r>
            <a:endParaRPr lang="zh-CN" altLang="en-US" sz="9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773624" y="1501054"/>
            <a:ext cx="1750598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xi</a:t>
            </a:r>
            <a:r>
              <a:rPr lang="en-US" altLang="zh-CN" sz="54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à</a:t>
            </a:r>
            <a:r>
              <a:rPr lang="en-US" altLang="zh-CN" sz="48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o</a:t>
            </a:r>
            <a:endParaRPr lang="en-US" altLang="zh-CN" sz="4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2246414" y="2202512"/>
            <a:ext cx="1595621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着</a:t>
            </a:r>
            <a:endParaRPr lang="zh-CN" altLang="en-US" sz="9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929799" y="1602999"/>
            <a:ext cx="2228850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zhe</a:t>
            </a:r>
            <a:endParaRPr lang="en-US" altLang="zh-CN" sz="4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6" t="22073" r="26875" b="23715"/>
          <a:stretch>
            <a:fillRect/>
          </a:stretch>
        </p:blipFill>
        <p:spPr>
          <a:xfrm>
            <a:off x="4626553" y="1206465"/>
            <a:ext cx="2589934" cy="2931122"/>
          </a:xfrm>
          <a:prstGeom prst="rect">
            <a:avLst/>
          </a:prstGeom>
        </p:spPr>
      </p:pic>
      <p:sp>
        <p:nvSpPr>
          <p:cNvPr id="3" name="左箭头 2">
            <a:hlinkClick r:id="rId3" action="ppaction://hlinksldjump"/>
          </p:cNvPr>
          <p:cNvSpPr/>
          <p:nvPr/>
        </p:nvSpPr>
        <p:spPr>
          <a:xfrm>
            <a:off x="610870" y="4147185"/>
            <a:ext cx="625475" cy="5676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bldLvl="0" animBg="1"/>
      <p:bldP spid="29" grpId="0"/>
      <p:bldP spid="3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0" y="4314825"/>
            <a:ext cx="9144000" cy="828199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</p:grpSp>
      </p:grpSp>
      <p:pic>
        <p:nvPicPr>
          <p:cNvPr id="27" name="图片 26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836764" y="-2568"/>
            <a:ext cx="1311215" cy="1075072"/>
          </a:xfrm>
          <a:prstGeom prst="rect">
            <a:avLst/>
          </a:prstGeom>
        </p:spPr>
      </p:pic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217566" y="2105137"/>
            <a:ext cx="177927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0" b="1" dirty="0">
                <a:latin typeface="楷体" panose="02010609060101010101" pitchFamily="49" charset="-122"/>
                <a:ea typeface="楷体" panose="02010609060101010101" pitchFamily="49" charset="-122"/>
              </a:rPr>
              <a:t>向</a:t>
            </a:r>
            <a:endParaRPr lang="zh-CN" altLang="en-US" sz="9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231902" y="1459458"/>
            <a:ext cx="2081549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xi</a:t>
            </a:r>
            <a:r>
              <a:rPr lang="en-US" altLang="zh-CN" sz="54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à</a:t>
            </a:r>
            <a:r>
              <a:rPr lang="en-US" altLang="zh-CN" sz="48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ng</a:t>
            </a:r>
            <a:endParaRPr lang="en-US" altLang="zh-CN" sz="4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3"/>
          <p:cNvSpPr txBox="1">
            <a:spLocks noChangeArrowheads="1"/>
          </p:cNvSpPr>
          <p:nvPr/>
        </p:nvSpPr>
        <p:spPr bwMode="auto">
          <a:xfrm>
            <a:off x="4872346" y="2105137"/>
            <a:ext cx="1595621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0" b="1" dirty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endParaRPr lang="zh-CN" altLang="en-US" sz="9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4555731" y="1505624"/>
            <a:ext cx="2228850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hé</a:t>
            </a:r>
            <a:endParaRPr lang="en-US" altLang="zh-CN" sz="4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" t="21175" r="7942" b="19481"/>
          <a:stretch>
            <a:fillRect/>
          </a:stretch>
        </p:blipFill>
        <p:spPr>
          <a:xfrm>
            <a:off x="2234156" y="1552430"/>
            <a:ext cx="2236850" cy="21059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2" t="19183" b="13925"/>
          <a:stretch>
            <a:fillRect/>
          </a:stretch>
        </p:blipFill>
        <p:spPr>
          <a:xfrm>
            <a:off x="6655539" y="1678714"/>
            <a:ext cx="1749036" cy="1849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bldLvl="0" animBg="1"/>
      <p:bldP spid="31" grpId="0"/>
      <p:bldP spid="3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hlinkClick r:id="rId1" action="ppaction://hlinkfile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6" b="8844"/>
          <a:stretch>
            <a:fillRect/>
          </a:stretch>
        </p:blipFill>
        <p:spPr>
          <a:xfrm>
            <a:off x="13116" y="1127"/>
            <a:ext cx="1723874" cy="1413307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0" y="4314825"/>
            <a:ext cx="9144000" cy="828199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064335" y="796400"/>
            <a:ext cx="91206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dirty="0" err="1">
                <a:solidFill>
                  <a:srgbClr val="3333FF"/>
                </a:solidFill>
                <a:latin typeface="微软雅黑" panose="020B0503020204020204" charset="-122"/>
                <a:ea typeface="微软雅黑" panose="020B0503020204020204" charset="-122"/>
              </a:rPr>
              <a:t>hé</a:t>
            </a:r>
            <a:endParaRPr lang="en-US" altLang="zh-CN" sz="3600" b="1" dirty="0">
              <a:solidFill>
                <a:srgbClr val="3333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530228" y="3956146"/>
            <a:ext cx="4996286" cy="713173"/>
            <a:chOff x="2040304" y="5347054"/>
            <a:chExt cx="6661714" cy="950897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2040304" y="5347054"/>
              <a:ext cx="1927860" cy="8602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组词：</a:t>
              </a:r>
              <a:endPara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461380" y="5364078"/>
              <a:ext cx="5240638" cy="9338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300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和平  温和  和风</a:t>
              </a:r>
              <a:endParaRPr lang="zh-CN" altLang="en-US" sz="33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34311" y="0"/>
            <a:ext cx="1311215" cy="1075072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530228" y="3340621"/>
            <a:ext cx="1743566" cy="755650"/>
            <a:chOff x="2040304" y="3984929"/>
            <a:chExt cx="2324755" cy="1007533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2040304" y="4072136"/>
              <a:ext cx="1927013" cy="8602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部首：</a:t>
              </a:r>
              <a:endPara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511619" y="3984929"/>
              <a:ext cx="853440" cy="10075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600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禾</a:t>
              </a:r>
              <a:endPara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4" name="图片 3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77" y="478544"/>
            <a:ext cx="1021556" cy="1035844"/>
          </a:xfrm>
          <a:prstGeom prst="rect">
            <a:avLst/>
          </a:prstGeom>
        </p:spPr>
      </p:pic>
      <p:pic>
        <p:nvPicPr>
          <p:cNvPr id="3" name="和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22583" y="1505339"/>
            <a:ext cx="1697592" cy="16975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t="18787" r="20516" b="28034"/>
          <a:stretch>
            <a:fillRect/>
          </a:stretch>
        </p:blipFill>
        <p:spPr>
          <a:xfrm>
            <a:off x="3714122" y="1463666"/>
            <a:ext cx="2003967" cy="1819696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524462" y="3405785"/>
            <a:ext cx="5223041" cy="645160"/>
            <a:chOff x="4699283" y="4541046"/>
            <a:chExt cx="6964054" cy="860213"/>
          </a:xfrm>
        </p:grpSpPr>
        <p:sp>
          <p:nvSpPr>
            <p:cNvPr id="23" name="矩形 22"/>
            <p:cNvSpPr/>
            <p:nvPr/>
          </p:nvSpPr>
          <p:spPr>
            <a:xfrm>
              <a:off x="4699283" y="4541046"/>
              <a:ext cx="1767840" cy="8602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000" dirty="0">
                  <a:latin typeface="黑体" panose="02010609060101010101" pitchFamily="49" charset="-122"/>
                  <a:ea typeface="黑体" panose="02010609060101010101" pitchFamily="49" charset="-122"/>
                </a:rPr>
                <a:t>笔顺：</a:t>
              </a:r>
              <a:endPara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63240" y="4725693"/>
              <a:ext cx="5500097" cy="562751"/>
            </a:xfrm>
            <a:prstGeom prst="rect">
              <a:avLst/>
            </a:prstGeom>
          </p:spPr>
        </p:pic>
      </p:grpSp>
      <p:sp>
        <p:nvSpPr>
          <p:cNvPr id="2" name="左箭头 1">
            <a:hlinkClick r:id="rId11" action="ppaction://hlinksldjump"/>
          </p:cNvPr>
          <p:cNvSpPr/>
          <p:nvPr/>
        </p:nvSpPr>
        <p:spPr>
          <a:xfrm>
            <a:off x="634365" y="4328160"/>
            <a:ext cx="650240" cy="5016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3"/>
          <p:cNvGrpSpPr/>
          <p:nvPr/>
        </p:nvGrpSpPr>
        <p:grpSpPr>
          <a:xfrm>
            <a:off x="0" y="4314825"/>
            <a:ext cx="9144000" cy="828199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3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8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9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  <p:grpSp>
            <p:nvGrpSpPr>
              <p:cNvPr id="10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1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12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</p:grpSp>
      </p:grpSp>
      <p:pic>
        <p:nvPicPr>
          <p:cNvPr id="27" name="图片 26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836764" y="-2568"/>
            <a:ext cx="1311215" cy="1075072"/>
          </a:xfrm>
          <a:prstGeom prst="rect">
            <a:avLst/>
          </a:prstGeom>
        </p:spPr>
      </p:pic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217566" y="2183069"/>
            <a:ext cx="177927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贝</a:t>
            </a:r>
            <a:endParaRPr lang="zh-CN" altLang="en-US" sz="9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231902" y="1583557"/>
            <a:ext cx="1667949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bèi</a:t>
            </a:r>
            <a:endParaRPr lang="en-US" altLang="zh-CN" sz="4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3"/>
          <p:cNvSpPr txBox="1">
            <a:spLocks noChangeArrowheads="1"/>
          </p:cNvSpPr>
          <p:nvPr/>
        </p:nvSpPr>
        <p:spPr bwMode="auto">
          <a:xfrm>
            <a:off x="4872346" y="2183069"/>
            <a:ext cx="1595621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0" b="1" dirty="0">
                <a:latin typeface="楷体" panose="02010609060101010101" pitchFamily="49" charset="-122"/>
                <a:ea typeface="楷体" panose="02010609060101010101" pitchFamily="49" charset="-122"/>
              </a:rPr>
              <a:t>娃</a:t>
            </a:r>
            <a:endParaRPr lang="zh-CN" altLang="en-US" sz="9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5005568" y="1537391"/>
            <a:ext cx="1329175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w</a:t>
            </a:r>
            <a:r>
              <a:rPr lang="en-US" altLang="zh-CN" sz="54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endParaRPr lang="en-US" altLang="zh-CN" sz="5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t="13970" r="3302" b="31522"/>
          <a:stretch>
            <a:fillRect/>
          </a:stretch>
        </p:blipFill>
        <p:spPr>
          <a:xfrm>
            <a:off x="1646069" y="1733194"/>
            <a:ext cx="2843464" cy="17903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72" y="1919663"/>
            <a:ext cx="2298556" cy="1603861"/>
          </a:xfrm>
          <a:prstGeom prst="rect">
            <a:avLst/>
          </a:prstGeom>
        </p:spPr>
      </p:pic>
      <p:sp>
        <p:nvSpPr>
          <p:cNvPr id="7" name="左箭头 6">
            <a:hlinkClick r:id="rId4" action="ppaction://hlinksldjump"/>
          </p:cNvPr>
          <p:cNvSpPr/>
          <p:nvPr/>
        </p:nvSpPr>
        <p:spPr>
          <a:xfrm>
            <a:off x="693420" y="4311650"/>
            <a:ext cx="979170" cy="485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bldLvl="0" animBg="1"/>
      <p:bldP spid="31" grpId="0"/>
      <p:bldP spid="3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3"/>
          <p:cNvGrpSpPr/>
          <p:nvPr/>
        </p:nvGrpSpPr>
        <p:grpSpPr>
          <a:xfrm>
            <a:off x="0" y="4314825"/>
            <a:ext cx="9144000" cy="828199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3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8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9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  <p:grpSp>
            <p:nvGrpSpPr>
              <p:cNvPr id="10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1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12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</p:grpSp>
      </p:grpSp>
      <p:pic>
        <p:nvPicPr>
          <p:cNvPr id="27" name="图片 26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836764" y="-2568"/>
            <a:ext cx="1311215" cy="1075072"/>
          </a:xfrm>
          <a:prstGeom prst="rect">
            <a:avLst/>
          </a:prstGeom>
        </p:spPr>
      </p:pic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217566" y="2183069"/>
            <a:ext cx="177927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0" b="1" dirty="0">
                <a:latin typeface="楷体" panose="02010609060101010101" pitchFamily="49" charset="-122"/>
                <a:ea typeface="楷体" panose="02010609060101010101" pitchFamily="49" charset="-122"/>
              </a:rPr>
              <a:t>挂</a:t>
            </a:r>
            <a:endParaRPr lang="zh-CN" altLang="en-US" sz="9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231902" y="1396519"/>
            <a:ext cx="1667949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gu</a:t>
            </a:r>
            <a:r>
              <a:rPr lang="en-US" altLang="zh-CN" sz="54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à</a:t>
            </a:r>
            <a:endParaRPr lang="en-US" altLang="zh-CN" sz="5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TextBox 3"/>
          <p:cNvSpPr txBox="1">
            <a:spLocks noChangeArrowheads="1"/>
          </p:cNvSpPr>
          <p:nvPr/>
        </p:nvSpPr>
        <p:spPr bwMode="auto">
          <a:xfrm>
            <a:off x="4872346" y="2183069"/>
            <a:ext cx="1595621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0" b="1" dirty="0">
                <a:latin typeface="楷体" panose="02010609060101010101" pitchFamily="49" charset="-122"/>
                <a:ea typeface="楷体" panose="02010609060101010101" pitchFamily="49" charset="-122"/>
              </a:rPr>
              <a:t>活</a:t>
            </a:r>
            <a:endParaRPr lang="zh-CN" altLang="en-US" sz="9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5005705" y="1537335"/>
            <a:ext cx="1609090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huó</a:t>
            </a:r>
            <a:endParaRPr lang="en-US" altLang="zh-CN" sz="4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3" b="14605"/>
          <a:stretch>
            <a:fillRect/>
          </a:stretch>
        </p:blipFill>
        <p:spPr>
          <a:xfrm>
            <a:off x="1914188" y="1689191"/>
            <a:ext cx="2203689" cy="19481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966" y="1619052"/>
            <a:ext cx="2214725" cy="2232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左箭头 6">
            <a:hlinkClick r:id="rId4" action="ppaction://hlinksldjump"/>
          </p:cNvPr>
          <p:cNvSpPr/>
          <p:nvPr/>
        </p:nvSpPr>
        <p:spPr>
          <a:xfrm>
            <a:off x="635635" y="4278630"/>
            <a:ext cx="864235" cy="5759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bldLvl="0" animBg="1"/>
      <p:bldP spid="31" grpId="0"/>
      <p:bldP spid="3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43"/>
          <p:cNvGrpSpPr/>
          <p:nvPr/>
        </p:nvGrpSpPr>
        <p:grpSpPr>
          <a:xfrm>
            <a:off x="0" y="4314825"/>
            <a:ext cx="9144000" cy="828199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8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1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1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  <p:grpSp>
            <p:nvGrpSpPr>
              <p:cNvPr id="17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8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19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</p:grpSp>
      </p:grpSp>
      <p:pic>
        <p:nvPicPr>
          <p:cNvPr id="24" name="图片 23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836764" y="-2568"/>
            <a:ext cx="1311215" cy="1075072"/>
          </a:xfrm>
          <a:prstGeom prst="rect">
            <a:avLst/>
          </a:prstGeom>
        </p:spPr>
      </p:pic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1210922" y="2066675"/>
            <a:ext cx="1779270" cy="208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975" b="1" dirty="0">
                <a:latin typeface="楷体" panose="02010609060101010101" pitchFamily="49" charset="-122"/>
                <a:ea typeface="楷体" panose="02010609060101010101" pitchFamily="49" charset="-122"/>
              </a:rPr>
              <a:t>金</a:t>
            </a:r>
            <a:endParaRPr lang="zh-CN" altLang="en-US" sz="1297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1225258" y="1420997"/>
            <a:ext cx="1750598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54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jīn</a:t>
            </a:r>
            <a:endParaRPr lang="en-US" altLang="zh-CN" sz="5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22458" r="15160" b="31558"/>
          <a:stretch>
            <a:fillRect/>
          </a:stretch>
        </p:blipFill>
        <p:spPr>
          <a:xfrm>
            <a:off x="3631622" y="1854776"/>
            <a:ext cx="3606384" cy="2347987"/>
          </a:xfrm>
          <a:prstGeom prst="rect">
            <a:avLst/>
          </a:prstGeom>
        </p:spPr>
      </p:pic>
      <p:sp>
        <p:nvSpPr>
          <p:cNvPr id="3" name="左箭头 2">
            <a:hlinkClick r:id="rId3" action="ppaction://hlinksldjump"/>
          </p:cNvPr>
          <p:cNvSpPr/>
          <p:nvPr/>
        </p:nvSpPr>
        <p:spPr>
          <a:xfrm>
            <a:off x="726440" y="4229100"/>
            <a:ext cx="814705" cy="5765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194" name="Picture 2" descr="C:\Users\Administrator\Desktop\图片1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50" y="2660650"/>
            <a:ext cx="1757363" cy="18176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3241675" y="3278188"/>
            <a:ext cx="1025525" cy="987425"/>
            <a:chOff x="1815094" y="3833621"/>
            <a:chExt cx="1024815" cy="987644"/>
          </a:xfrm>
        </p:grpSpPr>
        <p:pic>
          <p:nvPicPr>
            <p:cNvPr id="8227" name="Picture 7" descr="C:\Users\Administrator\Desktop\图片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8731615">
              <a:off x="1815094" y="3855104"/>
              <a:ext cx="1024815" cy="9661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28" name="TextBox 3"/>
            <p:cNvSpPr txBox="1"/>
            <p:nvPr/>
          </p:nvSpPr>
          <p:spPr>
            <a:xfrm>
              <a:off x="1995944" y="3833621"/>
              <a:ext cx="647485" cy="793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蓝</a:t>
              </a:r>
              <a:endPara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184650" y="3016250"/>
            <a:ext cx="1023938" cy="1017588"/>
            <a:chOff x="3165061" y="3872170"/>
            <a:chExt cx="1024815" cy="1017926"/>
          </a:xfrm>
        </p:grpSpPr>
        <p:pic>
          <p:nvPicPr>
            <p:cNvPr id="8225" name="Picture 7" descr="C:\Users\Administrator\Desktop\图片3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8731615">
              <a:off x="3165061" y="3923935"/>
              <a:ext cx="1024815" cy="9661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26" name="TextBox 6"/>
            <p:cNvSpPr txBox="1"/>
            <p:nvPr/>
          </p:nvSpPr>
          <p:spPr>
            <a:xfrm>
              <a:off x="3333480" y="3872170"/>
              <a:ext cx="648489" cy="7937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又</a:t>
              </a:r>
              <a:endPara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211763" y="3049588"/>
            <a:ext cx="1128712" cy="1063625"/>
            <a:chOff x="5421867" y="3566578"/>
            <a:chExt cx="1127296" cy="1062777"/>
          </a:xfrm>
        </p:grpSpPr>
        <p:pic>
          <p:nvPicPr>
            <p:cNvPr id="8223" name="Picture 7" descr="C:\Users\Administrator\Desktop\图片3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8731615">
              <a:off x="5421867" y="3566578"/>
              <a:ext cx="1127296" cy="10627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24" name="TextBox 9"/>
            <p:cNvSpPr txBox="1"/>
            <p:nvPr/>
          </p:nvSpPr>
          <p:spPr>
            <a:xfrm>
              <a:off x="5626397" y="3612578"/>
              <a:ext cx="647121" cy="7928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笑</a:t>
              </a:r>
              <a:endPara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108825" y="3890963"/>
            <a:ext cx="1025525" cy="996950"/>
            <a:chOff x="6627659" y="3941440"/>
            <a:chExt cx="1024815" cy="996860"/>
          </a:xfrm>
        </p:grpSpPr>
        <p:pic>
          <p:nvPicPr>
            <p:cNvPr id="8221" name="Picture 7" descr="C:\Users\Administrator\Desktop\图片3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8731615">
              <a:off x="6627659" y="3972139"/>
              <a:ext cx="1024815" cy="9661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22" name="TextBox 12"/>
            <p:cNvSpPr txBox="1"/>
            <p:nvPr/>
          </p:nvSpPr>
          <p:spPr>
            <a:xfrm>
              <a:off x="6816441" y="3941440"/>
              <a:ext cx="647485" cy="7934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活</a:t>
              </a:r>
              <a:endPara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934325" y="3552825"/>
            <a:ext cx="1023938" cy="1054100"/>
            <a:chOff x="7635769" y="3146415"/>
            <a:chExt cx="1024815" cy="1054189"/>
          </a:xfrm>
        </p:grpSpPr>
        <p:pic>
          <p:nvPicPr>
            <p:cNvPr id="8219" name="Picture 7" descr="C:\Users\Administrator\Desktop\图片3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8731615">
              <a:off x="7635769" y="3234443"/>
              <a:ext cx="1024815" cy="9661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20" name="TextBox 15"/>
            <p:cNvSpPr txBox="1"/>
            <p:nvPr/>
          </p:nvSpPr>
          <p:spPr>
            <a:xfrm>
              <a:off x="7812133" y="3146415"/>
              <a:ext cx="648489" cy="793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金</a:t>
              </a:r>
              <a:endPara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57425" y="555625"/>
            <a:ext cx="34274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看谁捡的贝壳多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327400" y="4167188"/>
            <a:ext cx="1025525" cy="987425"/>
            <a:chOff x="1815094" y="3833621"/>
            <a:chExt cx="1024815" cy="987644"/>
          </a:xfrm>
        </p:grpSpPr>
        <p:pic>
          <p:nvPicPr>
            <p:cNvPr id="8217" name="Picture 7" descr="C:\Users\Administrator\Desktop\图片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8731615">
              <a:off x="1815094" y="3855104"/>
              <a:ext cx="1024815" cy="9661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18" name="TextBox 20"/>
            <p:cNvSpPr txBox="1"/>
            <p:nvPr/>
          </p:nvSpPr>
          <p:spPr>
            <a:xfrm>
              <a:off x="1995944" y="3833621"/>
              <a:ext cx="647485" cy="793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和</a:t>
              </a:r>
              <a:endPara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365625" y="4111625"/>
            <a:ext cx="1025525" cy="987425"/>
            <a:chOff x="1815094" y="3833621"/>
            <a:chExt cx="1024815" cy="987644"/>
          </a:xfrm>
        </p:grpSpPr>
        <p:pic>
          <p:nvPicPr>
            <p:cNvPr id="8215" name="Picture 7" descr="C:\Users\Administrator\Desktop\图片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8731615">
              <a:off x="1815094" y="3855104"/>
              <a:ext cx="1024815" cy="9661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16" name="TextBox 23"/>
            <p:cNvSpPr txBox="1"/>
            <p:nvPr/>
          </p:nvSpPr>
          <p:spPr>
            <a:xfrm>
              <a:off x="1995944" y="3833621"/>
              <a:ext cx="647485" cy="793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贝</a:t>
              </a:r>
              <a:endPara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391150" y="4071938"/>
            <a:ext cx="1025525" cy="987425"/>
            <a:chOff x="1815094" y="3833621"/>
            <a:chExt cx="1024815" cy="987644"/>
          </a:xfrm>
        </p:grpSpPr>
        <p:pic>
          <p:nvPicPr>
            <p:cNvPr id="8213" name="Picture 7" descr="C:\Users\Administrator\Desktop\图片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8731615">
              <a:off x="1815094" y="3855104"/>
              <a:ext cx="1024815" cy="9661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14" name="TextBox 26"/>
            <p:cNvSpPr txBox="1"/>
            <p:nvPr/>
          </p:nvSpPr>
          <p:spPr>
            <a:xfrm>
              <a:off x="1995944" y="3833621"/>
              <a:ext cx="647485" cy="793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娃</a:t>
              </a:r>
              <a:endPara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249988" y="4089400"/>
            <a:ext cx="1025525" cy="987425"/>
            <a:chOff x="1815094" y="3833621"/>
            <a:chExt cx="1024815" cy="987644"/>
          </a:xfrm>
        </p:grpSpPr>
        <p:pic>
          <p:nvPicPr>
            <p:cNvPr id="8211" name="Picture 7" descr="C:\Users\Administrator\Desktop\图片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8731615">
              <a:off x="1815094" y="3855104"/>
              <a:ext cx="1024815" cy="9661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12" name="TextBox 29"/>
            <p:cNvSpPr txBox="1"/>
            <p:nvPr/>
          </p:nvSpPr>
          <p:spPr>
            <a:xfrm>
              <a:off x="1995944" y="3833621"/>
              <a:ext cx="647485" cy="793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挂</a:t>
              </a:r>
              <a:endPara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361113" y="3146425"/>
            <a:ext cx="1025525" cy="987425"/>
            <a:chOff x="1815094" y="3833621"/>
            <a:chExt cx="1024815" cy="987644"/>
          </a:xfrm>
        </p:grpSpPr>
        <p:pic>
          <p:nvPicPr>
            <p:cNvPr id="8209" name="Picture 7" descr="C:\Users\Administrator\Desktop\图片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8731615">
              <a:off x="1815094" y="3855104"/>
              <a:ext cx="1024815" cy="9661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10" name="TextBox 32"/>
            <p:cNvSpPr txBox="1"/>
            <p:nvPr/>
          </p:nvSpPr>
          <p:spPr>
            <a:xfrm>
              <a:off x="1995944" y="3833621"/>
              <a:ext cx="647485" cy="793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着</a:t>
              </a:r>
              <a:endPara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291388" y="2803525"/>
            <a:ext cx="1025525" cy="987425"/>
            <a:chOff x="1815094" y="3833621"/>
            <a:chExt cx="1024815" cy="987644"/>
          </a:xfrm>
        </p:grpSpPr>
        <p:pic>
          <p:nvPicPr>
            <p:cNvPr id="8207" name="Picture 7" descr="C:\Users\Administrator\Desktop\图片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8731615">
              <a:off x="1815094" y="3855104"/>
              <a:ext cx="1024815" cy="9661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08" name="TextBox 35"/>
            <p:cNvSpPr txBox="1"/>
            <p:nvPr/>
          </p:nvSpPr>
          <p:spPr>
            <a:xfrm>
              <a:off x="1995944" y="3833621"/>
              <a:ext cx="647485" cy="793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向</a:t>
              </a:r>
              <a:endPara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71 L -0.05312 -0.03365 C -0.06406 -0.04322 -0.08056 -0.04693 -0.09774 -0.04693 C -0.11753 -0.04693 -0.13299 -0.04322 -0.1441 -0.03365 L -0.19635 0.0071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0" y="-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2717 L -0.07535 -0.03088 C -0.09114 -0.04168 -0.11476 -0.04693 -0.13906 -0.04693 C -0.16719 -0.04693 -0.18958 -0.04168 -0.20538 -0.03088 L -0.28021 0.02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0" y="-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0247 L -0.21285 -0.06699 L -0.32865 -0.05094 L -0.41354 0.05403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0" y="-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308 C -0.01059 -0.00555 -0.01841 -0.01852 -0.02865 -0.02222 C -0.03264 -0.02716 -0.03681 -0.02933 -0.04132 -0.03303 C -0.0448 -0.03643 -0.0474 -0.04106 -0.05122 -0.0426 C -0.06407 -0.05896 -0.08889 -0.0602 -0.10417 -0.06483 C -0.11164 -0.06915 -0.10921 -0.06884 -0.12084 -0.07039 C -0.12674 -0.07317 -0.1349 -0.07533 -0.14011 -0.07996 L -0.24931 -0.08521 L -0.39219 -0.03735 L -0.52796 0.03705 " pathEditMode="relative" rAng="0" ptsTypes="ffffffAA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00" y="-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1.26274E-6 C -0.00312 -0.00587 -0.00815 -0.01328 -0.01267 -0.01544 C -0.02933 -0.03551 -0.04635 -0.04199 -0.06631 -0.04415 C -0.08263 -0.05064 -0.09999 -0.05434 -0.11666 -0.05681 C -0.12065 -0.05866 -0.1243 -0.05959 -0.12864 -0.05959 L -0.24947 -0.06823 L -0.37031 -0.04107 L -0.48628 -0.03273 L -0.62794 0.1167 " pathEditMode="relative" ptsTypes="ffffAAA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44444E-6 6.41556E-6 L -0.07448 -0.0213 L -0.13282 -0.04847 L -0.16251 -0.1096 L -0.19202 -0.14356 " pathEditMode="relative" ptsTypes="AAA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74529E-6 C -0.00365 -0.00185 -0.00382 0.00247 -0.00729 0.00432 C -0.01146 0.00957 -0.01667 0.01173 -0.0217 0.01297 C -0.03038 0.02285 -0.04809 0.03798 -0.05851 0.03859 C -0.06615 0.03921 -0.07396 0.03859 -0.0816 0.03859 L -0.15451 0.04415 L -0.23368 0.01729 L -0.27691 -0.04538 L -0.31597 -0.13214 " pathEditMode="relative" ptsTypes="ffffAAA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72924E-6 L -0.0776 0.04106 L -0.16389 0.07101 L -0.27829 0.06545 L -0.35746 0.02284 L -0.40069 -0.05125 L -0.43194 -0.15808 " pathEditMode="relative" ptsTypes="AAAAA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48256E-6 L -0.10798 0.04693 L -0.18958 0.07132 L -0.31996 0.067 L -0.43211 0.01575 L -0.51527 -0.10806 " pathEditMode="relative" ptsTypes="AAAAAA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36462E-6 L -0.12066 -0.02161 L -0.24236 -0.01142 L -0.35747 -0.01142 L -0.46719 -0.00864 L -0.55747 -0.06144 L -0.60625 -0.09108 " pathEditMode="relative" ptsTypes="AAAAA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987 C -0.01319 -0.00679 -0.02222 -0.00123 -0.03472 0.00494 C -0.04375 0.0034 -0.05069 -0.00061 -0.05903 -0.00648 C -0.0625 -0.00864 -0.06927 -0.01358 -0.06927 -0.01327 C -0.08889 -0.01265 -0.10868 -0.01265 -0.1283 -0.01142 C -0.13281 -0.01111 -0.14184 -0.00648 -0.14184 -0.00586 L -0.21267 0.0068 L -0.30625 0.00494 L -0.41007 0.0176 L -0.51389 0.03273 L -0.6059 0.02686 L -0.66163 -0.00987 L -0.70798 -0.0355 " pathEditMode="relative" rAng="0" ptsTypes="fffffAAAAAA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0" y="4314825"/>
            <a:ext cx="9144000" cy="828199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7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0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11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  <p:grpSp>
            <p:nvGrpSpPr>
              <p:cNvPr id="12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3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17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</p:grpSp>
      </p:grpSp>
      <p:sp>
        <p:nvSpPr>
          <p:cNvPr id="20" name="文本框 19"/>
          <p:cNvSpPr txBox="1"/>
          <p:nvPr/>
        </p:nvSpPr>
        <p:spPr>
          <a:xfrm>
            <a:off x="1012817" y="1639391"/>
            <a:ext cx="5539353" cy="152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自由朗读课文：</a:t>
            </a:r>
            <a:endParaRPr lang="en-US" altLang="zh-CN" sz="3300" b="1" dirty="0" smtClean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3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 </a:t>
            </a:r>
            <a:r>
              <a:rPr lang="zh-CN" altLang="en-US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大声朗读课文，读准字音。</a:t>
            </a:r>
            <a:endParaRPr lang="en-US" altLang="zh-CN" sz="27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en-US" altLang="zh-CN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 </a:t>
            </a:r>
            <a:r>
              <a:rPr lang="zh-CN" altLang="en-US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想想课文有几个自然段？</a:t>
            </a:r>
            <a:r>
              <a:rPr lang="en-US" altLang="zh-CN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endParaRPr lang="en-US" altLang="zh-CN" sz="27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30" name="图片 29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836764" y="-2568"/>
            <a:ext cx="1311215" cy="1075072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81491" y="197332"/>
            <a:ext cx="2420069" cy="823481"/>
            <a:chOff x="108655" y="263109"/>
            <a:chExt cx="3226759" cy="1097974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55" y="263109"/>
              <a:ext cx="1038000" cy="1097974"/>
            </a:xfrm>
            <a:prstGeom prst="rect">
              <a:avLst/>
            </a:prstGeom>
          </p:spPr>
        </p:pic>
        <p:grpSp>
          <p:nvGrpSpPr>
            <p:cNvPr id="33" name="组合 32"/>
            <p:cNvGrpSpPr/>
            <p:nvPr/>
          </p:nvGrpSpPr>
          <p:grpSpPr>
            <a:xfrm>
              <a:off x="1089656" y="536427"/>
              <a:ext cx="2245758" cy="679269"/>
              <a:chOff x="1938544" y="2511380"/>
              <a:chExt cx="2245758" cy="679269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613833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2400" b="1" spc="500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妙解课文</a:t>
                </a:r>
                <a:endParaRPr lang="zh-CN" altLang="en-US" sz="2400" b="1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9" name="图片 38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06" y="1816580"/>
            <a:ext cx="1632346" cy="1678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338" name="组合 4"/>
          <p:cNvGrpSpPr/>
          <p:nvPr/>
        </p:nvGrpSpPr>
        <p:grpSpPr>
          <a:xfrm>
            <a:off x="317500" y="504825"/>
            <a:ext cx="2914650" cy="773113"/>
            <a:chOff x="133414" y="315803"/>
            <a:chExt cx="2914280" cy="774255"/>
          </a:xfrm>
        </p:grpSpPr>
        <p:grpSp>
          <p:nvGrpSpPr>
            <p:cNvPr id="14343" name="组合 2"/>
            <p:cNvGrpSpPr/>
            <p:nvPr/>
          </p:nvGrpSpPr>
          <p:grpSpPr>
            <a:xfrm>
              <a:off x="133414" y="315803"/>
              <a:ext cx="2914280" cy="767407"/>
              <a:chOff x="133414" y="315803"/>
              <a:chExt cx="2914280" cy="767407"/>
            </a:xfrm>
          </p:grpSpPr>
          <p:pic>
            <p:nvPicPr>
              <p:cNvPr id="14345" name="Picture 5" descr="C:\Users\Administrator\Desktop\1.tif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85722" y="555526"/>
                <a:ext cx="2261972" cy="51274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4346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3414" y="315803"/>
                <a:ext cx="853461" cy="76740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4344" name="TextBox 3"/>
            <p:cNvSpPr txBox="1"/>
            <p:nvPr/>
          </p:nvSpPr>
          <p:spPr>
            <a:xfrm>
              <a:off x="869726" y="504437"/>
              <a:ext cx="1917209" cy="58562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课文学习</a:t>
              </a:r>
              <a:endPara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795338" y="1468438"/>
            <a:ext cx="7553325" cy="1274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   数一数第一自然段有几句话，在句号的上边标上序号。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流程图: 决策 7"/>
          <p:cNvSpPr/>
          <p:nvPr/>
        </p:nvSpPr>
        <p:spPr>
          <a:xfrm>
            <a:off x="3630613" y="2460625"/>
            <a:ext cx="1592263" cy="922338"/>
          </a:xfrm>
          <a:prstGeom prst="flowChartDecisi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5338" y="3382963"/>
            <a:ext cx="7553325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   说说为什么是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句话。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双波形 10"/>
          <p:cNvSpPr/>
          <p:nvPr/>
        </p:nvSpPr>
        <p:spPr>
          <a:xfrm>
            <a:off x="1454150" y="4056063"/>
            <a:ext cx="5465763" cy="917575"/>
          </a:xfrm>
          <a:prstGeom prst="doubleWav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有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个句号，所以有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句话。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5122" name="组合 2"/>
          <p:cNvGrpSpPr/>
          <p:nvPr/>
        </p:nvGrpSpPr>
        <p:grpSpPr>
          <a:xfrm>
            <a:off x="4027488" y="392113"/>
            <a:ext cx="3683000" cy="800100"/>
            <a:chOff x="2579256" y="1682750"/>
            <a:chExt cx="3683000" cy="800100"/>
          </a:xfrm>
        </p:grpSpPr>
        <p:sp>
          <p:nvSpPr>
            <p:cNvPr id="10" name="椭圆 9"/>
            <p:cNvSpPr/>
            <p:nvPr/>
          </p:nvSpPr>
          <p:spPr bwMode="auto">
            <a:xfrm>
              <a:off x="3199968" y="1682750"/>
              <a:ext cx="787400" cy="8001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25" name="标题 1"/>
            <p:cNvSpPr txBox="1"/>
            <p:nvPr/>
          </p:nvSpPr>
          <p:spPr>
            <a:xfrm>
              <a:off x="2579256" y="1682750"/>
              <a:ext cx="3683000" cy="777875"/>
            </a:xfrm>
            <a:prstGeom prst="rect">
              <a:avLst/>
            </a:prstGeom>
            <a:noFill/>
            <a:ln w="12700">
              <a:noFill/>
            </a:ln>
          </p:spPr>
          <p:txBody>
            <a:bodyPr/>
            <a:p>
              <a:pPr algn="ctr" eaLnBrk="1" hangingPunct="1"/>
              <a:r>
                <a:rPr lang="en-US" altLang="zh-CN" sz="4400" b="1" dirty="0">
                  <a:solidFill>
                    <a:srgbClr val="FF66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11</a:t>
              </a:r>
              <a:r>
                <a:rPr lang="zh-CN" altLang="en-US" sz="4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项 链</a:t>
              </a:r>
              <a:endPara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5123" name="图片 2"/>
          <p:cNvPicPr>
            <a:picLocks noChangeAspect="1"/>
          </p:cNvPicPr>
          <p:nvPr/>
        </p:nvPicPr>
        <p:blipFill>
          <a:blip r:embed="rId2"/>
          <a:srcRect l="2882" r="7059" b="28371"/>
          <a:stretch>
            <a:fillRect/>
          </a:stretch>
        </p:blipFill>
        <p:spPr>
          <a:xfrm>
            <a:off x="107950" y="160338"/>
            <a:ext cx="3535363" cy="463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文本框 34"/>
          <p:cNvSpPr txBox="1"/>
          <p:nvPr/>
        </p:nvSpPr>
        <p:spPr>
          <a:xfrm rot="-280097">
            <a:off x="8066088" y="16271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文本框 10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66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67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68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69" name="文本框 49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70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71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72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73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74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75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76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77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78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79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80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81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82" name="文本框 32"/>
          <p:cNvSpPr txBox="1"/>
          <p:nvPr/>
        </p:nvSpPr>
        <p:spPr>
          <a:xfrm rot="1209897">
            <a:off x="1217613" y="3521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83" name="文本框 29"/>
          <p:cNvSpPr txBox="1"/>
          <p:nvPr/>
        </p:nvSpPr>
        <p:spPr>
          <a:xfrm rot="4149897">
            <a:off x="2224088" y="310197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84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85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86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87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88" name="文本框 47"/>
          <p:cNvSpPr txBox="1"/>
          <p:nvPr/>
        </p:nvSpPr>
        <p:spPr>
          <a:xfrm rot="1029897">
            <a:off x="909638" y="30464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89" name="文本框 49"/>
          <p:cNvSpPr txBox="1"/>
          <p:nvPr/>
        </p:nvSpPr>
        <p:spPr>
          <a:xfrm rot="-170103">
            <a:off x="3090863" y="3482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90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91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92" name="文本框 38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93" name="文本框 39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94" name="文本框 40"/>
          <p:cNvSpPr txBox="1"/>
          <p:nvPr/>
        </p:nvSpPr>
        <p:spPr>
          <a:xfrm rot="-170103">
            <a:off x="322263" y="13366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95" name="文本框 41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96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97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98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99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00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01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02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03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04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05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06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07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08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09" name="文本框 55"/>
          <p:cNvSpPr txBox="1"/>
          <p:nvPr/>
        </p:nvSpPr>
        <p:spPr>
          <a:xfrm rot="-3180423">
            <a:off x="8107363" y="3265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10" name="文本框 56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11" name="文本框 57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12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13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14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15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16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17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18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19" name="文本框 49"/>
          <p:cNvSpPr txBox="1"/>
          <p:nvPr/>
        </p:nvSpPr>
        <p:spPr>
          <a:xfrm rot="-1160763">
            <a:off x="8021638" y="20669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20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21" name="文本框 51"/>
          <p:cNvSpPr txBox="1"/>
          <p:nvPr/>
        </p:nvSpPr>
        <p:spPr>
          <a:xfrm rot="-1160763">
            <a:off x="7964488" y="2794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22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23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24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25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26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27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28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29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30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31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32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33" name="文本框 34"/>
          <p:cNvSpPr txBox="1"/>
          <p:nvPr/>
        </p:nvSpPr>
        <p:spPr>
          <a:xfrm rot="8340000">
            <a:off x="1962150" y="3198813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34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35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36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37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38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39" name="文本框 49"/>
          <p:cNvSpPr txBox="1"/>
          <p:nvPr/>
        </p:nvSpPr>
        <p:spPr>
          <a:xfrm rot="4020000">
            <a:off x="2544763" y="33861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40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41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42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43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44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45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46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47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48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49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50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51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52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53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54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55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56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57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58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59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60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61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31850" y="2406650"/>
            <a:ext cx="7480300" cy="1884363"/>
            <a:chOff x="823070" y="1155930"/>
            <a:chExt cx="7478807" cy="1884373"/>
          </a:xfrm>
        </p:grpSpPr>
        <p:sp>
          <p:nvSpPr>
            <p:cNvPr id="15464" name="矩形 4"/>
            <p:cNvSpPr/>
            <p:nvPr/>
          </p:nvSpPr>
          <p:spPr>
            <a:xfrm>
              <a:off x="923079" y="1470311"/>
              <a:ext cx="7378798" cy="15699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大海，蓝蓝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的，又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宽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又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远。沙滩，黄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黄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的，又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长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又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软。</a:t>
              </a:r>
              <a:endPara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23070" y="1155930"/>
              <a:ext cx="7478807" cy="14589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    d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l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l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de  y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ò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u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ku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y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ò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u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yu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t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hu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hu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de  y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ò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u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ch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y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ò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u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ru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795338" y="1093788"/>
            <a:ext cx="7553325" cy="11953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细读课文第一自然段，说一说这段写了哪几种事物？它们各有什么特点？</a:t>
            </a:r>
            <a:endParaRPr lang="zh-CN" altLang="en-US" sz="3200" b="1" dirty="0">
              <a:solidFill>
                <a:srgbClr val="FF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0"/>
            <a:ext cx="9144000" cy="5156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59" name="组合 3"/>
          <p:cNvGrpSpPr/>
          <p:nvPr/>
        </p:nvGrpSpPr>
        <p:grpSpPr>
          <a:xfrm>
            <a:off x="709613" y="123825"/>
            <a:ext cx="7796212" cy="3203575"/>
            <a:chOff x="862010" y="206158"/>
            <a:chExt cx="7796214" cy="3203883"/>
          </a:xfrm>
        </p:grpSpPr>
        <p:sp>
          <p:nvSpPr>
            <p:cNvPr id="3" name="矩形 2"/>
            <p:cNvSpPr/>
            <p:nvPr/>
          </p:nvSpPr>
          <p:spPr>
            <a:xfrm>
              <a:off x="862010" y="206158"/>
              <a:ext cx="7796214" cy="268313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2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xu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ě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b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xu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ě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b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de l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hu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hu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hu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de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zhe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y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ǒ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t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qi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qi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s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de 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lu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ó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é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b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è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k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é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9464" name="矩形 1"/>
            <p:cNvSpPr/>
            <p:nvPr/>
          </p:nvSpPr>
          <p:spPr>
            <a:xfrm>
              <a:off x="862010" y="539985"/>
              <a:ext cx="7781925" cy="287005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200000"/>
                </a:lnSpc>
              </a:pP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雪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白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雪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白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的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浪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花，哗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哗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地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笑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着，涌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向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沙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滩，悄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悄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撒下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的海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螺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和贝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壳。</a:t>
              </a:r>
              <a:endPara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996950" y="157163"/>
            <a:ext cx="3395663" cy="2409825"/>
            <a:chOff x="997221" y="156751"/>
            <a:chExt cx="3395119" cy="2410649"/>
          </a:xfrm>
        </p:grpSpPr>
        <p:pic>
          <p:nvPicPr>
            <p:cNvPr id="31756" name="Picture 5" descr="E:\孙巧灵\2016秋上\上课课件\制作\R一语上\人一语大课堂（正文）\海水.TIF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221" y="156751"/>
              <a:ext cx="3395119" cy="24106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7" name="TextBox 8"/>
            <p:cNvSpPr txBox="1"/>
            <p:nvPr/>
          </p:nvSpPr>
          <p:spPr>
            <a:xfrm>
              <a:off x="997221" y="156751"/>
              <a:ext cx="1219200" cy="5837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hlinkClick r:id="rId2" action="ppaction://hlinksldjump"/>
                </a:rPr>
                <a:t>大海</a:t>
              </a:r>
              <a:endPara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549775" y="157163"/>
            <a:ext cx="3394075" cy="2409825"/>
            <a:chOff x="4549253" y="156750"/>
            <a:chExt cx="3395119" cy="2410649"/>
          </a:xfrm>
        </p:grpSpPr>
        <p:pic>
          <p:nvPicPr>
            <p:cNvPr id="31754" name="Picture 6" descr="E:\孙巧灵\2016秋上\上课课件\制作\R一语上\人一语大课堂（正文）\海滩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253" y="156750"/>
              <a:ext cx="3395119" cy="24106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5" name="TextBox 9"/>
            <p:cNvSpPr txBox="1"/>
            <p:nvPr/>
          </p:nvSpPr>
          <p:spPr>
            <a:xfrm>
              <a:off x="4549253" y="156751"/>
              <a:ext cx="1400175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hlinkClick r:id="rId4" action="ppaction://hlinksldjump"/>
                </a:rPr>
                <a:t>沙滩</a:t>
              </a:r>
              <a:endPara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96950" y="2614613"/>
            <a:ext cx="3395663" cy="2411412"/>
            <a:chOff x="997221" y="2615025"/>
            <a:chExt cx="3395119" cy="2410649"/>
          </a:xfrm>
        </p:grpSpPr>
        <p:pic>
          <p:nvPicPr>
            <p:cNvPr id="31752" name="Picture 7" descr="E:\孙巧灵\2016秋上\上课课件\制作\R一语上\人一语大课堂（正文）\海浪.T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221" y="2615025"/>
              <a:ext cx="3395119" cy="24106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3" name="TextBox 10"/>
            <p:cNvSpPr txBox="1"/>
            <p:nvPr/>
          </p:nvSpPr>
          <p:spPr>
            <a:xfrm>
              <a:off x="997221" y="2624550"/>
              <a:ext cx="1333500" cy="5833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hlinkClick r:id="rId6" action="ppaction://hlinksldjump"/>
                </a:rPr>
                <a:t>浪花</a:t>
              </a:r>
              <a:endPara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549775" y="2605088"/>
            <a:ext cx="3394075" cy="2420937"/>
            <a:chOff x="4549251" y="2605499"/>
            <a:chExt cx="3395119" cy="2420174"/>
          </a:xfrm>
        </p:grpSpPr>
        <p:pic>
          <p:nvPicPr>
            <p:cNvPr id="31750" name="Picture 8" descr="E:\孙巧灵\2016秋上\上课课件\制作\R一语上\人一语大课堂（正文）\海螺.T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251" y="2615024"/>
              <a:ext cx="3395119" cy="24106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1" name="TextBox 11"/>
            <p:cNvSpPr txBox="1"/>
            <p:nvPr/>
          </p:nvSpPr>
          <p:spPr>
            <a:xfrm>
              <a:off x="4549251" y="2605499"/>
              <a:ext cx="2694499" cy="58338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eaLnBrk="1" hangingPunct="1"/>
              <a:r>
                <a:rPr lang="zh-CN" altLang="en-US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海螺和贝壳</a:t>
              </a:r>
              <a:endPara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" name="右箭头 2">
            <a:hlinkClick r:id="rId8" action="ppaction://hlinksldjump"/>
          </p:cNvPr>
          <p:cNvSpPr/>
          <p:nvPr/>
        </p:nvSpPr>
        <p:spPr>
          <a:xfrm>
            <a:off x="8296275" y="4711700"/>
            <a:ext cx="542925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2" descr="https://timgsa.baidu.com/timg?image&amp;quality=80&amp;size=b9999_10000&amp;sec=1490364437724&amp;di=aa6444f29c8b6996b7361aa0c5db4d9a&amp;imgtype=0&amp;src=http%3A%2F%2Fimg3.iqilu.com%2Fdata%2Fattachment%2Fforum%2F201308%2F21%2F182450zslhlfefqzetmgfh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矩形 4"/>
          <p:cNvSpPr/>
          <p:nvPr/>
        </p:nvSpPr>
        <p:spPr>
          <a:xfrm>
            <a:off x="593725" y="1243013"/>
            <a:ext cx="73787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en-US" altLang="zh-CN" sz="36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6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大海，蓝蓝的，又宽又远。</a:t>
            </a:r>
            <a:endParaRPr lang="zh-CN" altLang="en-US" sz="36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549400" y="1468438"/>
            <a:ext cx="1036638" cy="568325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829175" y="1979613"/>
            <a:ext cx="194468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2168525" y="2447925"/>
            <a:ext cx="5492750" cy="612775"/>
            <a:chOff x="2339788" y="1987557"/>
            <a:chExt cx="5493124" cy="612648"/>
          </a:xfrm>
        </p:grpSpPr>
        <p:sp>
          <p:nvSpPr>
            <p:cNvPr id="9" name="对话气泡: 圆角矩形 8"/>
            <p:cNvSpPr/>
            <p:nvPr/>
          </p:nvSpPr>
          <p:spPr>
            <a:xfrm>
              <a:off x="2352489" y="1987557"/>
              <a:ext cx="5413744" cy="612648"/>
            </a:xfrm>
            <a:prstGeom prst="wedgeRoundRectCallout">
              <a:avLst>
                <a:gd name="adj1" fmla="val 13950"/>
                <a:gd name="adj2" fmla="val -119677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396" name="矩形 9"/>
            <p:cNvSpPr/>
            <p:nvPr/>
          </p:nvSpPr>
          <p:spPr>
            <a:xfrm>
              <a:off x="2339788" y="1998197"/>
              <a:ext cx="5493124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表现出大海广阔无边的特点。</a:t>
              </a:r>
              <a:endPara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3003550" y="1976438"/>
            <a:ext cx="1377950" cy="317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3133725" y="588963"/>
            <a:ext cx="2427288" cy="612775"/>
            <a:chOff x="2339788" y="1987557"/>
            <a:chExt cx="2428282" cy="612648"/>
          </a:xfrm>
        </p:grpSpPr>
        <p:sp>
          <p:nvSpPr>
            <p:cNvPr id="13" name="对话气泡: 圆角矩形 12"/>
            <p:cNvSpPr/>
            <p:nvPr/>
          </p:nvSpPr>
          <p:spPr>
            <a:xfrm>
              <a:off x="2352493" y="1987557"/>
              <a:ext cx="2332993" cy="612648"/>
            </a:xfrm>
            <a:prstGeom prst="wedgeRoundRectCallout">
              <a:avLst>
                <a:gd name="adj1" fmla="val -33195"/>
                <a:gd name="adj2" fmla="val 95248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394" name="矩形 9"/>
            <p:cNvSpPr/>
            <p:nvPr/>
          </p:nvSpPr>
          <p:spPr>
            <a:xfrm>
              <a:off x="2339788" y="1998197"/>
              <a:ext cx="2428282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大海的颜色</a:t>
              </a:r>
              <a:endPara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" name="左箭头 1">
            <a:hlinkClick r:id="rId2" action="ppaction://hlinksldjump"/>
          </p:cNvPr>
          <p:cNvSpPr/>
          <p:nvPr/>
        </p:nvSpPr>
        <p:spPr>
          <a:xfrm>
            <a:off x="8229600" y="4752975"/>
            <a:ext cx="552450" cy="3238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2" descr="https://timgsa.baidu.com/timg?image&amp;quality=80&amp;size=b9999_10000&amp;sec=1490364571160&amp;di=788b4c28aa34d1c595eacdbf68905ee8&amp;imgtype=0&amp;src=http%3A%2F%2Fwww.pp3.cn%2Fuploads%2F201511%2F201511260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矩形 4"/>
          <p:cNvSpPr/>
          <p:nvPr/>
        </p:nvSpPr>
        <p:spPr>
          <a:xfrm>
            <a:off x="95250" y="2830513"/>
            <a:ext cx="73787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en-US" altLang="zh-CN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沙滩，黄黄的，又长又软。</a:t>
            </a:r>
            <a:endParaRPr lang="zh-CN" altLang="en-US" sz="3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047750" y="3049588"/>
            <a:ext cx="1035050" cy="566738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338638" y="3562350"/>
            <a:ext cx="194627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965200" y="2020888"/>
            <a:ext cx="6643688" cy="612775"/>
            <a:chOff x="2339788" y="1987557"/>
            <a:chExt cx="6642848" cy="612648"/>
          </a:xfrm>
        </p:grpSpPr>
        <p:sp>
          <p:nvSpPr>
            <p:cNvPr id="7" name="对话气泡: 圆角矩形 6"/>
            <p:cNvSpPr/>
            <p:nvPr/>
          </p:nvSpPr>
          <p:spPr>
            <a:xfrm>
              <a:off x="2352486" y="1987557"/>
              <a:ext cx="6630150" cy="612648"/>
            </a:xfrm>
            <a:prstGeom prst="wedgeRoundRectCallout">
              <a:avLst>
                <a:gd name="adj1" fmla="val 14160"/>
                <a:gd name="adj2" fmla="val 112046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20" name="矩形 7"/>
            <p:cNvSpPr/>
            <p:nvPr/>
          </p:nvSpPr>
          <p:spPr>
            <a:xfrm>
              <a:off x="2339788" y="1998197"/>
              <a:ext cx="6629400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突出了沙滩很长，沙子松软的特点。</a:t>
              </a:r>
              <a:endPara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12" name="直接连接符 11"/>
          <p:cNvCxnSpPr/>
          <p:nvPr/>
        </p:nvCxnSpPr>
        <p:spPr>
          <a:xfrm>
            <a:off x="2525713" y="3589338"/>
            <a:ext cx="135096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1797050" y="3968750"/>
            <a:ext cx="2411413" cy="612775"/>
            <a:chOff x="2352490" y="1987557"/>
            <a:chExt cx="2411032" cy="612648"/>
          </a:xfrm>
        </p:grpSpPr>
        <p:sp>
          <p:nvSpPr>
            <p:cNvPr id="14" name="对话气泡: 圆角矩形 13"/>
            <p:cNvSpPr/>
            <p:nvPr/>
          </p:nvSpPr>
          <p:spPr>
            <a:xfrm>
              <a:off x="2352490" y="1987557"/>
              <a:ext cx="2411032" cy="612648"/>
            </a:xfrm>
            <a:prstGeom prst="wedgeRoundRectCallout">
              <a:avLst>
                <a:gd name="adj1" fmla="val 12252"/>
                <a:gd name="adj2" fmla="val -99632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18" name="矩形 9"/>
            <p:cNvSpPr/>
            <p:nvPr/>
          </p:nvSpPr>
          <p:spPr>
            <a:xfrm>
              <a:off x="2373909" y="1998197"/>
              <a:ext cx="2355489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沙滩的颜色</a:t>
              </a:r>
              <a:endPara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0" y="4314825"/>
            <a:ext cx="9144000" cy="828199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6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  <p:grpSp>
            <p:nvGrpSpPr>
              <p:cNvPr id="7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9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</p:grpSp>
      </p:grp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2063643" y="1478323"/>
            <a:ext cx="4914836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7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又宽又远        又长又软</a:t>
            </a:r>
            <a:endParaRPr lang="en-US" altLang="zh-CN" sz="27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811106" y="2171588"/>
            <a:ext cx="6865531" cy="2345756"/>
            <a:chOff x="1081474" y="2055470"/>
            <a:chExt cx="9154041" cy="3127674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1133348" y="2055470"/>
              <a:ext cx="1152653" cy="120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69202" y="2108629"/>
              <a:ext cx="14668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1474" y="3800474"/>
              <a:ext cx="1428750" cy="108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15964" y="3849644"/>
              <a:ext cx="723900" cy="133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 Box 3"/>
            <p:cNvSpPr txBox="1">
              <a:spLocks noChangeArrowheads="1"/>
            </p:cNvSpPr>
            <p:nvPr/>
          </p:nvSpPr>
          <p:spPr bwMode="auto">
            <a:xfrm>
              <a:off x="2397297" y="2185559"/>
              <a:ext cx="2854326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zh-CN" altLang="en-US" sz="27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又</a:t>
              </a:r>
              <a:r>
                <a:rPr lang="en-US" altLang="zh-CN" sz="27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___</a:t>
              </a:r>
              <a:r>
                <a:rPr lang="zh-CN" altLang="en-US" sz="27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又</a:t>
              </a:r>
              <a:r>
                <a:rPr lang="en-US" altLang="zh-CN" sz="27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___</a:t>
              </a:r>
              <a:endParaRPr lang="en-US" altLang="zh-CN" sz="2700" b="1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4" name="Text Box 3"/>
            <p:cNvSpPr txBox="1">
              <a:spLocks noChangeArrowheads="1"/>
            </p:cNvSpPr>
            <p:nvPr/>
          </p:nvSpPr>
          <p:spPr bwMode="auto">
            <a:xfrm>
              <a:off x="2512627" y="4067904"/>
              <a:ext cx="2854326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zh-CN" altLang="en-US" sz="27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又</a:t>
              </a:r>
              <a:r>
                <a:rPr lang="en-US" altLang="zh-CN" sz="27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___</a:t>
              </a:r>
              <a:r>
                <a:rPr lang="zh-CN" altLang="en-US" sz="27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又</a:t>
              </a:r>
              <a:r>
                <a:rPr lang="en-US" altLang="zh-CN" sz="27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___</a:t>
              </a:r>
              <a:endParaRPr lang="en-US" altLang="zh-CN" sz="2700" b="1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" name="Text Box 3"/>
            <p:cNvSpPr txBox="1">
              <a:spLocks noChangeArrowheads="1"/>
            </p:cNvSpPr>
            <p:nvPr/>
          </p:nvSpPr>
          <p:spPr bwMode="auto">
            <a:xfrm>
              <a:off x="7381189" y="2436813"/>
              <a:ext cx="2854326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zh-CN" altLang="en-US" sz="27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又</a:t>
              </a:r>
              <a:r>
                <a:rPr lang="en-US" altLang="zh-CN" sz="27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___</a:t>
              </a:r>
              <a:r>
                <a:rPr lang="zh-CN" altLang="en-US" sz="27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又</a:t>
              </a:r>
              <a:r>
                <a:rPr lang="en-US" altLang="zh-CN" sz="27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___</a:t>
              </a:r>
              <a:endParaRPr lang="en-US" altLang="zh-CN" sz="2700" b="1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" name="Text Box 3"/>
            <p:cNvSpPr txBox="1">
              <a:spLocks noChangeArrowheads="1"/>
            </p:cNvSpPr>
            <p:nvPr/>
          </p:nvSpPr>
          <p:spPr bwMode="auto">
            <a:xfrm>
              <a:off x="7344119" y="4080261"/>
              <a:ext cx="2854326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zh-CN" altLang="en-US" sz="27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又</a:t>
              </a:r>
              <a:r>
                <a:rPr lang="en-US" altLang="zh-CN" sz="27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___</a:t>
              </a:r>
              <a:r>
                <a:rPr lang="zh-CN" altLang="en-US" sz="27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又</a:t>
              </a:r>
              <a:r>
                <a:rPr lang="en-US" altLang="zh-CN" sz="27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___</a:t>
              </a:r>
              <a:endParaRPr lang="en-US" altLang="zh-CN" sz="2700" b="1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2190300" y="2244441"/>
            <a:ext cx="617773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</a:t>
            </a:r>
            <a:endParaRPr lang="en-US" altLang="zh-CN" sz="27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3087389" y="2238263"/>
            <a:ext cx="617773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红</a:t>
            </a:r>
            <a:endParaRPr lang="en-US" altLang="zh-CN" sz="27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5965289" y="2395811"/>
            <a:ext cx="617773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嫩</a:t>
            </a:r>
            <a:endParaRPr lang="en-US" altLang="zh-CN" sz="27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6799370" y="2414347"/>
            <a:ext cx="617773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绿</a:t>
            </a:r>
            <a:endParaRPr lang="en-US" altLang="zh-CN" sz="27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2248994" y="3619130"/>
            <a:ext cx="617773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</a:t>
            </a:r>
            <a:endParaRPr lang="en-US" altLang="zh-CN" sz="27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3157216" y="3609863"/>
            <a:ext cx="617773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</a:t>
            </a:r>
            <a:endParaRPr lang="en-US" altLang="zh-CN" sz="27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5937488" y="3674736"/>
            <a:ext cx="617773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细</a:t>
            </a:r>
            <a:endParaRPr lang="en-US" altLang="zh-CN" sz="27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6873513" y="3684003"/>
            <a:ext cx="617773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长</a:t>
            </a:r>
            <a:endParaRPr lang="en-US" altLang="zh-CN" sz="27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8" name="图片 47" descr="图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36764" y="-2568"/>
            <a:ext cx="1311215" cy="1075072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3021896" y="525119"/>
            <a:ext cx="601980" cy="59880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33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我</a:t>
            </a:r>
            <a:endParaRPr lang="zh-CN" altLang="en-US" sz="33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3801737" y="525119"/>
            <a:ext cx="601980" cy="59880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zh-CN" altLang="en-US" sz="3300" dirty="0">
                <a:latin typeface="黑体" panose="02010609060101010101" pitchFamily="49" charset="-122"/>
                <a:ea typeface="黑体" panose="02010609060101010101" pitchFamily="49" charset="-122"/>
              </a:rPr>
              <a:t>会</a:t>
            </a:r>
            <a:endParaRPr lang="zh-CN" altLang="en-US" sz="3300" dirty="0"/>
          </a:p>
        </p:txBody>
      </p:sp>
      <p:sp>
        <p:nvSpPr>
          <p:cNvPr id="52" name="矩形 51"/>
          <p:cNvSpPr/>
          <p:nvPr/>
        </p:nvSpPr>
        <p:spPr>
          <a:xfrm>
            <a:off x="4547975" y="525119"/>
            <a:ext cx="601980" cy="59880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zh-CN" altLang="en-US" sz="3300" dirty="0">
                <a:latin typeface="黑体" panose="02010609060101010101" pitchFamily="49" charset="-122"/>
                <a:ea typeface="黑体" panose="02010609060101010101" pitchFamily="49" charset="-122"/>
              </a:rPr>
              <a:t>填</a:t>
            </a:r>
            <a:endParaRPr lang="zh-CN" altLang="en-US" sz="3300" dirty="0"/>
          </a:p>
        </p:txBody>
      </p:sp>
      <p:sp>
        <p:nvSpPr>
          <p:cNvPr id="10" name="左箭头 9">
            <a:hlinkClick r:id="rId6" action="ppaction://hlinksldjump"/>
          </p:cNvPr>
          <p:cNvSpPr/>
          <p:nvPr/>
        </p:nvSpPr>
        <p:spPr>
          <a:xfrm>
            <a:off x="447675" y="4522470"/>
            <a:ext cx="590550" cy="3619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56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59" name="组合 3"/>
          <p:cNvGrpSpPr/>
          <p:nvPr/>
        </p:nvGrpSpPr>
        <p:grpSpPr>
          <a:xfrm>
            <a:off x="709613" y="123825"/>
            <a:ext cx="7796212" cy="3203575"/>
            <a:chOff x="862010" y="206158"/>
            <a:chExt cx="7796214" cy="3203883"/>
          </a:xfrm>
        </p:grpSpPr>
        <p:sp>
          <p:nvSpPr>
            <p:cNvPr id="3" name="矩形 2"/>
            <p:cNvSpPr/>
            <p:nvPr/>
          </p:nvSpPr>
          <p:spPr>
            <a:xfrm>
              <a:off x="862010" y="206158"/>
              <a:ext cx="7796214" cy="268313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2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xu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ě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b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xu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ě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b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de l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hu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hu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hu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de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zhe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y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ǒ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t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qi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qi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s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de 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lu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ó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é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b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è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k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é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9464" name="矩形 1"/>
            <p:cNvSpPr/>
            <p:nvPr/>
          </p:nvSpPr>
          <p:spPr>
            <a:xfrm>
              <a:off x="862010" y="539985"/>
              <a:ext cx="7781925" cy="287005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200000"/>
                </a:lnSpc>
              </a:pP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雪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白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雪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白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的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浪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花，哗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哗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地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笑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着，涌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向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沙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滩，悄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悄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撒下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的海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螺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和贝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壳。</a:t>
              </a:r>
              <a:endPara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6" name="直接连接符 5"/>
          <p:cNvCxnSpPr/>
          <p:nvPr/>
        </p:nvCxnSpPr>
        <p:spPr>
          <a:xfrm>
            <a:off x="5248275" y="1317625"/>
            <a:ext cx="294163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836988" y="2279650"/>
            <a:ext cx="231457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4691063" y="2763838"/>
            <a:ext cx="3656013" cy="18653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让浪花具有了人的动作和神态，表达出对海边的喜爱。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6" descr="https://timgsa.baidu.com/timg?image&amp;quality=80&amp;size=b9999_10000&amp;sec=1517391506496&amp;di=3357e9874835c6882c429ca9d51bbd88&amp;imgtype=0&amp;src=http%3A%2F%2Fpic1.win4000.com%2Fwallpaper%2F6%2F57e8d139bb8a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矩形 4"/>
          <p:cNvSpPr/>
          <p:nvPr/>
        </p:nvSpPr>
        <p:spPr>
          <a:xfrm>
            <a:off x="1712913" y="473075"/>
            <a:ext cx="4708525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en-US" altLang="zh-CN" sz="36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雪白雪白的浪花。</a:t>
            </a:r>
            <a:endParaRPr lang="zh-CN" altLang="en-US" sz="36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968875" y="701675"/>
            <a:ext cx="1035050" cy="568325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0" y="4314825"/>
            <a:ext cx="9144000" cy="828199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6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  <p:grpSp>
            <p:nvGrpSpPr>
              <p:cNvPr id="7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9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</p:grpSp>
      </p:grp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2872507" y="959980"/>
            <a:ext cx="2690619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7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雪白雪白的浪花</a:t>
            </a:r>
            <a:endParaRPr lang="en-US" altLang="zh-CN" sz="27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1532303" y="2051762"/>
            <a:ext cx="1322108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1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碧绿碧绿</a:t>
            </a:r>
            <a:endParaRPr lang="en-US" altLang="zh-CN" sz="21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5603854" y="2139771"/>
            <a:ext cx="1337554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1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雪白雪白</a:t>
            </a:r>
            <a:endParaRPr lang="en-US" altLang="zh-CN" sz="21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1479786" y="3380116"/>
            <a:ext cx="1356089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1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火红火红</a:t>
            </a:r>
            <a:endParaRPr lang="en-US" altLang="zh-CN" sz="21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5650193" y="3365956"/>
            <a:ext cx="1476569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1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金黄金黄</a:t>
            </a:r>
            <a:endParaRPr lang="en-US" altLang="zh-CN" sz="21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270788" y="1877082"/>
            <a:ext cx="7850690" cy="2201627"/>
            <a:chOff x="361050" y="1886079"/>
            <a:chExt cx="10467587" cy="2935502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478309" y="1886079"/>
              <a:ext cx="1028700" cy="1133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64194" y="1887366"/>
              <a:ext cx="953154" cy="1078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050" y="3840506"/>
              <a:ext cx="1022907" cy="981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8904" y="3432861"/>
              <a:ext cx="1386474" cy="1102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Text Box 3"/>
            <p:cNvSpPr txBox="1">
              <a:spLocks noChangeArrowheads="1"/>
            </p:cNvSpPr>
            <p:nvPr/>
          </p:nvSpPr>
          <p:spPr bwMode="auto">
            <a:xfrm>
              <a:off x="1540561" y="2144371"/>
              <a:ext cx="3723417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zh-CN" altLang="en-US" sz="21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（         ）的叶子</a:t>
              </a:r>
              <a:endParaRPr lang="en-US" altLang="zh-CN" sz="2100" b="1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8" name="Text Box 3"/>
            <p:cNvSpPr txBox="1">
              <a:spLocks noChangeArrowheads="1"/>
            </p:cNvSpPr>
            <p:nvPr/>
          </p:nvSpPr>
          <p:spPr bwMode="auto">
            <a:xfrm>
              <a:off x="1569394" y="3903149"/>
              <a:ext cx="3723417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zh-CN" altLang="en-US" sz="21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（         ）的旗帜</a:t>
              </a:r>
              <a:endParaRPr lang="en-US" altLang="zh-CN" sz="2100" b="1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9" name="Text Box 3"/>
            <p:cNvSpPr txBox="1">
              <a:spLocks noChangeArrowheads="1"/>
            </p:cNvSpPr>
            <p:nvPr/>
          </p:nvSpPr>
          <p:spPr bwMode="auto">
            <a:xfrm>
              <a:off x="7055794" y="2234987"/>
              <a:ext cx="3723417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zh-CN" altLang="en-US" sz="21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（         ）的棉花</a:t>
              </a:r>
              <a:endParaRPr lang="en-US" altLang="zh-CN" sz="2100" b="1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0" name="Text Box 3"/>
            <p:cNvSpPr txBox="1">
              <a:spLocks noChangeArrowheads="1"/>
            </p:cNvSpPr>
            <p:nvPr/>
          </p:nvSpPr>
          <p:spPr bwMode="auto">
            <a:xfrm>
              <a:off x="7105220" y="3866080"/>
              <a:ext cx="3723417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zh-CN" altLang="en-US" sz="21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（         ）的稻穗</a:t>
              </a:r>
              <a:endParaRPr lang="en-US" altLang="zh-CN" sz="2100" b="1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36" name="图片 35" descr="图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36764" y="-2568"/>
            <a:ext cx="1311215" cy="1075072"/>
          </a:xfrm>
          <a:prstGeom prst="rect">
            <a:avLst/>
          </a:prstGeom>
        </p:spPr>
      </p:pic>
      <p:sp>
        <p:nvSpPr>
          <p:cNvPr id="10" name="左箭头 9">
            <a:hlinkClick r:id="rId6" action="ppaction://hlinksldjump"/>
          </p:cNvPr>
          <p:cNvSpPr/>
          <p:nvPr/>
        </p:nvSpPr>
        <p:spPr>
          <a:xfrm>
            <a:off x="885825" y="4303395"/>
            <a:ext cx="819150" cy="485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/>
      <p:bldP spid="39" grpId="0"/>
      <p:bldP spid="41" grpId="0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组合 19"/>
          <p:cNvGrpSpPr/>
          <p:nvPr/>
        </p:nvGrpSpPr>
        <p:grpSpPr>
          <a:xfrm>
            <a:off x="382588" y="914400"/>
            <a:ext cx="8267700" cy="2378075"/>
            <a:chOff x="382588" y="914400"/>
            <a:chExt cx="8268493" cy="2377574"/>
          </a:xfrm>
        </p:grpSpPr>
        <p:sp>
          <p:nvSpPr>
            <p:cNvPr id="37892" name="TextBox 3"/>
            <p:cNvSpPr txBox="1"/>
            <p:nvPr/>
          </p:nvSpPr>
          <p:spPr>
            <a:xfrm>
              <a:off x="382588" y="914400"/>
              <a:ext cx="8268493" cy="23775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朗读示例：大海，蓝蓝的↗，又宽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/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又远。沙滩，黄黄的↗，又长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/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又软。雪白雪白的浪花，哗哗地笑着，涌向沙滩，悄悄撒下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/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小小的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/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海螺和贝壳。</a:t>
              </a:r>
              <a:endPara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893" name="文本框 5"/>
            <p:cNvSpPr txBox="1"/>
            <p:nvPr/>
          </p:nvSpPr>
          <p:spPr>
            <a:xfrm>
              <a:off x="7000876" y="1264444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894" name="文本框 6"/>
            <p:cNvSpPr txBox="1"/>
            <p:nvPr/>
          </p:nvSpPr>
          <p:spPr>
            <a:xfrm>
              <a:off x="8015289" y="1271588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895" name="文本框 7"/>
            <p:cNvSpPr txBox="1"/>
            <p:nvPr/>
          </p:nvSpPr>
          <p:spPr>
            <a:xfrm>
              <a:off x="4107658" y="1850232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896" name="文本框 8"/>
            <p:cNvSpPr txBox="1"/>
            <p:nvPr/>
          </p:nvSpPr>
          <p:spPr>
            <a:xfrm>
              <a:off x="5129215" y="1843088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897" name="文本框 9"/>
            <p:cNvSpPr txBox="1"/>
            <p:nvPr/>
          </p:nvSpPr>
          <p:spPr>
            <a:xfrm>
              <a:off x="5979321" y="1843088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898" name="文本框 10"/>
            <p:cNvSpPr txBox="1"/>
            <p:nvPr/>
          </p:nvSpPr>
          <p:spPr>
            <a:xfrm>
              <a:off x="6365084" y="1843088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899" name="文本框 11"/>
            <p:cNvSpPr txBox="1"/>
            <p:nvPr/>
          </p:nvSpPr>
          <p:spPr>
            <a:xfrm>
              <a:off x="6765134" y="1850232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900" name="文本框 12"/>
            <p:cNvSpPr txBox="1"/>
            <p:nvPr/>
          </p:nvSpPr>
          <p:spPr>
            <a:xfrm>
              <a:off x="7179472" y="1828801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901" name="文本框 13"/>
            <p:cNvSpPr txBox="1"/>
            <p:nvPr/>
          </p:nvSpPr>
          <p:spPr>
            <a:xfrm>
              <a:off x="2486027" y="2421731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902" name="文本框 14"/>
            <p:cNvSpPr txBox="1"/>
            <p:nvPr/>
          </p:nvSpPr>
          <p:spPr>
            <a:xfrm>
              <a:off x="3729040" y="2421731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903" name="文本框 15"/>
            <p:cNvSpPr txBox="1"/>
            <p:nvPr/>
          </p:nvSpPr>
          <p:spPr>
            <a:xfrm>
              <a:off x="7543802" y="2443162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904" name="文本框 16"/>
            <p:cNvSpPr txBox="1"/>
            <p:nvPr/>
          </p:nvSpPr>
          <p:spPr>
            <a:xfrm>
              <a:off x="7993858" y="2450306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400050" y="3341688"/>
            <a:ext cx="8243888" cy="6819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0" y="4314825"/>
            <a:ext cx="9144000" cy="828199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7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0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11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  <p:grpSp>
            <p:nvGrpSpPr>
              <p:cNvPr id="12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3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17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</p:grpSp>
      </p:grpSp>
      <p:sp>
        <p:nvSpPr>
          <p:cNvPr id="20" name="文本框 19"/>
          <p:cNvSpPr txBox="1"/>
          <p:nvPr/>
        </p:nvSpPr>
        <p:spPr>
          <a:xfrm>
            <a:off x="1012817" y="1639391"/>
            <a:ext cx="5539353" cy="152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自由朗读课文：</a:t>
            </a:r>
            <a:endParaRPr lang="en-US" altLang="zh-CN" sz="3300" b="1" dirty="0" smtClean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3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 </a:t>
            </a:r>
            <a:r>
              <a:rPr lang="zh-CN" altLang="en-US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大声朗读课文，读准字音。</a:t>
            </a:r>
            <a:endParaRPr lang="en-US" altLang="zh-CN" sz="27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en-US" altLang="zh-CN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 </a:t>
            </a:r>
            <a:r>
              <a:rPr lang="zh-CN" altLang="en-US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圈出不懂的生字或词语。</a:t>
            </a:r>
            <a:r>
              <a:rPr lang="en-US" altLang="zh-CN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endParaRPr lang="en-US" altLang="zh-CN" sz="27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30" name="图片 29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836764" y="-2568"/>
            <a:ext cx="1311215" cy="1075072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81491" y="197332"/>
            <a:ext cx="2420069" cy="823481"/>
            <a:chOff x="108655" y="263109"/>
            <a:chExt cx="3226759" cy="1097974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55" y="263109"/>
              <a:ext cx="1038000" cy="1097974"/>
            </a:xfrm>
            <a:prstGeom prst="rect">
              <a:avLst/>
            </a:prstGeom>
          </p:spPr>
        </p:pic>
        <p:grpSp>
          <p:nvGrpSpPr>
            <p:cNvPr id="33" name="组合 32"/>
            <p:cNvGrpSpPr/>
            <p:nvPr/>
          </p:nvGrpSpPr>
          <p:grpSpPr>
            <a:xfrm>
              <a:off x="1089656" y="536427"/>
              <a:ext cx="2245758" cy="679269"/>
              <a:chOff x="1938544" y="2511380"/>
              <a:chExt cx="2245758" cy="679269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613833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2400" b="1" spc="500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妙解课文</a:t>
                </a:r>
                <a:endParaRPr lang="zh-CN" altLang="en-US" sz="2400" b="1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9" name="图片 38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06" y="1816580"/>
            <a:ext cx="1632346" cy="1678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文本框 34"/>
          <p:cNvSpPr txBox="1"/>
          <p:nvPr/>
        </p:nvSpPr>
        <p:spPr>
          <a:xfrm rot="-280097">
            <a:off x="8066088" y="16271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文本框 9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4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5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6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7" name="文本框 49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8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9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40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41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42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43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44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45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46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47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48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49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50" name="文本框 32"/>
          <p:cNvSpPr txBox="1"/>
          <p:nvPr/>
        </p:nvSpPr>
        <p:spPr>
          <a:xfrm rot="1209897">
            <a:off x="1217613" y="3521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51" name="文本框 27"/>
          <p:cNvSpPr txBox="1"/>
          <p:nvPr/>
        </p:nvSpPr>
        <p:spPr>
          <a:xfrm rot="4149897">
            <a:off x="2224088" y="310197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52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53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54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55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56" name="文本框 47"/>
          <p:cNvSpPr txBox="1"/>
          <p:nvPr/>
        </p:nvSpPr>
        <p:spPr>
          <a:xfrm rot="1029897">
            <a:off x="909638" y="30464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57" name="文本框 49"/>
          <p:cNvSpPr txBox="1"/>
          <p:nvPr/>
        </p:nvSpPr>
        <p:spPr>
          <a:xfrm rot="-170103">
            <a:off x="3090863" y="3482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58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59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60" name="文本框 36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61" name="文本框 37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62" name="文本框 38"/>
          <p:cNvSpPr txBox="1"/>
          <p:nvPr/>
        </p:nvSpPr>
        <p:spPr>
          <a:xfrm rot="-170103">
            <a:off x="322263" y="13366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63" name="文本框 39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64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65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66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67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68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69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70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71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72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73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74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75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76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77" name="文本框 53"/>
          <p:cNvSpPr txBox="1"/>
          <p:nvPr/>
        </p:nvSpPr>
        <p:spPr>
          <a:xfrm rot="-3180423">
            <a:off x="8107363" y="3265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78" name="文本框 54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79" name="文本框 55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80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81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82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83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84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85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86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87" name="文本框 49"/>
          <p:cNvSpPr txBox="1"/>
          <p:nvPr/>
        </p:nvSpPr>
        <p:spPr>
          <a:xfrm rot="-1160763">
            <a:off x="8021638" y="20669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88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89" name="文本框 51"/>
          <p:cNvSpPr txBox="1"/>
          <p:nvPr/>
        </p:nvSpPr>
        <p:spPr>
          <a:xfrm rot="-1160763">
            <a:off x="7964488" y="2794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90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91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92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93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94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95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96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97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98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99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00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01" name="文本框 34"/>
          <p:cNvSpPr txBox="1"/>
          <p:nvPr/>
        </p:nvSpPr>
        <p:spPr>
          <a:xfrm rot="8340000">
            <a:off x="1962150" y="3198813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02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03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04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05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06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07" name="文本框 49"/>
          <p:cNvSpPr txBox="1"/>
          <p:nvPr/>
        </p:nvSpPr>
        <p:spPr>
          <a:xfrm rot="4020000">
            <a:off x="2544763" y="33861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08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09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10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11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12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13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14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15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16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17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18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19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20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21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22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23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24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25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26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27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28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29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630" name="矩形 2"/>
          <p:cNvSpPr/>
          <p:nvPr/>
        </p:nvSpPr>
        <p:spPr>
          <a:xfrm>
            <a:off x="711200" y="674688"/>
            <a:ext cx="76485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   小娃娃在沙滩做什么？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435" name="组合 4"/>
          <p:cNvGrpSpPr/>
          <p:nvPr/>
        </p:nvGrpSpPr>
        <p:grpSpPr>
          <a:xfrm>
            <a:off x="774700" y="1071563"/>
            <a:ext cx="7707313" cy="3422650"/>
            <a:chOff x="942973" y="923170"/>
            <a:chExt cx="7707313" cy="3425429"/>
          </a:xfrm>
        </p:grpSpPr>
        <p:sp>
          <p:nvSpPr>
            <p:cNvPr id="6" name="矩形 5"/>
            <p:cNvSpPr/>
            <p:nvPr/>
          </p:nvSpPr>
          <p:spPr>
            <a:xfrm>
              <a:off x="942973" y="923170"/>
              <a:ext cx="7707313" cy="28645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2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  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w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w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ɑ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x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ī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x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ī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de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zhe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y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í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q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ù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ji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 q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ǐ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de 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lu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ó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é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b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è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k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é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chu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ch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é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c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s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è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de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li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z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ō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qi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2633" name="矩形 3"/>
            <p:cNvSpPr/>
            <p:nvPr/>
          </p:nvSpPr>
          <p:spPr>
            <a:xfrm>
              <a:off x="942973" y="1299687"/>
              <a:ext cx="7649191" cy="30489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200000"/>
                </a:lnSpc>
              </a:pP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娃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娃嘻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嘻地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笑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着，迎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上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去，</a:t>
              </a:r>
              <a:endPara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200000"/>
                </a:lnSpc>
              </a:pP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捡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起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的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海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螺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和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贝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壳，穿</a:t>
              </a:r>
              <a:endPara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200000"/>
                </a:lnSpc>
              </a:pP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成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彩色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的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项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链，挂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在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胸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前。</a:t>
              </a:r>
              <a:endPara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4652963" y="1752600"/>
            <a:ext cx="3819525" cy="2932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小娃娃用海边捡到海螺和贝壳，穿成了彩色的项链挂在胸前。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461" name="Picture 5" descr="https://timgsa.baidu.com/timg?image&amp;quality=80&amp;size=b9999_10000&amp;sec=1517392605655&amp;di=326e56a0350f72d3721d95a315c97ec6&amp;imgtype=0&amp;src=http%3A%2F%2Fimg008.hc360.cn%2Fy4%2FM02%2F7B%2F45%2FwKhQiFWKiFWEay5rAAAAADs1QdQ66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325">
            <a:off x="979054" y="1529700"/>
            <a:ext cx="3471863" cy="3192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23888" y="709613"/>
            <a:ext cx="719137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   说一说小娃娃用什么做成了项链？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Picture 6" descr="https://timgsa.baidu.com/timg?image&amp;quality=80&amp;size=b9999_10000&amp;sec=1517391814923&amp;di=f6144658f31df172fb259d214fcc0650&amp;imgtype=0&amp;src=http%3A%2F%2Fpic.90sjimg.com%2Fback_pic%2Fu%2F00%2F37%2F42%2F91%2F55f6e8798d0d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矩形 4"/>
          <p:cNvSpPr/>
          <p:nvPr/>
        </p:nvSpPr>
        <p:spPr>
          <a:xfrm>
            <a:off x="2392363" y="2497138"/>
            <a:ext cx="5259387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en-US" altLang="zh-CN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小小的海螺和贝壳。</a:t>
            </a:r>
            <a:endParaRPr lang="zh-CN" altLang="en-US" sz="3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752975" y="2682875"/>
            <a:ext cx="989013" cy="630238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162675" y="2689225"/>
            <a:ext cx="987425" cy="630238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9765" y="1042035"/>
            <a:ext cx="7824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说一说小娃娃用什么做成了项链？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文本框 34"/>
          <p:cNvSpPr txBox="1"/>
          <p:nvPr/>
        </p:nvSpPr>
        <p:spPr>
          <a:xfrm rot="-280097">
            <a:off x="8066088" y="16271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05" name="文本框 21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06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07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08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09" name="文本框 49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10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11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12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13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14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15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16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17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18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19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20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21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22" name="文本框 32"/>
          <p:cNvSpPr txBox="1"/>
          <p:nvPr/>
        </p:nvSpPr>
        <p:spPr>
          <a:xfrm rot="1209897">
            <a:off x="1217613" y="3521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23" name="文本框 39"/>
          <p:cNvSpPr txBox="1"/>
          <p:nvPr/>
        </p:nvSpPr>
        <p:spPr>
          <a:xfrm rot="4149897">
            <a:off x="2224088" y="310197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24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25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26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27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28" name="文本框 47"/>
          <p:cNvSpPr txBox="1"/>
          <p:nvPr/>
        </p:nvSpPr>
        <p:spPr>
          <a:xfrm rot="1029897">
            <a:off x="909638" y="30464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29" name="文本框 49"/>
          <p:cNvSpPr txBox="1"/>
          <p:nvPr/>
        </p:nvSpPr>
        <p:spPr>
          <a:xfrm rot="-170103">
            <a:off x="3090863" y="3482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30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31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32" name="文本框 48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33" name="文本框 49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34" name="文本框 50"/>
          <p:cNvSpPr txBox="1"/>
          <p:nvPr/>
        </p:nvSpPr>
        <p:spPr>
          <a:xfrm rot="-170103">
            <a:off x="322263" y="13366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35" name="文本框 51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36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37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38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39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40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41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42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43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44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45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46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47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48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49" name="文本框 65"/>
          <p:cNvSpPr txBox="1"/>
          <p:nvPr/>
        </p:nvSpPr>
        <p:spPr>
          <a:xfrm rot="-3180423">
            <a:off x="8107363" y="3265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50" name="文本框 66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51" name="文本框 67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52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53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54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55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56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57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58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59" name="文本框 49"/>
          <p:cNvSpPr txBox="1"/>
          <p:nvPr/>
        </p:nvSpPr>
        <p:spPr>
          <a:xfrm rot="-1160763">
            <a:off x="8021638" y="20669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60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61" name="文本框 51"/>
          <p:cNvSpPr txBox="1"/>
          <p:nvPr/>
        </p:nvSpPr>
        <p:spPr>
          <a:xfrm rot="-1160763">
            <a:off x="7964488" y="2794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62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63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64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65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66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67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68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69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70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71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72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73" name="文本框 34"/>
          <p:cNvSpPr txBox="1"/>
          <p:nvPr/>
        </p:nvSpPr>
        <p:spPr>
          <a:xfrm rot="8340000">
            <a:off x="1962150" y="3198813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74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75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76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77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78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79" name="文本框 49"/>
          <p:cNvSpPr txBox="1"/>
          <p:nvPr/>
        </p:nvSpPr>
        <p:spPr>
          <a:xfrm rot="4020000">
            <a:off x="2544763" y="33861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80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81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82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83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84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85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86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87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88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89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90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91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92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93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94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95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96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97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98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699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700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701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标题 1"/>
          <p:cNvSpPr>
            <a:spLocks noGrp="1" noChangeArrowheads="1"/>
          </p:cNvSpPr>
          <p:nvPr/>
        </p:nvSpPr>
        <p:spPr bwMode="auto">
          <a:xfrm>
            <a:off x="4733925" y="2868613"/>
            <a:ext cx="3570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快活的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8" name="标题 1"/>
          <p:cNvSpPr>
            <a:spLocks noGrp="1" noChangeArrowheads="1"/>
          </p:cNvSpPr>
          <p:nvPr/>
        </p:nvSpPr>
        <p:spPr bwMode="auto">
          <a:xfrm>
            <a:off x="1144588" y="2868613"/>
            <a:ext cx="4189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快活的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25704" name="组合 3"/>
          <p:cNvGrpSpPr/>
          <p:nvPr/>
        </p:nvGrpSpPr>
        <p:grpSpPr>
          <a:xfrm>
            <a:off x="449263" y="417513"/>
            <a:ext cx="8378825" cy="2371725"/>
            <a:chOff x="933449" y="671899"/>
            <a:chExt cx="8377412" cy="2370069"/>
          </a:xfrm>
        </p:grpSpPr>
        <p:sp>
          <p:nvSpPr>
            <p:cNvPr id="3" name="矩形 2"/>
            <p:cNvSpPr/>
            <p:nvPr/>
          </p:nvSpPr>
          <p:spPr>
            <a:xfrm>
              <a:off x="933449" y="671899"/>
              <a:ext cx="8377412" cy="181007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2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ku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huo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de ji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y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ì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lu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ò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z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t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chu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ch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é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j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ī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s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è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de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li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 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u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z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h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xi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ō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qi</a:t>
              </a: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5716" name="矩形 1"/>
            <p:cNvSpPr/>
            <p:nvPr/>
          </p:nvSpPr>
          <p:spPr>
            <a:xfrm>
              <a:off x="990600" y="980986"/>
              <a:ext cx="8320261" cy="20609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200000"/>
                </a:lnSpc>
              </a:pPr>
              <a:r>
                <a:rPr lang="zh-CN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快</a:t>
              </a:r>
              <a:r>
                <a:rPr lang="en-US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活</a:t>
              </a:r>
              <a:r>
                <a:rPr lang="en-US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的</a:t>
              </a:r>
              <a:r>
                <a:rPr lang="en-US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脚</a:t>
              </a:r>
              <a:r>
                <a:rPr lang="en-US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印</a:t>
              </a:r>
              <a:r>
                <a:rPr lang="en-US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落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在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沙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滩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上，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穿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成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zh-CN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金色的</a:t>
              </a:r>
              <a:r>
                <a:rPr lang="en-US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项</a:t>
              </a:r>
              <a:r>
                <a:rPr lang="en-US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链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，挂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在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大海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胸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前。</a:t>
              </a:r>
              <a:endPara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7" name="直接连接符 6"/>
          <p:cNvCxnSpPr/>
          <p:nvPr/>
        </p:nvCxnSpPr>
        <p:spPr>
          <a:xfrm>
            <a:off x="2655888" y="3482975"/>
            <a:ext cx="165576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>
            <a:spLocks noGrp="1" noChangeArrowheads="1"/>
          </p:cNvSpPr>
          <p:nvPr/>
        </p:nvSpPr>
        <p:spPr bwMode="auto">
          <a:xfrm>
            <a:off x="2655888" y="2816225"/>
            <a:ext cx="1570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孩子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205538" y="3482975"/>
            <a:ext cx="165576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标题 1"/>
          <p:cNvSpPr>
            <a:spLocks noGrp="1" noChangeArrowheads="1"/>
          </p:cNvSpPr>
          <p:nvPr/>
        </p:nvSpPr>
        <p:spPr bwMode="auto">
          <a:xfrm>
            <a:off x="6351588" y="2816225"/>
            <a:ext cx="1363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白兔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3" name="标题 1"/>
          <p:cNvSpPr>
            <a:spLocks noGrp="1" noChangeArrowheads="1"/>
          </p:cNvSpPr>
          <p:nvPr/>
        </p:nvSpPr>
        <p:spPr bwMode="auto">
          <a:xfrm>
            <a:off x="1144588" y="3819525"/>
            <a:ext cx="2093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金色的</a:t>
            </a:r>
            <a:r>
              <a:rPr kumimoji="0" lang="zh-CN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</a:t>
            </a:r>
            <a:endParaRPr kumimoji="0" lang="zh-CN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2655888" y="4460875"/>
            <a:ext cx="165576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标题 1"/>
          <p:cNvSpPr>
            <a:spLocks noGrp="1" noChangeArrowheads="1"/>
          </p:cNvSpPr>
          <p:nvPr/>
        </p:nvSpPr>
        <p:spPr bwMode="auto">
          <a:xfrm>
            <a:off x="2627313" y="3803650"/>
            <a:ext cx="1684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树叶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6" name="标题 1"/>
          <p:cNvSpPr>
            <a:spLocks noGrp="1" noChangeArrowheads="1"/>
          </p:cNvSpPr>
          <p:nvPr/>
        </p:nvSpPr>
        <p:spPr bwMode="auto">
          <a:xfrm>
            <a:off x="4749800" y="3819525"/>
            <a:ext cx="2093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金色的</a:t>
            </a:r>
            <a:r>
              <a:rPr kumimoji="0" lang="zh-CN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</a:t>
            </a:r>
            <a:endParaRPr kumimoji="0" lang="zh-CN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261100" y="4460875"/>
            <a:ext cx="165576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标题 1"/>
          <p:cNvSpPr>
            <a:spLocks noGrp="1" noChangeArrowheads="1"/>
          </p:cNvSpPr>
          <p:nvPr/>
        </p:nvSpPr>
        <p:spPr bwMode="auto">
          <a:xfrm>
            <a:off x="6232525" y="3803650"/>
            <a:ext cx="1684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稻田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9" grpId="0"/>
      <p:bldP spid="12" grpId="0"/>
      <p:bldP spid="13" grpId="0"/>
      <p:bldP spid="15" grpId="0"/>
      <p:bldP spid="16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754063" y="936625"/>
            <a:ext cx="780256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 说一说：大海的项链是什么？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4063" y="1833563"/>
            <a:ext cx="4465637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小娃娃们在沙滩上留下快活的脚印，给大海穿成了金色的项链。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Picture 2" descr="E:\孙巧灵\2016秋上\上课课件\制作\R一语上\人一语大课堂（正文）\7D-11B.t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3"/>
          <a:stretch>
            <a:fillRect/>
          </a:stretch>
        </p:blipFill>
        <p:spPr bwMode="auto">
          <a:xfrm>
            <a:off x="5275578" y="1917053"/>
            <a:ext cx="3337157" cy="2223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729746" y="613850"/>
            <a:ext cx="227177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 w="11430"/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我会填</a:t>
            </a:r>
            <a:endParaRPr kumimoji="0" lang="zh-CN" altLang="en-US" sz="5400" b="1" i="0" u="none" strike="noStrike" kern="1200" cap="none" spc="0" normalizeH="0" baseline="0" noProof="0" dirty="0">
              <a:ln w="11430"/>
              <a:solidFill>
                <a:srgbClr val="FF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1" name="矩形 1"/>
          <p:cNvSpPr/>
          <p:nvPr/>
        </p:nvSpPr>
        <p:spPr>
          <a:xfrm>
            <a:off x="730250" y="1554163"/>
            <a:ext cx="7808913" cy="2851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4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彩色的项链是（                ），这是小娃娃的项链。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4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金色的项链是（                ），这是大海的项链。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4346575" y="1631950"/>
            <a:ext cx="3573463" cy="585788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algn="ctr"/>
            <a:r>
              <a:rPr lang="zh-CN" altLang="en-US" sz="32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小小的海螺和贝壳</a:t>
            </a:r>
            <a:endParaRPr lang="zh-CN" altLang="en-US" sz="32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4346575" y="3006725"/>
            <a:ext cx="3573463" cy="5842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algn="ctr"/>
            <a:r>
              <a:rPr lang="zh-CN" altLang="en-US" sz="32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快活的脚印</a:t>
            </a:r>
            <a:endParaRPr lang="zh-CN" altLang="en-US" sz="32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75" name="文本框 34"/>
          <p:cNvSpPr txBox="1"/>
          <p:nvPr/>
        </p:nvSpPr>
        <p:spPr>
          <a:xfrm rot="-280097">
            <a:off x="8066088" y="16271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76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77" name="文本框 22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78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79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80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81" name="文本框 49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82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83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84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85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86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87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88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89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90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91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92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93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94" name="文本框 32"/>
          <p:cNvSpPr txBox="1"/>
          <p:nvPr/>
        </p:nvSpPr>
        <p:spPr>
          <a:xfrm rot="1209897">
            <a:off x="1217613" y="3521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95" name="文本框 40"/>
          <p:cNvSpPr txBox="1"/>
          <p:nvPr/>
        </p:nvSpPr>
        <p:spPr>
          <a:xfrm rot="4149897">
            <a:off x="2224088" y="310197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96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97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98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699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00" name="文本框 47"/>
          <p:cNvSpPr txBox="1"/>
          <p:nvPr/>
        </p:nvSpPr>
        <p:spPr>
          <a:xfrm rot="1029897">
            <a:off x="909638" y="30464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01" name="文本框 49"/>
          <p:cNvSpPr txBox="1"/>
          <p:nvPr/>
        </p:nvSpPr>
        <p:spPr>
          <a:xfrm rot="-170103">
            <a:off x="3090863" y="3482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02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03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04" name="文本框 49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05" name="文本框 50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06" name="文本框 51"/>
          <p:cNvSpPr txBox="1"/>
          <p:nvPr/>
        </p:nvSpPr>
        <p:spPr>
          <a:xfrm rot="-170103">
            <a:off x="322263" y="13366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07" name="文本框 52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08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09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10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11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12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13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14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15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16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17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18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19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20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21" name="文本框 66"/>
          <p:cNvSpPr txBox="1"/>
          <p:nvPr/>
        </p:nvSpPr>
        <p:spPr>
          <a:xfrm rot="-3180423">
            <a:off x="8107363" y="3265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22" name="文本框 67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23" name="文本框 68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24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25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26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27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28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29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30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31" name="文本框 49"/>
          <p:cNvSpPr txBox="1"/>
          <p:nvPr/>
        </p:nvSpPr>
        <p:spPr>
          <a:xfrm rot="-1160763">
            <a:off x="8021638" y="20669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32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33" name="文本框 51"/>
          <p:cNvSpPr txBox="1"/>
          <p:nvPr/>
        </p:nvSpPr>
        <p:spPr>
          <a:xfrm rot="-1160763">
            <a:off x="7964488" y="2794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34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35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36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37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38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39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40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41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42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43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44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45" name="文本框 34"/>
          <p:cNvSpPr txBox="1"/>
          <p:nvPr/>
        </p:nvSpPr>
        <p:spPr>
          <a:xfrm rot="8340000">
            <a:off x="1962150" y="3198813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46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47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48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49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50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51" name="文本框 49"/>
          <p:cNvSpPr txBox="1"/>
          <p:nvPr/>
        </p:nvSpPr>
        <p:spPr>
          <a:xfrm rot="4020000">
            <a:off x="2544763" y="33861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52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53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54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55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56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57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58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59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60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61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62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63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64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65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66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67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68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69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70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71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72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773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28774" name="组合 4"/>
          <p:cNvGrpSpPr/>
          <p:nvPr/>
        </p:nvGrpSpPr>
        <p:grpSpPr>
          <a:xfrm>
            <a:off x="290513" y="549275"/>
            <a:ext cx="2914650" cy="773113"/>
            <a:chOff x="133414" y="315803"/>
            <a:chExt cx="2914280" cy="774255"/>
          </a:xfrm>
        </p:grpSpPr>
        <p:grpSp>
          <p:nvGrpSpPr>
            <p:cNvPr id="28788" name="组合 2"/>
            <p:cNvGrpSpPr/>
            <p:nvPr/>
          </p:nvGrpSpPr>
          <p:grpSpPr>
            <a:xfrm>
              <a:off x="133414" y="315803"/>
              <a:ext cx="2914280" cy="767407"/>
              <a:chOff x="133414" y="315803"/>
              <a:chExt cx="2914280" cy="767407"/>
            </a:xfrm>
          </p:grpSpPr>
          <p:pic>
            <p:nvPicPr>
              <p:cNvPr id="28790" name="Picture 5" descr="C:\Users\Administrator\Desktop\1.tif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85722" y="555526"/>
                <a:ext cx="2261972" cy="51274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8791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3414" y="315803"/>
                <a:ext cx="853461" cy="76740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8789" name="TextBox 3"/>
            <p:cNvSpPr txBox="1"/>
            <p:nvPr/>
          </p:nvSpPr>
          <p:spPr>
            <a:xfrm>
              <a:off x="869726" y="504437"/>
              <a:ext cx="1917209" cy="58562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板书设计</a:t>
              </a:r>
              <a:endPara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5" name="Text Box 15"/>
          <p:cNvSpPr txBox="1"/>
          <p:nvPr/>
        </p:nvSpPr>
        <p:spPr>
          <a:xfrm>
            <a:off x="3241675" y="835025"/>
            <a:ext cx="2414588" cy="585788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项链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77813" y="1484313"/>
            <a:ext cx="2041525" cy="2622550"/>
            <a:chOff x="278086" y="1484110"/>
            <a:chExt cx="2040833" cy="2623433"/>
          </a:xfrm>
        </p:grpSpPr>
        <p:pic>
          <p:nvPicPr>
            <p:cNvPr id="6" name="Picture 6" descr="E:\孙巧灵\2016秋上\上课课件\制作\R一语上\人一语大课堂（正文）\7D-12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7" t="4872" r="67496" b="29726"/>
            <a:stretch>
              <a:fillRect/>
            </a:stretch>
          </p:blipFill>
          <p:spPr bwMode="auto">
            <a:xfrm>
              <a:off x="314048" y="1484110"/>
              <a:ext cx="1971448" cy="14081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87" name="Text Box 15"/>
            <p:cNvSpPr txBox="1"/>
            <p:nvPr/>
          </p:nvSpPr>
          <p:spPr>
            <a:xfrm>
              <a:off x="278086" y="2814881"/>
              <a:ext cx="2040833" cy="1292662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p>
              <a:pPr algn="ctr" eaLnBrk="1" hangingPunct="1">
                <a:lnSpc>
                  <a:spcPct val="130000"/>
                </a:lnSpc>
              </a:pPr>
              <a:r>
                <a:rPr lang="zh-CN" altLang="en-US" sz="3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蓝蓝的</a:t>
              </a:r>
              <a:endPara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 eaLnBrk="1" hangingPunct="1">
                <a:lnSpc>
                  <a:spcPct val="130000"/>
                </a:lnSpc>
              </a:pPr>
              <a:r>
                <a:rPr lang="zh-CN" altLang="en-US" sz="3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又宽又远</a:t>
              </a:r>
              <a:endPara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454275" y="1471613"/>
            <a:ext cx="2039938" cy="2635250"/>
            <a:chOff x="2453693" y="1472040"/>
            <a:chExt cx="2040833" cy="2635503"/>
          </a:xfrm>
        </p:grpSpPr>
        <p:pic>
          <p:nvPicPr>
            <p:cNvPr id="7" name="Picture 6" descr="E:\孙巧灵\2016秋上\上课课件\制作\R一语上\人一语大课堂（正文）\7D-12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37" t="3967" r="44804" b="29510"/>
            <a:stretch>
              <a:fillRect/>
            </a:stretch>
          </p:blipFill>
          <p:spPr bwMode="auto">
            <a:xfrm>
              <a:off x="2483740" y="1472040"/>
              <a:ext cx="1964741" cy="14323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85" name="Text Box 15"/>
            <p:cNvSpPr txBox="1"/>
            <p:nvPr/>
          </p:nvSpPr>
          <p:spPr>
            <a:xfrm>
              <a:off x="2453693" y="2814881"/>
              <a:ext cx="2040833" cy="1292662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p>
              <a:pPr algn="ctr" eaLnBrk="1" hangingPunct="1">
                <a:lnSpc>
                  <a:spcPct val="130000"/>
                </a:lnSpc>
              </a:pPr>
              <a:r>
                <a:rPr lang="zh-CN" altLang="en-US" sz="3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黄黄的</a:t>
              </a:r>
              <a:endPara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 eaLnBrk="1" hangingPunct="1">
                <a:lnSpc>
                  <a:spcPct val="130000"/>
                </a:lnSpc>
              </a:pPr>
              <a:r>
                <a:rPr lang="zh-CN" altLang="en-US" sz="3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又长又软</a:t>
              </a:r>
              <a:endPara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513263" y="1471613"/>
            <a:ext cx="2201862" cy="3235325"/>
            <a:chOff x="4513043" y="1472039"/>
            <a:chExt cx="2202312" cy="3235668"/>
          </a:xfrm>
        </p:grpSpPr>
        <p:pic>
          <p:nvPicPr>
            <p:cNvPr id="8" name="Picture 6" descr="E:\孙巧灵\2016秋上\上课课件\制作\R一语上\人一语大课堂（正文）\7D-12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72" t="3967" r="22214" b="29510"/>
            <a:stretch>
              <a:fillRect/>
            </a:stretch>
          </p:blipFill>
          <p:spPr bwMode="auto">
            <a:xfrm>
              <a:off x="4646725" y="1472039"/>
              <a:ext cx="1979494" cy="14323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83" name="Text Box 15"/>
            <p:cNvSpPr txBox="1"/>
            <p:nvPr/>
          </p:nvSpPr>
          <p:spPr>
            <a:xfrm>
              <a:off x="4513043" y="2814881"/>
              <a:ext cx="2202312" cy="1892826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p>
              <a:pPr algn="ctr" eaLnBrk="1" hangingPunct="1">
                <a:lnSpc>
                  <a:spcPct val="130000"/>
                </a:lnSpc>
              </a:pPr>
              <a:r>
                <a:rPr lang="zh-CN" altLang="en-US" sz="3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雪白雪白</a:t>
              </a:r>
              <a:endPara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 eaLnBrk="1" hangingPunct="1">
                <a:lnSpc>
                  <a:spcPct val="130000"/>
                </a:lnSpc>
              </a:pPr>
              <a:r>
                <a:rPr lang="zh-CN" altLang="en-US" sz="3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带来海螺、贝壳</a:t>
              </a:r>
              <a:endPara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640513" y="1493838"/>
            <a:ext cx="2379662" cy="2613025"/>
            <a:chOff x="6640850" y="1493985"/>
            <a:chExt cx="2378791" cy="2613558"/>
          </a:xfrm>
        </p:grpSpPr>
        <p:pic>
          <p:nvPicPr>
            <p:cNvPr id="9" name="Picture 6" descr="E:\孙巧灵\2016秋上\上课课件\制作\R一语上\人一语大课堂（正文）\7D-12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50" t="3967" b="29510"/>
            <a:stretch>
              <a:fillRect/>
            </a:stretch>
          </p:blipFill>
          <p:spPr bwMode="auto">
            <a:xfrm>
              <a:off x="6824464" y="1493985"/>
              <a:ext cx="1944819" cy="14323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81" name="Text Box 15"/>
            <p:cNvSpPr txBox="1"/>
            <p:nvPr/>
          </p:nvSpPr>
          <p:spPr>
            <a:xfrm>
              <a:off x="6640850" y="2814881"/>
              <a:ext cx="2378791" cy="1292662"/>
            </a:xfrm>
            <a:prstGeom prst="rect">
              <a:avLst/>
            </a:prstGeom>
            <a:noFill/>
            <a:ln w="19050">
              <a:noFill/>
            </a:ln>
          </p:spPr>
          <p:txBody>
            <a:bodyPr>
              <a:spAutoFit/>
            </a:bodyPr>
            <a:p>
              <a:pPr algn="ctr" eaLnBrk="1" hangingPunct="1">
                <a:lnSpc>
                  <a:spcPct val="130000"/>
                </a:lnSpc>
              </a:pPr>
              <a:r>
                <a:rPr lang="zh-CN" altLang="en-US" sz="3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快活的脚印</a:t>
              </a:r>
              <a:endPara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 eaLnBrk="1" hangingPunct="1">
                <a:lnSpc>
                  <a:spcPct val="130000"/>
                </a:lnSpc>
              </a:pPr>
              <a:r>
                <a:rPr lang="zh-CN" altLang="en-US" sz="3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金色的项链</a:t>
              </a:r>
              <a:endPara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9698" name="组合 2"/>
          <p:cNvGrpSpPr/>
          <p:nvPr/>
        </p:nvGrpSpPr>
        <p:grpSpPr>
          <a:xfrm>
            <a:off x="400050" y="809625"/>
            <a:ext cx="8372475" cy="3889375"/>
            <a:chOff x="685799" y="271498"/>
            <a:chExt cx="8372475" cy="3889796"/>
          </a:xfrm>
        </p:grpSpPr>
        <p:sp>
          <p:nvSpPr>
            <p:cNvPr id="29705" name="矩形 1"/>
            <p:cNvSpPr/>
            <p:nvPr/>
          </p:nvSpPr>
          <p:spPr>
            <a:xfrm>
              <a:off x="685800" y="621864"/>
              <a:ext cx="8239126" cy="353943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>
                <a:lnSpc>
                  <a:spcPct val="200000"/>
                </a:lnSpc>
              </a:pP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大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海</a:t>
              </a:r>
              <a:endPara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200000"/>
                </a:lnSpc>
              </a:pP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大海，大海，像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个摇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篮。摇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过去，白帆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点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点。</a:t>
              </a:r>
              <a:endParaRPr lang="zh-CN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200000"/>
                </a:lnSpc>
              </a:pP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摇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过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来，鱼虾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满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船。大海，大海，多大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多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宽！</a:t>
              </a:r>
              <a:endParaRPr lang="zh-CN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200000"/>
                </a:lnSpc>
              </a:pP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瞧，太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阳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月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亮，也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睡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在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里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边。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85799" y="271498"/>
              <a:ext cx="8372475" cy="35293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6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d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h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endPara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ts val="6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d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h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d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h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xi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ɡè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y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l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 y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u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ò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q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ù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b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f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di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di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endPara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ts val="6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y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u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ò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l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 y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ú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xi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m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chu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  d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h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d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h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ǎ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du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ō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du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ō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ku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endPara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ts val="6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qi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o t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y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á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yu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è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li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ɑ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ɡ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y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ě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shu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ì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z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à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i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l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ǐ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bi</a:t>
              </a:r>
              <a:r>
                <a:rPr kumimoji="0" lang="zh-CN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ā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n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grpSp>
        <p:nvGrpSpPr>
          <p:cNvPr id="29699" name="组合 4"/>
          <p:cNvGrpSpPr/>
          <p:nvPr/>
        </p:nvGrpSpPr>
        <p:grpSpPr>
          <a:xfrm>
            <a:off x="344488" y="598488"/>
            <a:ext cx="2914650" cy="773112"/>
            <a:chOff x="133414" y="315803"/>
            <a:chExt cx="2914280" cy="774255"/>
          </a:xfrm>
        </p:grpSpPr>
        <p:grpSp>
          <p:nvGrpSpPr>
            <p:cNvPr id="29701" name="组合 2"/>
            <p:cNvGrpSpPr/>
            <p:nvPr/>
          </p:nvGrpSpPr>
          <p:grpSpPr>
            <a:xfrm>
              <a:off x="133414" y="315803"/>
              <a:ext cx="2914280" cy="767407"/>
              <a:chOff x="133414" y="315803"/>
              <a:chExt cx="2914280" cy="767407"/>
            </a:xfrm>
          </p:grpSpPr>
          <p:pic>
            <p:nvPicPr>
              <p:cNvPr id="29703" name="Picture 5" descr="C:\Users\Administrator\Desktop\1.tif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85722" y="555526"/>
                <a:ext cx="2261972" cy="51274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9704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3414" y="315803"/>
                <a:ext cx="853461" cy="76740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9702" name="TextBox 3"/>
            <p:cNvSpPr txBox="1"/>
            <p:nvPr/>
          </p:nvSpPr>
          <p:spPr>
            <a:xfrm>
              <a:off x="869726" y="504437"/>
              <a:ext cx="1917209" cy="58562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拓展延伸</a:t>
              </a:r>
              <a:endPara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10" name="Picture 2" descr="E:\孙巧灵\2016秋上\上课课件\制作\R一语上\人一语大课堂（正文）\海海滩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419100"/>
            <a:ext cx="2320925" cy="16462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文本框 34"/>
          <p:cNvSpPr txBox="1"/>
          <p:nvPr/>
        </p:nvSpPr>
        <p:spPr>
          <a:xfrm rot="-280097">
            <a:off x="8066088" y="16271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72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73" name="文本框 16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74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75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76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77" name="文本框 49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78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79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80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81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82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83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84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85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86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87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88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89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90" name="文本框 32"/>
          <p:cNvSpPr txBox="1"/>
          <p:nvPr/>
        </p:nvSpPr>
        <p:spPr>
          <a:xfrm rot="1209897">
            <a:off x="1217613" y="3521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91" name="文本框 34"/>
          <p:cNvSpPr txBox="1"/>
          <p:nvPr/>
        </p:nvSpPr>
        <p:spPr>
          <a:xfrm rot="4149897">
            <a:off x="2224088" y="310197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92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93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94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95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96" name="文本框 47"/>
          <p:cNvSpPr txBox="1"/>
          <p:nvPr/>
        </p:nvSpPr>
        <p:spPr>
          <a:xfrm rot="1029897">
            <a:off x="909638" y="30464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97" name="文本框 49"/>
          <p:cNvSpPr txBox="1"/>
          <p:nvPr/>
        </p:nvSpPr>
        <p:spPr>
          <a:xfrm rot="-170103">
            <a:off x="3090863" y="3482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98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99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00" name="文本框 43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01" name="文本框 44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02" name="文本框 45"/>
          <p:cNvSpPr txBox="1"/>
          <p:nvPr/>
        </p:nvSpPr>
        <p:spPr>
          <a:xfrm rot="-170103">
            <a:off x="322263" y="13366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03" name="文本框 46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04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05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06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07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08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09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10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11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12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13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14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15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16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17" name="文本框 60"/>
          <p:cNvSpPr txBox="1"/>
          <p:nvPr/>
        </p:nvSpPr>
        <p:spPr>
          <a:xfrm rot="-3180423">
            <a:off x="8107363" y="3265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18" name="文本框 61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19" name="文本框 62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20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21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22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23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24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25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26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27" name="文本框 49"/>
          <p:cNvSpPr txBox="1"/>
          <p:nvPr/>
        </p:nvSpPr>
        <p:spPr>
          <a:xfrm rot="-1160763">
            <a:off x="8021638" y="20669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28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29" name="文本框 51"/>
          <p:cNvSpPr txBox="1"/>
          <p:nvPr/>
        </p:nvSpPr>
        <p:spPr>
          <a:xfrm rot="-1160763">
            <a:off x="7964488" y="2794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30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31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32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33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34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35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36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37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38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39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40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41" name="文本框 34"/>
          <p:cNvSpPr txBox="1"/>
          <p:nvPr/>
        </p:nvSpPr>
        <p:spPr>
          <a:xfrm rot="8340000">
            <a:off x="1962150" y="3198813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42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43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44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45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46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47" name="文本框 49"/>
          <p:cNvSpPr txBox="1"/>
          <p:nvPr/>
        </p:nvSpPr>
        <p:spPr>
          <a:xfrm rot="4020000">
            <a:off x="2544763" y="33861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48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49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50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51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52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53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54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55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56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57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58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59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60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61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62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63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64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65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66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67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68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869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190500" y="1355725"/>
            <a:ext cx="8726488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marR="0" defTabSz="914400" eaLnBrk="1" hangingPunct="1">
              <a:lnSpc>
                <a:spcPct val="150000"/>
              </a:lnSpc>
              <a:spcBef>
                <a:spcPts val="2250"/>
              </a:spcBef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0" normalizeH="0" baseline="0" noProof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1.</a:t>
            </a:r>
            <a:r>
              <a:rPr kumimoji="0" lang="zh-CN" altLang="en-US" sz="3200" b="1" kern="1200" cap="none" spc="0" normalizeH="0" baseline="0" noProof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用“√”给加色的字选择正确的读音。</a:t>
            </a:r>
            <a:endParaRPr kumimoji="0" lang="en-US" altLang="zh-CN" sz="3200" b="1" kern="1200" cap="none" spc="0" normalizeH="0" baseline="0" noProof="0" dirty="0"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R="0" defTabSz="914400" eaLnBrk="1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0" normalizeH="0" baseline="0" noProof="0" dirty="0">
                <a:latin typeface="+mn-ea"/>
                <a:ea typeface="+mn-ea"/>
                <a:cs typeface="+mn-cs"/>
              </a:rPr>
              <a:t>  </a:t>
            </a:r>
            <a:r>
              <a:rPr kumimoji="0" lang="zh-CN" altLang="en-US" sz="3200" b="1" kern="1200" cap="none" spc="0" normalizeH="0" baseline="0" noProof="0" dirty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蓝</a:t>
            </a: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蓝的（</a:t>
            </a:r>
            <a:r>
              <a:rPr kumimoji="0" lang="en-US" altLang="zh-CN" sz="3200" b="1" kern="1200" cap="none" spc="0" normalizeH="0" baseline="0" noProof="0" dirty="0" err="1">
                <a:latin typeface="+mn-ea"/>
                <a:ea typeface="+mn-ea"/>
                <a:cs typeface="+mn-cs"/>
              </a:rPr>
              <a:t>nán</a:t>
            </a:r>
            <a:r>
              <a:rPr kumimoji="0" lang="en-US" altLang="zh-CN" sz="3200" b="1" kern="1200" cap="none" spc="0" normalizeH="0" baseline="0" noProof="0" dirty="0">
                <a:latin typeface="+mn-ea"/>
                <a:ea typeface="+mn-ea"/>
                <a:cs typeface="+mn-cs"/>
              </a:rPr>
              <a:t>  </a:t>
            </a:r>
            <a:r>
              <a:rPr kumimoji="0" lang="en-US" altLang="zh-CN" sz="3200" b="1" kern="1200" cap="none" spc="0" normalizeH="0" baseline="0" noProof="0" dirty="0" err="1">
                <a:latin typeface="+mn-ea"/>
                <a:ea typeface="+mn-ea"/>
                <a:cs typeface="+mn-cs"/>
              </a:rPr>
              <a:t>lán</a:t>
            </a: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）    小</a:t>
            </a:r>
            <a:r>
              <a:rPr kumimoji="0" lang="zh-CN" altLang="en-US" sz="3200" b="1" kern="1200" cap="none" spc="0" normalizeH="0" baseline="0" noProof="0" dirty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娃</a:t>
            </a: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娃（</a:t>
            </a:r>
            <a:r>
              <a:rPr kumimoji="0" lang="en-US" altLang="zh-CN" sz="3200" b="1" kern="1200" cap="none" spc="0" normalizeH="0" baseline="0" noProof="0" dirty="0" err="1">
                <a:latin typeface="+mn-ea"/>
                <a:ea typeface="+mn-ea"/>
                <a:cs typeface="+mn-cs"/>
              </a:rPr>
              <a:t>ɡuà</a:t>
            </a:r>
            <a:r>
              <a:rPr kumimoji="0" lang="en-US" altLang="zh-CN" sz="3200" b="1" kern="1200" cap="none" spc="0" normalizeH="0" baseline="0" noProof="0" dirty="0">
                <a:latin typeface="+mn-ea"/>
                <a:ea typeface="+mn-ea"/>
                <a:cs typeface="+mn-cs"/>
              </a:rPr>
              <a:t>  </a:t>
            </a:r>
            <a:r>
              <a:rPr kumimoji="0" lang="en-US" altLang="zh-CN" sz="3200" b="1" kern="1200" cap="none" spc="0" normalizeH="0" baseline="0" noProof="0" dirty="0" err="1">
                <a:latin typeface="+mn-ea"/>
                <a:ea typeface="+mn-ea"/>
                <a:cs typeface="+mn-cs"/>
              </a:rPr>
              <a:t>wá</a:t>
            </a: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）</a:t>
            </a:r>
            <a:endParaRPr kumimoji="0" lang="en-US" altLang="zh-CN" sz="3200" b="1" kern="1200" cap="none" spc="0" normalizeH="0" baseline="0" noProof="0" dirty="0">
              <a:latin typeface="+mn-ea"/>
              <a:ea typeface="+mn-ea"/>
              <a:cs typeface="+mn-cs"/>
            </a:endParaRPr>
          </a:p>
          <a:p>
            <a:pPr marR="0" defTabSz="914400" eaLnBrk="1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  涌</a:t>
            </a:r>
            <a:r>
              <a:rPr kumimoji="0" lang="zh-CN" altLang="en-US" sz="3200" b="1" kern="1200" cap="none" spc="0" normalizeH="0" baseline="0" noProof="0" dirty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向</a:t>
            </a: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（</a:t>
            </a:r>
            <a:r>
              <a:rPr kumimoji="0" lang="en-US" altLang="zh-CN" sz="3200" b="1" kern="1200" cap="none" spc="0" normalizeH="0" baseline="0" noProof="0" dirty="0" err="1">
                <a:latin typeface="+mn-ea"/>
                <a:ea typeface="+mn-ea"/>
                <a:cs typeface="+mn-cs"/>
              </a:rPr>
              <a:t>xiànɡ</a:t>
            </a:r>
            <a:r>
              <a:rPr kumimoji="0" lang="en-US" altLang="zh-CN" sz="3200" b="1" kern="1200" cap="none" spc="0" normalizeH="0" baseline="0" noProof="0" dirty="0">
                <a:latin typeface="+mn-ea"/>
                <a:ea typeface="+mn-ea"/>
                <a:cs typeface="+mn-cs"/>
              </a:rPr>
              <a:t>  </a:t>
            </a:r>
            <a:r>
              <a:rPr kumimoji="0" lang="en-US" altLang="zh-CN" sz="3200" b="1" kern="1200" cap="none" spc="0" normalizeH="0" baseline="0" noProof="0" dirty="0" err="1">
                <a:latin typeface="+mn-ea"/>
                <a:ea typeface="+mn-ea"/>
                <a:cs typeface="+mn-cs"/>
              </a:rPr>
              <a:t>xànɡ</a:t>
            </a: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）   </a:t>
            </a:r>
            <a:r>
              <a:rPr kumimoji="0" lang="zh-CN" altLang="en-US" sz="3200" b="1" kern="1200" cap="none" spc="0" normalizeH="0" baseline="0" noProof="0" dirty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金</a:t>
            </a: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色（</a:t>
            </a:r>
            <a:r>
              <a:rPr kumimoji="0" lang="en-US" altLang="zh-CN" sz="3200" b="1" kern="1200" cap="none" spc="0" normalizeH="0" baseline="0" noProof="0" dirty="0" err="1">
                <a:latin typeface="+mn-ea"/>
                <a:ea typeface="+mn-ea"/>
                <a:cs typeface="+mn-cs"/>
              </a:rPr>
              <a:t>jīn</a:t>
            </a:r>
            <a:r>
              <a:rPr kumimoji="0" lang="en-US" altLang="zh-CN" sz="3200" b="1" kern="1200" cap="none" spc="0" normalizeH="0" baseline="0" noProof="0" dirty="0">
                <a:latin typeface="+mn-ea"/>
                <a:ea typeface="+mn-ea"/>
                <a:cs typeface="+mn-cs"/>
              </a:rPr>
              <a:t>  </a:t>
            </a:r>
            <a:r>
              <a:rPr kumimoji="0" lang="en-US" altLang="zh-CN" sz="3200" b="1" kern="1200" cap="none" spc="0" normalizeH="0" baseline="0" noProof="0" dirty="0" err="1">
                <a:latin typeface="+mn-ea"/>
                <a:ea typeface="+mn-ea"/>
                <a:cs typeface="+mn-cs"/>
              </a:rPr>
              <a:t>jīnɡ</a:t>
            </a: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）</a:t>
            </a:r>
            <a:endParaRPr kumimoji="0" lang="en-US" altLang="zh-CN" sz="3200" b="1" kern="1200" cap="none" spc="0" normalizeH="0" baseline="0" noProof="0" dirty="0">
              <a:latin typeface="+mn-ea"/>
              <a:ea typeface="+mn-ea"/>
              <a:cs typeface="+mn-cs"/>
            </a:endParaRPr>
          </a:p>
          <a:p>
            <a:pPr marR="0" defTabSz="914400" eaLnBrk="1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  </a:t>
            </a:r>
            <a:r>
              <a:rPr kumimoji="0" lang="zh-CN" altLang="en-US" sz="3200" b="1" kern="1200" cap="none" spc="0" normalizeH="0" baseline="0" noProof="0" dirty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贝</a:t>
            </a: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壳（</a:t>
            </a:r>
            <a:r>
              <a:rPr kumimoji="0" lang="en-US" altLang="zh-CN" sz="3200" b="1" kern="1200" cap="none" spc="0" normalizeH="0" baseline="0" noProof="0" dirty="0" err="1">
                <a:latin typeface="+mn-ea"/>
                <a:ea typeface="+mn-ea"/>
                <a:cs typeface="+mn-cs"/>
              </a:rPr>
              <a:t>bè</a:t>
            </a:r>
            <a:r>
              <a:rPr kumimoji="0" lang="en-US" altLang="zh-CN" sz="3200" b="1" kern="1200" cap="none" spc="0" normalizeH="0" baseline="0" noProof="0" dirty="0">
                <a:latin typeface="+mn-ea"/>
                <a:ea typeface="+mn-ea"/>
                <a:cs typeface="+mn-cs"/>
              </a:rPr>
              <a:t>  </a:t>
            </a:r>
            <a:r>
              <a:rPr kumimoji="0" lang="en-US" altLang="zh-CN" sz="3200" b="1" kern="1200" cap="none" spc="0" normalizeH="0" baseline="0" noProof="0" dirty="0" err="1">
                <a:latin typeface="+mn-ea"/>
                <a:ea typeface="+mn-ea"/>
                <a:cs typeface="+mn-cs"/>
              </a:rPr>
              <a:t>bèi</a:t>
            </a: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）       </a:t>
            </a:r>
            <a:r>
              <a:rPr kumimoji="0" lang="zh-CN" altLang="en-US" sz="3200" b="1" kern="1200" cap="none" spc="0" normalizeH="0" baseline="0" noProof="0" dirty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笑</a:t>
            </a: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着（</a:t>
            </a:r>
            <a:r>
              <a:rPr kumimoji="0" lang="en-US" altLang="zh-CN" sz="3200" b="1" kern="1200" cap="none" spc="0" normalizeH="0" baseline="0" noProof="0" dirty="0" err="1">
                <a:latin typeface="+mn-ea"/>
                <a:ea typeface="+mn-ea"/>
                <a:cs typeface="+mn-cs"/>
              </a:rPr>
              <a:t>xiào</a:t>
            </a:r>
            <a:r>
              <a:rPr kumimoji="0" lang="en-US" altLang="zh-CN" sz="3200" b="1" kern="1200" cap="none" spc="0" normalizeH="0" baseline="0" noProof="0" dirty="0">
                <a:latin typeface="+mn-ea"/>
                <a:ea typeface="+mn-ea"/>
                <a:cs typeface="+mn-cs"/>
              </a:rPr>
              <a:t>  </a:t>
            </a:r>
            <a:r>
              <a:rPr kumimoji="0" lang="en-US" altLang="zh-CN" sz="3200" b="1" kern="1200" cap="none" spc="0" normalizeH="0" baseline="0" noProof="0" dirty="0" err="1">
                <a:latin typeface="+mn-ea"/>
                <a:ea typeface="+mn-ea"/>
                <a:cs typeface="+mn-cs"/>
              </a:rPr>
              <a:t>xào</a:t>
            </a: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）</a:t>
            </a:r>
            <a:endParaRPr kumimoji="0" lang="zh-CN" altLang="zh-CN" sz="3200" b="1" kern="1200" cap="none" spc="0" normalizeH="0" baseline="0" noProof="0" dirty="0">
              <a:latin typeface="+mn-e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44850" y="2132013"/>
            <a:ext cx="6667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√</a:t>
            </a:r>
            <a:endParaRPr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4450" y="2108200"/>
            <a:ext cx="6667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√</a:t>
            </a:r>
            <a:endParaRPr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1375" y="2844800"/>
            <a:ext cx="6667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√</a:t>
            </a:r>
            <a:endParaRPr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5400" y="2873375"/>
            <a:ext cx="6667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√</a:t>
            </a:r>
            <a:endParaRPr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8113" y="3575050"/>
            <a:ext cx="6667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√</a:t>
            </a:r>
            <a:endParaRPr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3188" y="3581400"/>
            <a:ext cx="6667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√</a:t>
            </a:r>
            <a:endParaRPr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2877" name="组合 4"/>
          <p:cNvGrpSpPr/>
          <p:nvPr/>
        </p:nvGrpSpPr>
        <p:grpSpPr>
          <a:xfrm>
            <a:off x="238125" y="560388"/>
            <a:ext cx="2914650" cy="773112"/>
            <a:chOff x="133414" y="315803"/>
            <a:chExt cx="2914280" cy="774255"/>
          </a:xfrm>
        </p:grpSpPr>
        <p:grpSp>
          <p:nvGrpSpPr>
            <p:cNvPr id="32878" name="组合 2"/>
            <p:cNvGrpSpPr/>
            <p:nvPr/>
          </p:nvGrpSpPr>
          <p:grpSpPr>
            <a:xfrm>
              <a:off x="133414" y="315803"/>
              <a:ext cx="2914280" cy="767407"/>
              <a:chOff x="133414" y="315803"/>
              <a:chExt cx="2914280" cy="767407"/>
            </a:xfrm>
          </p:grpSpPr>
          <p:pic>
            <p:nvPicPr>
              <p:cNvPr id="32880" name="Picture 5" descr="C:\Users\Administrator\Desktop\1.tif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85722" y="555526"/>
                <a:ext cx="2261972" cy="51274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2881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3414" y="315803"/>
                <a:ext cx="853461" cy="76740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32879" name="TextBox 3"/>
            <p:cNvSpPr txBox="1"/>
            <p:nvPr/>
          </p:nvSpPr>
          <p:spPr>
            <a:xfrm>
              <a:off x="869726" y="504437"/>
              <a:ext cx="1917209" cy="58562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随堂练习</a:t>
              </a:r>
              <a:endPara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TextBox 1"/>
          <p:cNvSpPr txBox="1"/>
          <p:nvPr/>
        </p:nvSpPr>
        <p:spPr>
          <a:xfrm>
            <a:off x="663575" y="511175"/>
            <a:ext cx="3908425" cy="731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好朋友，手拉手。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3795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1014413"/>
            <a:ext cx="958850" cy="386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692275" y="1228725"/>
            <a:ext cx="149066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金色的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92275" y="2212975"/>
            <a:ext cx="149066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雪白的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692275" y="3198813"/>
            <a:ext cx="149066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快活的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692275" y="4184650"/>
            <a:ext cx="149066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蓝蓝的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184775" y="1228725"/>
            <a:ext cx="12827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大海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184775" y="2212975"/>
            <a:ext cx="12827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沙滩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184775" y="3198813"/>
            <a:ext cx="12827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浪花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184775" y="4184650"/>
            <a:ext cx="12827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脚印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cxnSp>
        <p:nvCxnSpPr>
          <p:cNvPr id="7" name="直接连接符 6"/>
          <p:cNvCxnSpPr>
            <a:stCxn id="5" idx="3"/>
            <a:endCxn id="20" idx="1"/>
          </p:cNvCxnSpPr>
          <p:nvPr/>
        </p:nvCxnSpPr>
        <p:spPr>
          <a:xfrm>
            <a:off x="3182938" y="1520825"/>
            <a:ext cx="2001838" cy="98425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直接连接符 23"/>
          <p:cNvCxnSpPr>
            <a:stCxn id="14" idx="3"/>
            <a:endCxn id="21" idx="1"/>
          </p:cNvCxnSpPr>
          <p:nvPr/>
        </p:nvCxnSpPr>
        <p:spPr>
          <a:xfrm>
            <a:off x="3182938" y="2505075"/>
            <a:ext cx="2001838" cy="98583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6" idx="3"/>
            <a:endCxn id="22" idx="1"/>
          </p:cNvCxnSpPr>
          <p:nvPr/>
        </p:nvCxnSpPr>
        <p:spPr>
          <a:xfrm>
            <a:off x="3182938" y="3490913"/>
            <a:ext cx="2001838" cy="98583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stCxn id="18" idx="3"/>
            <a:endCxn id="19" idx="1"/>
          </p:cNvCxnSpPr>
          <p:nvPr/>
        </p:nvCxnSpPr>
        <p:spPr>
          <a:xfrm flipV="1">
            <a:off x="3182938" y="1520825"/>
            <a:ext cx="2001838" cy="29559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文本框 34"/>
          <p:cNvSpPr txBox="1"/>
          <p:nvPr/>
        </p:nvSpPr>
        <p:spPr>
          <a:xfrm rot="-280097">
            <a:off x="8066088" y="16271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72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73" name="文本框 29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74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75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76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77" name="文本框 49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78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79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80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81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82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83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84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85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86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87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88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89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90" name="文本框 32"/>
          <p:cNvSpPr txBox="1"/>
          <p:nvPr/>
        </p:nvSpPr>
        <p:spPr>
          <a:xfrm rot="1209897">
            <a:off x="1217613" y="3521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91" name="文本框 47"/>
          <p:cNvSpPr txBox="1"/>
          <p:nvPr/>
        </p:nvSpPr>
        <p:spPr>
          <a:xfrm rot="4149897">
            <a:off x="2224088" y="310197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92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93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94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95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96" name="文本框 47"/>
          <p:cNvSpPr txBox="1"/>
          <p:nvPr/>
        </p:nvSpPr>
        <p:spPr>
          <a:xfrm rot="1029897">
            <a:off x="909638" y="30464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97" name="文本框 49"/>
          <p:cNvSpPr txBox="1"/>
          <p:nvPr/>
        </p:nvSpPr>
        <p:spPr>
          <a:xfrm rot="-170103">
            <a:off x="3090863" y="3482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98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199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00" name="文本框 56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01" name="文本框 57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02" name="文本框 58"/>
          <p:cNvSpPr txBox="1"/>
          <p:nvPr/>
        </p:nvSpPr>
        <p:spPr>
          <a:xfrm rot="-170103">
            <a:off x="322263" y="13366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03" name="文本框 59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04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05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06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07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08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09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10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11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12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13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14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15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16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17" name="文本框 73"/>
          <p:cNvSpPr txBox="1"/>
          <p:nvPr/>
        </p:nvSpPr>
        <p:spPr>
          <a:xfrm rot="-3180423">
            <a:off x="8107363" y="3265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18" name="文本框 74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19" name="文本框 75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20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21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22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23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24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25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26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27" name="文本框 49"/>
          <p:cNvSpPr txBox="1"/>
          <p:nvPr/>
        </p:nvSpPr>
        <p:spPr>
          <a:xfrm rot="-1160763">
            <a:off x="8021638" y="20669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28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29" name="文本框 51"/>
          <p:cNvSpPr txBox="1"/>
          <p:nvPr/>
        </p:nvSpPr>
        <p:spPr>
          <a:xfrm rot="-1160763">
            <a:off x="7964488" y="2794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30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31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32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33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34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35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36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37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38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39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40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41" name="文本框 34"/>
          <p:cNvSpPr txBox="1"/>
          <p:nvPr/>
        </p:nvSpPr>
        <p:spPr>
          <a:xfrm rot="8340000">
            <a:off x="1962150" y="3198813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42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43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44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45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46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47" name="文本框 49"/>
          <p:cNvSpPr txBox="1"/>
          <p:nvPr/>
        </p:nvSpPr>
        <p:spPr>
          <a:xfrm rot="4020000">
            <a:off x="2544763" y="33861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48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49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50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51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52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53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54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55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56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57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58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59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60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61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62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63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64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65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66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67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68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69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7270" name="组合 5"/>
          <p:cNvGrpSpPr/>
          <p:nvPr/>
        </p:nvGrpSpPr>
        <p:grpSpPr>
          <a:xfrm>
            <a:off x="492125" y="722313"/>
            <a:ext cx="7913688" cy="752475"/>
            <a:chOff x="487363" y="849683"/>
            <a:chExt cx="7912514" cy="752436"/>
          </a:xfrm>
        </p:grpSpPr>
        <p:sp>
          <p:nvSpPr>
            <p:cNvPr id="7288" name="Text Box 15"/>
            <p:cNvSpPr txBox="1"/>
            <p:nvPr/>
          </p:nvSpPr>
          <p:spPr>
            <a:xfrm>
              <a:off x="1478171" y="933526"/>
              <a:ext cx="6921706" cy="5835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endPara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7289" name="Picture 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7363" y="849683"/>
              <a:ext cx="1114432" cy="75243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271" name="矩形 3"/>
          <p:cNvSpPr/>
          <p:nvPr/>
        </p:nvSpPr>
        <p:spPr>
          <a:xfrm>
            <a:off x="2097088" y="1908175"/>
            <a:ext cx="6119812" cy="2751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8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蓝蓝的    又宽又远    雪白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8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笑着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涌向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和好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贝壳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8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娃娃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挂在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快活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金色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: 对角圆角 10"/>
          <p:cNvSpPr/>
          <p:nvPr/>
        </p:nvSpPr>
        <p:spPr>
          <a:xfrm>
            <a:off x="1878013" y="1730375"/>
            <a:ext cx="6262688" cy="2786063"/>
          </a:xfrm>
          <a:prstGeom prst="round2DiagRect">
            <a:avLst/>
          </a:prstGeom>
          <a:noFill/>
          <a:ln cap="rnd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273" name="组合 3"/>
          <p:cNvGrpSpPr/>
          <p:nvPr/>
        </p:nvGrpSpPr>
        <p:grpSpPr>
          <a:xfrm>
            <a:off x="373063" y="2160588"/>
            <a:ext cx="1492250" cy="1508125"/>
            <a:chOff x="8027" y="186732"/>
            <a:chExt cx="1491472" cy="1506498"/>
          </a:xfrm>
        </p:grpSpPr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8027" y="1108455"/>
              <a:ext cx="1491472" cy="58477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scene3d>
              <a:camera prst="perspectiveRight"/>
              <a:lightRig rig="threePt" dir="t"/>
            </a:scene3d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我会读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pic>
          <p:nvPicPr>
            <p:cNvPr id="7287" name="图片 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5655" y="186732"/>
              <a:ext cx="1067718" cy="93668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6" name="矩形 3"/>
          <p:cNvSpPr/>
          <p:nvPr/>
        </p:nvSpPr>
        <p:spPr>
          <a:xfrm>
            <a:off x="2098675" y="1908175"/>
            <a:ext cx="6119813" cy="2751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8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3" action="ppaction://hlinksldjump"/>
              </a:rPr>
              <a:t>蓝蓝的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4" action="ppaction://hlinksldjump"/>
              </a:rPr>
              <a:t>又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宽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又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远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hlinkClick r:id="rId5" action="ppaction://hlinksldjump"/>
              </a:rPr>
              <a:t>雪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5" action="ppaction://hlinksldjump"/>
              </a:rPr>
              <a:t>白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8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6" action="ppaction://hlinksldjump"/>
              </a:rPr>
              <a:t>笑着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7" action="ppaction://hlinksldjump"/>
              </a:rPr>
              <a:t>向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8" action="ppaction://hlinksldjump"/>
              </a:rPr>
              <a:t>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好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9" action="ppaction://hlinksldjump"/>
              </a:rPr>
              <a:t>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壳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8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娃娃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10" action="ppaction://hlinksldjump"/>
              </a:rPr>
              <a:t>挂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快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活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11" action="ppaction://hlinksldjump"/>
              </a:rPr>
              <a:t>金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色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2051050" y="1717675"/>
            <a:ext cx="14414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lán</a:t>
            </a:r>
            <a:r>
              <a:rPr kumimoji="0" lang="en-US" altLang="zh-CN" sz="2800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  de</a:t>
            </a:r>
            <a:endParaRPr kumimoji="0" lang="zh-CN" altLang="en-US" sz="28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4087813" y="1717675"/>
            <a:ext cx="7651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yòu</a:t>
            </a:r>
            <a:endParaRPr kumimoji="0" lang="zh-CN" altLang="en-US" sz="28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6927850" y="1717675"/>
            <a:ext cx="7635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bái</a:t>
            </a:r>
            <a:endParaRPr kumimoji="0" lang="zh-CN" altLang="en-US" sz="28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1828800" y="2609850"/>
            <a:ext cx="149225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-20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xiào</a:t>
            </a:r>
            <a:r>
              <a:rPr kumimoji="0" lang="en-US" altLang="zh-CN" sz="2800" b="1" kern="1200" cap="none" spc="-20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 </a:t>
            </a:r>
            <a:r>
              <a:rPr kumimoji="0" lang="en-US" altLang="zh-CN" sz="2800" b="1" kern="1200" cap="none" spc="-20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zhe</a:t>
            </a:r>
            <a:endParaRPr kumimoji="0" lang="zh-CN" altLang="en-US" sz="2800" b="1" kern="1200" cap="none" spc="-20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3900488" y="2609850"/>
            <a:ext cx="114776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xiànɡ</a:t>
            </a:r>
            <a:endParaRPr kumimoji="0" lang="zh-CN" altLang="en-US" sz="28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5373688" y="2609850"/>
            <a:ext cx="5619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hé</a:t>
            </a:r>
            <a:endParaRPr kumimoji="0" lang="zh-CN" altLang="en-US" sz="28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6973888" y="2609850"/>
            <a:ext cx="7651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bèi</a:t>
            </a:r>
            <a:endParaRPr kumimoji="0" lang="zh-CN" altLang="en-US" sz="28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2138363" y="3524250"/>
            <a:ext cx="5905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wá</a:t>
            </a:r>
            <a:endParaRPr kumimoji="0" lang="zh-CN" altLang="en-US" sz="28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3665538" y="3524250"/>
            <a:ext cx="7778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ɡuà</a:t>
            </a:r>
            <a:endParaRPr kumimoji="0" lang="zh-CN" altLang="en-US" sz="28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5700713" y="3524250"/>
            <a:ext cx="7778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huó</a:t>
            </a:r>
            <a:endParaRPr kumimoji="0" lang="zh-CN" altLang="en-US" sz="28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6915150" y="3524250"/>
            <a:ext cx="7762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jīn</a:t>
            </a:r>
            <a:endParaRPr kumimoji="0" lang="zh-CN" altLang="en-US" sz="28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19" name="文本框 34"/>
          <p:cNvSpPr txBox="1"/>
          <p:nvPr/>
        </p:nvSpPr>
        <p:spPr>
          <a:xfrm rot="-280097">
            <a:off x="8066088" y="16271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20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21" name="文本框 16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22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23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24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25" name="文本框 49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26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27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28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29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30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31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32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33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34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35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36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37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38" name="文本框 32"/>
          <p:cNvSpPr txBox="1"/>
          <p:nvPr/>
        </p:nvSpPr>
        <p:spPr>
          <a:xfrm rot="1209897">
            <a:off x="1217613" y="3521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39" name="文本框 34"/>
          <p:cNvSpPr txBox="1"/>
          <p:nvPr/>
        </p:nvSpPr>
        <p:spPr>
          <a:xfrm rot="4149897">
            <a:off x="2224088" y="310197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40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41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42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43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44" name="文本框 47"/>
          <p:cNvSpPr txBox="1"/>
          <p:nvPr/>
        </p:nvSpPr>
        <p:spPr>
          <a:xfrm rot="1029897">
            <a:off x="909638" y="30464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45" name="文本框 49"/>
          <p:cNvSpPr txBox="1"/>
          <p:nvPr/>
        </p:nvSpPr>
        <p:spPr>
          <a:xfrm rot="-170103">
            <a:off x="3090863" y="3482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46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47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48" name="文本框 43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49" name="文本框 44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50" name="文本框 45"/>
          <p:cNvSpPr txBox="1"/>
          <p:nvPr/>
        </p:nvSpPr>
        <p:spPr>
          <a:xfrm rot="-170103">
            <a:off x="322263" y="13366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51" name="文本框 46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52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53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54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55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56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57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58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59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60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61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62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63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64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65" name="文本框 60"/>
          <p:cNvSpPr txBox="1"/>
          <p:nvPr/>
        </p:nvSpPr>
        <p:spPr>
          <a:xfrm rot="-3180423">
            <a:off x="8107363" y="3265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66" name="文本框 61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67" name="文本框 62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68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69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70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71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72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73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74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75" name="文本框 49"/>
          <p:cNvSpPr txBox="1"/>
          <p:nvPr/>
        </p:nvSpPr>
        <p:spPr>
          <a:xfrm rot="-1160763">
            <a:off x="8021638" y="20669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76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77" name="文本框 51"/>
          <p:cNvSpPr txBox="1"/>
          <p:nvPr/>
        </p:nvSpPr>
        <p:spPr>
          <a:xfrm rot="-1160763">
            <a:off x="7964488" y="2794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78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79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80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81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82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83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84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85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86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87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88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89" name="文本框 34"/>
          <p:cNvSpPr txBox="1"/>
          <p:nvPr/>
        </p:nvSpPr>
        <p:spPr>
          <a:xfrm rot="8340000">
            <a:off x="1962150" y="3198813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90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91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92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93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94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95" name="文本框 49"/>
          <p:cNvSpPr txBox="1"/>
          <p:nvPr/>
        </p:nvSpPr>
        <p:spPr>
          <a:xfrm rot="4020000">
            <a:off x="2544763" y="33861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96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97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98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899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00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01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02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03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04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05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06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07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08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09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10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11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12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13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14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15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16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17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918" name="TextBox 1"/>
          <p:cNvSpPr txBox="1"/>
          <p:nvPr/>
        </p:nvSpPr>
        <p:spPr>
          <a:xfrm>
            <a:off x="620713" y="717550"/>
            <a:ext cx="2873375" cy="731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词语积累。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51" name="文本框 3"/>
          <p:cNvSpPr txBox="1">
            <a:spLocks noChangeArrowheads="1"/>
          </p:cNvSpPr>
          <p:nvPr/>
        </p:nvSpPr>
        <p:spPr bwMode="auto">
          <a:xfrm>
            <a:off x="1866900" y="1449388"/>
            <a:ext cx="59658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蓝蓝的：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________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________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、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     ________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7652" name="文本框 4"/>
          <p:cNvSpPr txBox="1">
            <a:spLocks noChangeArrowheads="1"/>
          </p:cNvSpPr>
          <p:nvPr/>
        </p:nvSpPr>
        <p:spPr bwMode="auto">
          <a:xfrm>
            <a:off x="1866900" y="3000375"/>
            <a:ext cx="47212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又长又软：又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___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又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___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、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       又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___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又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___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19500" y="1525588"/>
            <a:ext cx="161766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甜甜的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73725" y="1520825"/>
            <a:ext cx="1619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美美的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9500" y="2219325"/>
            <a:ext cx="149542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红红的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35475" y="3092450"/>
            <a:ext cx="5238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快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32425" y="3092450"/>
            <a:ext cx="5238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435475" y="3779838"/>
            <a:ext cx="5238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432425" y="3779838"/>
            <a:ext cx="5238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笑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圆角矩形 1"/>
          <p:cNvSpPr/>
          <p:nvPr/>
        </p:nvSpPr>
        <p:spPr>
          <a:xfrm>
            <a:off x="2195513" y="666750"/>
            <a:ext cx="4392613" cy="576263"/>
          </a:xfrm>
          <a:prstGeom prst="roundRect">
            <a:avLst/>
          </a:prstGeom>
          <a:noFill/>
          <a:ln w="38100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课后习题参考答案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35843" name="组合 2"/>
          <p:cNvGrpSpPr/>
          <p:nvPr/>
        </p:nvGrpSpPr>
        <p:grpSpPr>
          <a:xfrm>
            <a:off x="685800" y="1287463"/>
            <a:ext cx="8067675" cy="584200"/>
            <a:chOff x="865188" y="1154787"/>
            <a:chExt cx="8066322" cy="585351"/>
          </a:xfrm>
        </p:grpSpPr>
        <p:sp>
          <p:nvSpPr>
            <p:cNvPr id="35845" name="TextBox 2"/>
            <p:cNvSpPr txBox="1"/>
            <p:nvPr/>
          </p:nvSpPr>
          <p:spPr>
            <a:xfrm>
              <a:off x="1331913" y="1154787"/>
              <a:ext cx="7599597" cy="5853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朗读课文。说一说：大海的项链是什么？</a:t>
              </a:r>
              <a:endPara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5846" name="Picture 2" descr="E:\陈文丽\人一语大课堂正文\印标.tif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5188" y="1236663"/>
              <a:ext cx="465137" cy="4699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" name="TextBox 3"/>
          <p:cNvSpPr txBox="1"/>
          <p:nvPr/>
        </p:nvSpPr>
        <p:spPr>
          <a:xfrm>
            <a:off x="698500" y="1995488"/>
            <a:ext cx="7959725" cy="2862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朗读指导：课文描写了美丽海边小娃娃捡海螺和贝壳的快活的情景，所以朗读的基调是赞美、活泼的。第一段，重读“蓝蓝”“又宽又远”等词语，表达出赞美之情；第二段，语调轻快，体现小娃娃欢乐的心情。</a:t>
            </a:r>
            <a:endParaRPr lang="zh-CN" altLang="en-US" sz="3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组合 19"/>
          <p:cNvGrpSpPr/>
          <p:nvPr/>
        </p:nvGrpSpPr>
        <p:grpSpPr>
          <a:xfrm>
            <a:off x="382588" y="914400"/>
            <a:ext cx="8267700" cy="2378075"/>
            <a:chOff x="382588" y="914400"/>
            <a:chExt cx="8268493" cy="2377574"/>
          </a:xfrm>
        </p:grpSpPr>
        <p:sp>
          <p:nvSpPr>
            <p:cNvPr id="37892" name="TextBox 3"/>
            <p:cNvSpPr txBox="1"/>
            <p:nvPr/>
          </p:nvSpPr>
          <p:spPr>
            <a:xfrm>
              <a:off x="382588" y="914400"/>
              <a:ext cx="8268493" cy="23775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朗读示例：大海，蓝蓝的↗，又宽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/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又远。沙滩，黄黄的↗，又长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/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又软。雪白雪白的浪花，哗哗地笑着，涌向沙滩，悄悄撒下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/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小小的</a:t>
              </a:r>
              <a:r>
                <a:rPr lang="en-US" altLang="zh-CN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/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海螺和贝壳。</a:t>
              </a:r>
              <a:endPara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893" name="文本框 5"/>
            <p:cNvSpPr txBox="1"/>
            <p:nvPr/>
          </p:nvSpPr>
          <p:spPr>
            <a:xfrm>
              <a:off x="7000876" y="1264444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894" name="文本框 6"/>
            <p:cNvSpPr txBox="1"/>
            <p:nvPr/>
          </p:nvSpPr>
          <p:spPr>
            <a:xfrm>
              <a:off x="8015289" y="1271588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895" name="文本框 7"/>
            <p:cNvSpPr txBox="1"/>
            <p:nvPr/>
          </p:nvSpPr>
          <p:spPr>
            <a:xfrm>
              <a:off x="4107658" y="1850232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896" name="文本框 8"/>
            <p:cNvSpPr txBox="1"/>
            <p:nvPr/>
          </p:nvSpPr>
          <p:spPr>
            <a:xfrm>
              <a:off x="5129215" y="1843088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897" name="文本框 9"/>
            <p:cNvSpPr txBox="1"/>
            <p:nvPr/>
          </p:nvSpPr>
          <p:spPr>
            <a:xfrm>
              <a:off x="5979321" y="1843088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898" name="文本框 10"/>
            <p:cNvSpPr txBox="1"/>
            <p:nvPr/>
          </p:nvSpPr>
          <p:spPr>
            <a:xfrm>
              <a:off x="6365084" y="1843088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899" name="文本框 11"/>
            <p:cNvSpPr txBox="1"/>
            <p:nvPr/>
          </p:nvSpPr>
          <p:spPr>
            <a:xfrm>
              <a:off x="6765134" y="1850232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900" name="文本框 12"/>
            <p:cNvSpPr txBox="1"/>
            <p:nvPr/>
          </p:nvSpPr>
          <p:spPr>
            <a:xfrm>
              <a:off x="7179472" y="1828801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901" name="文本框 13"/>
            <p:cNvSpPr txBox="1"/>
            <p:nvPr/>
          </p:nvSpPr>
          <p:spPr>
            <a:xfrm>
              <a:off x="2486027" y="2421731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902" name="文本框 14"/>
            <p:cNvSpPr txBox="1"/>
            <p:nvPr/>
          </p:nvSpPr>
          <p:spPr>
            <a:xfrm>
              <a:off x="3729040" y="2421731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903" name="文本框 15"/>
            <p:cNvSpPr txBox="1"/>
            <p:nvPr/>
          </p:nvSpPr>
          <p:spPr>
            <a:xfrm>
              <a:off x="7543802" y="2443162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904" name="文本框 16"/>
            <p:cNvSpPr txBox="1"/>
            <p:nvPr/>
          </p:nvSpPr>
          <p:spPr>
            <a:xfrm>
              <a:off x="7993858" y="2450306"/>
              <a:ext cx="60007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400050" y="3341688"/>
            <a:ext cx="8243888" cy="1214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参考答案：小娃娃们在沙滩上留下的脚印，给大海穿成了金色的项链。</a:t>
            </a:r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8914" name="组合 2"/>
          <p:cNvGrpSpPr/>
          <p:nvPr/>
        </p:nvGrpSpPr>
        <p:grpSpPr>
          <a:xfrm>
            <a:off x="385763" y="506413"/>
            <a:ext cx="6418262" cy="585787"/>
            <a:chOff x="865188" y="1154787"/>
            <a:chExt cx="6418557" cy="585351"/>
          </a:xfrm>
        </p:grpSpPr>
        <p:sp>
          <p:nvSpPr>
            <p:cNvPr id="38916" name="TextBox 2"/>
            <p:cNvSpPr txBox="1"/>
            <p:nvPr/>
          </p:nvSpPr>
          <p:spPr>
            <a:xfrm>
              <a:off x="1331913" y="1154787"/>
              <a:ext cx="5951832" cy="5853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读一读，说一说，看谁说得多。</a:t>
              </a:r>
              <a:endPara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8917" name="Picture 2" descr="E:\陈文丽\人一语大课堂正文\印标.tif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5188" y="1236663"/>
              <a:ext cx="465137" cy="4699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" name="TextBox 3"/>
          <p:cNvSpPr txBox="1"/>
          <p:nvPr/>
        </p:nvSpPr>
        <p:spPr>
          <a:xfrm>
            <a:off x="350838" y="1166813"/>
            <a:ext cx="8458200" cy="3638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老师指导：首先理解“金色的、雪白的、快活的”三个词语的意思，然后辨识六幅图是什么，观察它们有什么特点，最后根据它们的特点选择恰当的词语进行描述。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参考答案：金色的太阳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金色的麦穗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雪白的羽毛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雪白的棉花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快活的小鸟 快活的星星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文本框 34"/>
          <p:cNvSpPr txBox="1"/>
          <p:nvPr/>
        </p:nvSpPr>
        <p:spPr>
          <a:xfrm rot="-280097">
            <a:off x="8066088" y="16271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40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41" name="文本框 10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42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43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44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45" name="文本框 49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46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47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48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49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50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51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52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53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54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55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56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57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58" name="文本框 32"/>
          <p:cNvSpPr txBox="1"/>
          <p:nvPr/>
        </p:nvSpPr>
        <p:spPr>
          <a:xfrm rot="1209897">
            <a:off x="1217613" y="3521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59" name="文本框 28"/>
          <p:cNvSpPr txBox="1"/>
          <p:nvPr/>
        </p:nvSpPr>
        <p:spPr>
          <a:xfrm rot="4149897">
            <a:off x="2224088" y="310197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60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61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62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63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64" name="文本框 47"/>
          <p:cNvSpPr txBox="1"/>
          <p:nvPr/>
        </p:nvSpPr>
        <p:spPr>
          <a:xfrm rot="1029897">
            <a:off x="909638" y="30464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65" name="文本框 49"/>
          <p:cNvSpPr txBox="1"/>
          <p:nvPr/>
        </p:nvSpPr>
        <p:spPr>
          <a:xfrm rot="-170103">
            <a:off x="3090863" y="3482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66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67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68" name="文本框 37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69" name="文本框 38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70" name="文本框 39"/>
          <p:cNvSpPr txBox="1"/>
          <p:nvPr/>
        </p:nvSpPr>
        <p:spPr>
          <a:xfrm rot="-170103">
            <a:off x="322263" y="13366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71" name="文本框 40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72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73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74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75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76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77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78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79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80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81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82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83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84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85" name="文本框 54"/>
          <p:cNvSpPr txBox="1"/>
          <p:nvPr/>
        </p:nvSpPr>
        <p:spPr>
          <a:xfrm rot="-3180423">
            <a:off x="8107363" y="3265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86" name="文本框 55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87" name="文本框 56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88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89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90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91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92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93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94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95" name="文本框 49"/>
          <p:cNvSpPr txBox="1"/>
          <p:nvPr/>
        </p:nvSpPr>
        <p:spPr>
          <a:xfrm rot="-1160763">
            <a:off x="8021638" y="20669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96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97" name="文本框 51"/>
          <p:cNvSpPr txBox="1"/>
          <p:nvPr/>
        </p:nvSpPr>
        <p:spPr>
          <a:xfrm rot="-1160763">
            <a:off x="7964488" y="2794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98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99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00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01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02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03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04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05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06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07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08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09" name="文本框 34"/>
          <p:cNvSpPr txBox="1"/>
          <p:nvPr/>
        </p:nvSpPr>
        <p:spPr>
          <a:xfrm rot="8340000">
            <a:off x="1962150" y="3198813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10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11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12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13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14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15" name="文本框 49"/>
          <p:cNvSpPr txBox="1"/>
          <p:nvPr/>
        </p:nvSpPr>
        <p:spPr>
          <a:xfrm rot="4020000">
            <a:off x="2544763" y="33861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16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17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18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19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20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21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22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23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24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25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26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27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28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29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30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31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32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33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34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35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36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37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038" name="内容占位符 2"/>
          <p:cNvSpPr txBox="1"/>
          <p:nvPr/>
        </p:nvSpPr>
        <p:spPr>
          <a:xfrm>
            <a:off x="1758950" y="1790700"/>
            <a:ext cx="6232525" cy="18208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/>
          <a:p>
            <a:pPr eaLnBrk="1" hangingPunct="1">
              <a:lnSpc>
                <a:spcPct val="150000"/>
              </a:lnSpc>
              <a:spcBef>
                <a:spcPts val="1500"/>
              </a:spcBef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正确、流利地朗读课文。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ts val="1500"/>
              </a:spcBef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默写生字词。</a:t>
            </a:r>
            <a:endParaRPr lang="zh-CN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0039" name="组合 4"/>
          <p:cNvGrpSpPr/>
          <p:nvPr/>
        </p:nvGrpSpPr>
        <p:grpSpPr>
          <a:xfrm>
            <a:off x="238125" y="531813"/>
            <a:ext cx="2914650" cy="773112"/>
            <a:chOff x="133414" y="315803"/>
            <a:chExt cx="2914280" cy="774255"/>
          </a:xfrm>
        </p:grpSpPr>
        <p:grpSp>
          <p:nvGrpSpPr>
            <p:cNvPr id="40040" name="组合 2"/>
            <p:cNvGrpSpPr/>
            <p:nvPr/>
          </p:nvGrpSpPr>
          <p:grpSpPr>
            <a:xfrm>
              <a:off x="133414" y="315803"/>
              <a:ext cx="2914280" cy="767407"/>
              <a:chOff x="133414" y="315803"/>
              <a:chExt cx="2914280" cy="767407"/>
            </a:xfrm>
          </p:grpSpPr>
          <p:pic>
            <p:nvPicPr>
              <p:cNvPr id="40042" name="Picture 5" descr="C:\Users\Administrator\Desktop\1.tif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85722" y="555526"/>
                <a:ext cx="2261972" cy="51274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004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3414" y="315803"/>
                <a:ext cx="853461" cy="76740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40041" name="TextBox 3"/>
            <p:cNvSpPr txBox="1"/>
            <p:nvPr/>
          </p:nvSpPr>
          <p:spPr>
            <a:xfrm>
              <a:off x="869726" y="504437"/>
              <a:ext cx="1917209" cy="58562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课后作业</a:t>
              </a:r>
              <a:endPara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0" y="4314825"/>
            <a:ext cx="9144000" cy="828199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</p:grpSp>
      </p:grpSp>
      <p:grpSp>
        <p:nvGrpSpPr>
          <p:cNvPr id="36" name="组合 35"/>
          <p:cNvGrpSpPr/>
          <p:nvPr/>
        </p:nvGrpSpPr>
        <p:grpSpPr>
          <a:xfrm>
            <a:off x="169545" y="122555"/>
            <a:ext cx="2847340" cy="950146"/>
            <a:chOff x="225760" y="163382"/>
            <a:chExt cx="3105734" cy="1266623"/>
          </a:xfrm>
        </p:grpSpPr>
        <p:grpSp>
          <p:nvGrpSpPr>
            <p:cNvPr id="38" name="组合 37"/>
            <p:cNvGrpSpPr/>
            <p:nvPr/>
          </p:nvGrpSpPr>
          <p:grpSpPr>
            <a:xfrm>
              <a:off x="1158729" y="567600"/>
              <a:ext cx="2172765" cy="679269"/>
              <a:chOff x="1966053" y="2511380"/>
              <a:chExt cx="2172765" cy="679269"/>
            </a:xfrm>
          </p:grpSpPr>
          <p:cxnSp>
            <p:nvCxnSpPr>
              <p:cNvPr id="41" name="直接连接符 40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3"/>
              <p:cNvSpPr txBox="1">
                <a:spLocks noChangeArrowheads="1"/>
              </p:cNvSpPr>
              <p:nvPr/>
            </p:nvSpPr>
            <p:spPr bwMode="auto">
              <a:xfrm>
                <a:off x="2057889" y="2542905"/>
                <a:ext cx="2063148" cy="613718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2400" b="1" spc="1200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我会认</a:t>
                </a:r>
                <a:endParaRPr lang="zh-CN" altLang="en-US" sz="2400" b="1" spc="12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1966053" y="3190649"/>
                <a:ext cx="190509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60" y="163382"/>
              <a:ext cx="1065668" cy="1266623"/>
            </a:xfrm>
            <a:prstGeom prst="rect">
              <a:avLst/>
            </a:prstGeom>
          </p:spPr>
        </p:pic>
      </p:grpSp>
      <p:pic>
        <p:nvPicPr>
          <p:cNvPr id="55" name="图片 5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36764" y="-2568"/>
            <a:ext cx="1311215" cy="1075072"/>
          </a:xfrm>
          <a:prstGeom prst="rect">
            <a:avLst/>
          </a:prstGeom>
        </p:spPr>
      </p:pic>
      <p:sp>
        <p:nvSpPr>
          <p:cNvPr id="56" name="TextBox 3"/>
          <p:cNvSpPr txBox="1">
            <a:spLocks noChangeArrowheads="1"/>
          </p:cNvSpPr>
          <p:nvPr/>
        </p:nvSpPr>
        <p:spPr bwMode="auto">
          <a:xfrm>
            <a:off x="34151" y="2416140"/>
            <a:ext cx="177927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0" b="1" dirty="0">
                <a:latin typeface="楷体" panose="02010609060101010101" pitchFamily="49" charset="-122"/>
                <a:ea typeface="楷体" panose="02010609060101010101" pitchFamily="49" charset="-122"/>
              </a:rPr>
              <a:t>蓝</a:t>
            </a:r>
            <a:endParaRPr lang="zh-CN" altLang="en-US" sz="9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48488" y="1770461"/>
            <a:ext cx="1750598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54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r>
              <a:rPr lang="en-US" altLang="zh-CN" sz="48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n</a:t>
            </a:r>
            <a:endParaRPr lang="en-US" altLang="zh-CN" sz="4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TextBox 3"/>
          <p:cNvSpPr txBox="1">
            <a:spLocks noChangeArrowheads="1"/>
          </p:cNvSpPr>
          <p:nvPr/>
        </p:nvSpPr>
        <p:spPr bwMode="auto">
          <a:xfrm>
            <a:off x="4872346" y="2416140"/>
            <a:ext cx="1595621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0" b="1" dirty="0">
                <a:latin typeface="楷体" panose="02010609060101010101" pitchFamily="49" charset="-122"/>
                <a:ea typeface="楷体" panose="02010609060101010101" pitchFamily="49" charset="-122"/>
              </a:rPr>
              <a:t>又</a:t>
            </a:r>
            <a:endParaRPr lang="zh-CN" altLang="en-US" sz="9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9" name="Text Box 15"/>
          <p:cNvSpPr txBox="1">
            <a:spLocks noChangeArrowheads="1"/>
          </p:cNvSpPr>
          <p:nvPr/>
        </p:nvSpPr>
        <p:spPr bwMode="auto">
          <a:xfrm>
            <a:off x="4555731" y="1816628"/>
            <a:ext cx="2228850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yòu</a:t>
            </a:r>
            <a:endParaRPr lang="en-US" altLang="zh-CN" sz="4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83" y="1693101"/>
            <a:ext cx="2495378" cy="2391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966" y="1879197"/>
            <a:ext cx="2206853" cy="2034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bldLvl="0" animBg="1"/>
      <p:bldP spid="58" grpId="0"/>
      <p:bldP spid="5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-101943" y="4404848"/>
            <a:ext cx="9144000" cy="828199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1860125" y="625230"/>
            <a:ext cx="1047750" cy="783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500" b="1" dirty="0" err="1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yòu</a:t>
            </a:r>
            <a:endParaRPr lang="zh-CN" altLang="en-US" sz="4500" b="1" dirty="0">
              <a:solidFill>
                <a:srgbClr val="3333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56457" y="3887262"/>
            <a:ext cx="6485636" cy="645160"/>
            <a:chOff x="1808609" y="5363496"/>
            <a:chExt cx="6267844" cy="860213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808609" y="5363496"/>
              <a:ext cx="1421356" cy="8602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组词：</a:t>
              </a:r>
              <a:endPara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2835815" y="5417066"/>
              <a:ext cx="5240638" cy="7984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sz="3300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又是  又快又好  又大又红</a:t>
              </a:r>
              <a:endParaRPr lang="zh-CN" altLang="en-US" sz="33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834311" y="0"/>
            <a:ext cx="1311215" cy="1075072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356457" y="3321161"/>
            <a:ext cx="1706097" cy="755650"/>
            <a:chOff x="1808609" y="3934157"/>
            <a:chExt cx="2274796" cy="1007533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808609" y="3961250"/>
              <a:ext cx="1857587" cy="8602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部首：</a:t>
              </a:r>
              <a:endPara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229965" y="3934157"/>
              <a:ext cx="853440" cy="10075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又</a:t>
              </a:r>
              <a:endPara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" name="又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2676" y="1435662"/>
            <a:ext cx="1697592" cy="16975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772" y="1386977"/>
            <a:ext cx="2339143" cy="181831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567260" y="3341486"/>
            <a:ext cx="2355887" cy="645160"/>
            <a:chOff x="4756346" y="4455315"/>
            <a:chExt cx="3141182" cy="860213"/>
          </a:xfrm>
        </p:grpSpPr>
        <p:sp>
          <p:nvSpPr>
            <p:cNvPr id="23" name="矩形 22"/>
            <p:cNvSpPr/>
            <p:nvPr/>
          </p:nvSpPr>
          <p:spPr>
            <a:xfrm>
              <a:off x="4756346" y="4455315"/>
              <a:ext cx="1767840" cy="8602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000" dirty="0">
                  <a:latin typeface="黑体" panose="02010609060101010101" pitchFamily="49" charset="-122"/>
                  <a:ea typeface="黑体" panose="02010609060101010101" pitchFamily="49" charset="-122"/>
                </a:rPr>
                <a:t>笔顺：</a:t>
              </a:r>
              <a:endPara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4927" y="4606636"/>
              <a:ext cx="1672601" cy="55352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文本框 32"/>
          <p:cNvSpPr txBox="1"/>
          <p:nvPr/>
        </p:nvSpPr>
        <p:spPr>
          <a:xfrm>
            <a:off x="4475163" y="2925763"/>
            <a:ext cx="504825" cy="1698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文本框 34"/>
          <p:cNvSpPr txBox="1"/>
          <p:nvPr/>
        </p:nvSpPr>
        <p:spPr>
          <a:xfrm rot="-280097">
            <a:off x="8066088" y="16271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16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17" name="文本框 23"/>
          <p:cNvSpPr txBox="1"/>
          <p:nvPr/>
        </p:nvSpPr>
        <p:spPr>
          <a:xfrm rot="-4150866">
            <a:off x="5330825" y="17240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18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19" name="文本框 46"/>
          <p:cNvSpPr txBox="1"/>
          <p:nvPr/>
        </p:nvSpPr>
        <p:spPr>
          <a:xfrm rot="-424911">
            <a:off x="7067550" y="1570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20" name="文本框 47"/>
          <p:cNvSpPr txBox="1"/>
          <p:nvPr/>
        </p:nvSpPr>
        <p:spPr>
          <a:xfrm rot="-4150866">
            <a:off x="7654925" y="24987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21" name="文本框 49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22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23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24" name="文本框 32"/>
          <p:cNvSpPr txBox="1"/>
          <p:nvPr/>
        </p:nvSpPr>
        <p:spPr>
          <a:xfrm>
            <a:off x="3262313" y="3560763"/>
            <a:ext cx="504825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25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26" name="文本框 36"/>
          <p:cNvSpPr txBox="1"/>
          <p:nvPr/>
        </p:nvSpPr>
        <p:spPr>
          <a:xfrm rot="-1380000">
            <a:off x="3900488" y="13017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27" name="文本框 37"/>
          <p:cNvSpPr txBox="1"/>
          <p:nvPr/>
        </p:nvSpPr>
        <p:spPr>
          <a:xfrm rot="-180000">
            <a:off x="4130675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28" name="文本框 45"/>
          <p:cNvSpPr txBox="1"/>
          <p:nvPr/>
        </p:nvSpPr>
        <p:spPr>
          <a:xfrm rot="-1380000">
            <a:off x="4460875" y="13239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29" name="文本框 46"/>
          <p:cNvSpPr txBox="1"/>
          <p:nvPr/>
        </p:nvSpPr>
        <p:spPr>
          <a:xfrm rot="-1380000">
            <a:off x="4830763" y="1538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30" name="文本框 47"/>
          <p:cNvSpPr txBox="1"/>
          <p:nvPr/>
        </p:nvSpPr>
        <p:spPr>
          <a:xfrm rot="-180000">
            <a:off x="5064125" y="22352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31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32" name="文本框 50"/>
          <p:cNvSpPr txBox="1"/>
          <p:nvPr/>
        </p:nvSpPr>
        <p:spPr>
          <a:xfrm rot="-170103">
            <a:off x="5589588" y="25908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33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34" name="文本框 32"/>
          <p:cNvSpPr txBox="1"/>
          <p:nvPr/>
        </p:nvSpPr>
        <p:spPr>
          <a:xfrm rot="1209897">
            <a:off x="1217613" y="35210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35" name="文本框 41"/>
          <p:cNvSpPr txBox="1"/>
          <p:nvPr/>
        </p:nvSpPr>
        <p:spPr>
          <a:xfrm rot="4149897">
            <a:off x="2224088" y="310197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36" name="文本框 36"/>
          <p:cNvSpPr txBox="1"/>
          <p:nvPr/>
        </p:nvSpPr>
        <p:spPr>
          <a:xfrm rot="-1380000">
            <a:off x="160496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37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38" name="文本框 45"/>
          <p:cNvSpPr txBox="1"/>
          <p:nvPr/>
        </p:nvSpPr>
        <p:spPr>
          <a:xfrm rot="-1380000">
            <a:off x="3162300" y="3146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39" name="文本框 46"/>
          <p:cNvSpPr txBox="1"/>
          <p:nvPr/>
        </p:nvSpPr>
        <p:spPr>
          <a:xfrm rot="-170103">
            <a:off x="787400" y="15303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40" name="文本框 47"/>
          <p:cNvSpPr txBox="1"/>
          <p:nvPr/>
        </p:nvSpPr>
        <p:spPr>
          <a:xfrm rot="1029897">
            <a:off x="909638" y="30464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41" name="文本框 49"/>
          <p:cNvSpPr txBox="1"/>
          <p:nvPr/>
        </p:nvSpPr>
        <p:spPr>
          <a:xfrm rot="-170103">
            <a:off x="3090863" y="3482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42" name="文本框 50"/>
          <p:cNvSpPr txBox="1"/>
          <p:nvPr/>
        </p:nvSpPr>
        <p:spPr>
          <a:xfrm rot="-170103">
            <a:off x="4157663" y="31702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43" name="文本框 51"/>
          <p:cNvSpPr txBox="1"/>
          <p:nvPr/>
        </p:nvSpPr>
        <p:spPr>
          <a:xfrm rot="-170103">
            <a:off x="4324350" y="3929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44" name="文本框 50"/>
          <p:cNvSpPr txBox="1"/>
          <p:nvPr/>
        </p:nvSpPr>
        <p:spPr>
          <a:xfrm rot="-5070842">
            <a:off x="322263" y="2041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45" name="文本框 51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46" name="文本框 52"/>
          <p:cNvSpPr txBox="1"/>
          <p:nvPr/>
        </p:nvSpPr>
        <p:spPr>
          <a:xfrm rot="-170103">
            <a:off x="322263" y="13366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47" name="文本框 53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48" name="文本框 45"/>
          <p:cNvSpPr txBox="1"/>
          <p:nvPr/>
        </p:nvSpPr>
        <p:spPr>
          <a:xfrm rot="-1380000">
            <a:off x="2117725" y="11461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49" name="文本框 46"/>
          <p:cNvSpPr txBox="1"/>
          <p:nvPr/>
        </p:nvSpPr>
        <p:spPr>
          <a:xfrm rot="-1380000">
            <a:off x="2687638" y="13160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50" name="文本框 47"/>
          <p:cNvSpPr txBox="1"/>
          <p:nvPr/>
        </p:nvSpPr>
        <p:spPr>
          <a:xfrm rot="-180000">
            <a:off x="2416175" y="1879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51" name="文本框 49"/>
          <p:cNvSpPr txBox="1"/>
          <p:nvPr/>
        </p:nvSpPr>
        <p:spPr>
          <a:xfrm rot="-1380000">
            <a:off x="3276600" y="15382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52" name="文本框 50"/>
          <p:cNvSpPr txBox="1"/>
          <p:nvPr/>
        </p:nvSpPr>
        <p:spPr>
          <a:xfrm rot="-1380000">
            <a:off x="2849563" y="21193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53" name="文本框 51"/>
          <p:cNvSpPr txBox="1"/>
          <p:nvPr/>
        </p:nvSpPr>
        <p:spPr>
          <a:xfrm rot="-1380000">
            <a:off x="3484563" y="22558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54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55" name="文本框 34"/>
          <p:cNvSpPr txBox="1"/>
          <p:nvPr/>
        </p:nvSpPr>
        <p:spPr>
          <a:xfrm rot="-1030866">
            <a:off x="6313488" y="389413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56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57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58" name="文本框 45"/>
          <p:cNvSpPr txBox="1"/>
          <p:nvPr/>
        </p:nvSpPr>
        <p:spPr>
          <a:xfrm rot="-4502722">
            <a:off x="6778625" y="2500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59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60" name="文本框 47"/>
          <p:cNvSpPr txBox="1"/>
          <p:nvPr/>
        </p:nvSpPr>
        <p:spPr>
          <a:xfrm rot="-3456638">
            <a:off x="6743700" y="3403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61" name="文本框 67"/>
          <p:cNvSpPr txBox="1"/>
          <p:nvPr/>
        </p:nvSpPr>
        <p:spPr>
          <a:xfrm rot="-3180423">
            <a:off x="8107363" y="3265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62" name="文本框 68"/>
          <p:cNvSpPr txBox="1"/>
          <p:nvPr/>
        </p:nvSpPr>
        <p:spPr>
          <a:xfrm rot="-3640556">
            <a:off x="7239000" y="35909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63" name="文本框 69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64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65" name="文本框 34"/>
          <p:cNvSpPr txBox="1"/>
          <p:nvPr/>
        </p:nvSpPr>
        <p:spPr>
          <a:xfrm rot="8340000">
            <a:off x="4922838" y="31384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66" name="文本框 36"/>
          <p:cNvSpPr txBox="1"/>
          <p:nvPr/>
        </p:nvSpPr>
        <p:spPr>
          <a:xfrm rot="-1160763">
            <a:off x="5773738" y="17510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67" name="文本框 37"/>
          <p:cNvSpPr txBox="1"/>
          <p:nvPr/>
        </p:nvSpPr>
        <p:spPr>
          <a:xfrm rot="39237">
            <a:off x="5649913" y="2273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68" name="文本框 45"/>
          <p:cNvSpPr txBox="1"/>
          <p:nvPr/>
        </p:nvSpPr>
        <p:spPr>
          <a:xfrm rot="-1160763">
            <a:off x="6334125" y="17732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69" name="文本框 46"/>
          <p:cNvSpPr txBox="1"/>
          <p:nvPr/>
        </p:nvSpPr>
        <p:spPr>
          <a:xfrm rot="-1160763">
            <a:off x="6704013" y="19875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70" name="文本框 47"/>
          <p:cNvSpPr txBox="1"/>
          <p:nvPr/>
        </p:nvSpPr>
        <p:spPr>
          <a:xfrm rot="39237">
            <a:off x="7185025" y="24574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71" name="文本框 49"/>
          <p:cNvSpPr txBox="1"/>
          <p:nvPr/>
        </p:nvSpPr>
        <p:spPr>
          <a:xfrm rot="-1160763">
            <a:off x="8021638" y="20669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72" name="文本框 50"/>
          <p:cNvSpPr txBox="1"/>
          <p:nvPr/>
        </p:nvSpPr>
        <p:spPr>
          <a:xfrm rot="-1160763">
            <a:off x="7488238" y="19335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73" name="文本框 51"/>
          <p:cNvSpPr txBox="1"/>
          <p:nvPr/>
        </p:nvSpPr>
        <p:spPr>
          <a:xfrm rot="-1160763">
            <a:off x="7964488" y="2794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74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75" name="文本框 34"/>
          <p:cNvSpPr txBox="1"/>
          <p:nvPr/>
        </p:nvSpPr>
        <p:spPr>
          <a:xfrm rot="8340000">
            <a:off x="3924300" y="28162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76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77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78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79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80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81" name="文本框 49"/>
          <p:cNvSpPr txBox="1"/>
          <p:nvPr/>
        </p:nvSpPr>
        <p:spPr>
          <a:xfrm rot="-1160763">
            <a:off x="6224588" y="2544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82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83" name="文本框 51"/>
          <p:cNvSpPr txBox="1"/>
          <p:nvPr/>
        </p:nvSpPr>
        <p:spPr>
          <a:xfrm rot="-1160763">
            <a:off x="5599113" y="32194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84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85" name="文本框 34"/>
          <p:cNvSpPr txBox="1"/>
          <p:nvPr/>
        </p:nvSpPr>
        <p:spPr>
          <a:xfrm rot="8340000">
            <a:off x="1962150" y="3198813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86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87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88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89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90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91" name="文本框 49"/>
          <p:cNvSpPr txBox="1"/>
          <p:nvPr/>
        </p:nvSpPr>
        <p:spPr>
          <a:xfrm rot="4020000">
            <a:off x="2544763" y="33861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92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93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94" name="文本框 32"/>
          <p:cNvSpPr txBox="1"/>
          <p:nvPr/>
        </p:nvSpPr>
        <p:spPr>
          <a:xfrm rot="-880739">
            <a:off x="5143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95" name="文本框 34"/>
          <p:cNvSpPr txBox="1"/>
          <p:nvPr/>
        </p:nvSpPr>
        <p:spPr>
          <a:xfrm rot="8340000">
            <a:off x="1254125" y="25923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96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97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98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99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00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01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02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03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04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05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06" name="文本框 36"/>
          <p:cNvSpPr txBox="1"/>
          <p:nvPr/>
        </p:nvSpPr>
        <p:spPr>
          <a:xfrm rot="-1160763">
            <a:off x="6237288" y="29257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07" name="文本框 37"/>
          <p:cNvSpPr txBox="1"/>
          <p:nvPr/>
        </p:nvSpPr>
        <p:spPr>
          <a:xfrm rot="39237">
            <a:off x="6237288" y="3468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08" name="文本框 45"/>
          <p:cNvSpPr txBox="1"/>
          <p:nvPr/>
        </p:nvSpPr>
        <p:spPr>
          <a:xfrm rot="-1160763">
            <a:off x="6797675" y="29479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09" name="文本框 46"/>
          <p:cNvSpPr txBox="1"/>
          <p:nvPr/>
        </p:nvSpPr>
        <p:spPr>
          <a:xfrm rot="-1160763">
            <a:off x="7167563" y="31623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10" name="文本框 47"/>
          <p:cNvSpPr txBox="1"/>
          <p:nvPr/>
        </p:nvSpPr>
        <p:spPr>
          <a:xfrm rot="39237">
            <a:off x="6854825" y="3730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11" name="文本框 49"/>
          <p:cNvSpPr txBox="1"/>
          <p:nvPr/>
        </p:nvSpPr>
        <p:spPr>
          <a:xfrm rot="-1160763">
            <a:off x="7688263" y="34528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12" name="文本框 50"/>
          <p:cNvSpPr txBox="1"/>
          <p:nvPr/>
        </p:nvSpPr>
        <p:spPr>
          <a:xfrm rot="-1160763">
            <a:off x="7642225" y="38211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413" name="文本框 51"/>
          <p:cNvSpPr txBox="1"/>
          <p:nvPr/>
        </p:nvSpPr>
        <p:spPr>
          <a:xfrm rot="-1160763">
            <a:off x="6780213" y="11461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341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9475" y="931863"/>
            <a:ext cx="2278063" cy="2278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785813" y="1930400"/>
            <a:ext cx="15843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结构：</a:t>
            </a:r>
            <a:endParaRPr kumimoji="0" lang="en-US" altLang="zh-CN" sz="32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85813" y="2589213"/>
            <a:ext cx="1584325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部首：</a:t>
            </a:r>
            <a:endParaRPr kumimoji="0" lang="zh-CN" altLang="en-US" sz="32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85813" y="3244850"/>
            <a:ext cx="22542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书写指导：</a:t>
            </a:r>
            <a:endParaRPr kumimoji="0" lang="zh-CN" altLang="en-US" sz="32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035175" y="1925638"/>
            <a:ext cx="1584325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独体字</a:t>
            </a:r>
            <a:endParaRPr kumimoji="0" lang="en-US" altLang="zh-CN" sz="3200" b="1" kern="1200" cap="none" spc="0" normalizeH="0" baseline="0" noProof="0" dirty="0">
              <a:latin typeface="+mn-ea"/>
              <a:ea typeface="+mn-ea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097088" y="2597150"/>
            <a:ext cx="1584325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又</a:t>
            </a:r>
            <a:endParaRPr kumimoji="0" lang="en-US" altLang="zh-CN" sz="3200" b="1" kern="1200" cap="none" spc="0" normalizeH="0" baseline="0" noProof="0" dirty="0">
              <a:latin typeface="+mn-ea"/>
              <a:ea typeface="+mn-ea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27338" y="3238500"/>
            <a:ext cx="568325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横撇注意撇的走势，捺的起笔位置在横撇的横段略下，撇尖和捺脚齐平。</a:t>
            </a:r>
            <a:endParaRPr kumimoji="0" lang="en-US" altLang="zh-CN" sz="3200" b="1" kern="1200" cap="none" spc="0" normalizeH="0" baseline="0" noProof="0" dirty="0">
              <a:latin typeface="+mn-ea"/>
              <a:ea typeface="+mn-ea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95325" y="901700"/>
            <a:ext cx="1171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yòu</a:t>
            </a:r>
            <a:endParaRPr kumimoji="0" lang="en-US" altLang="zh-CN" sz="32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3422" name="文本框 22"/>
          <p:cNvSpPr txBox="1"/>
          <p:nvPr/>
        </p:nvSpPr>
        <p:spPr>
          <a:xfrm>
            <a:off x="1924050" y="555625"/>
            <a:ext cx="1181100" cy="1322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8000" b="1" dirty="0">
                <a:latin typeface="楷体" panose="02010609060101010101" pitchFamily="49" charset="-122"/>
                <a:ea typeface="楷体" panose="02010609060101010101" pitchFamily="49" charset="-122"/>
              </a:rPr>
              <a:t>又</a:t>
            </a:r>
            <a:endParaRPr lang="en-US" altLang="zh-CN" sz="8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160963" y="1797050"/>
            <a:ext cx="1689100" cy="1204913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1064" h="759">
                <a:moveTo>
                  <a:pt x="62" y="80"/>
                </a:moveTo>
                <a:lnTo>
                  <a:pt x="51" y="74"/>
                </a:lnTo>
                <a:lnTo>
                  <a:pt x="34" y="68"/>
                </a:lnTo>
                <a:lnTo>
                  <a:pt x="28" y="63"/>
                </a:lnTo>
                <a:lnTo>
                  <a:pt x="17" y="57"/>
                </a:lnTo>
                <a:lnTo>
                  <a:pt x="11" y="51"/>
                </a:lnTo>
                <a:lnTo>
                  <a:pt x="5" y="46"/>
                </a:lnTo>
                <a:lnTo>
                  <a:pt x="0" y="40"/>
                </a:lnTo>
                <a:lnTo>
                  <a:pt x="0" y="34"/>
                </a:lnTo>
                <a:lnTo>
                  <a:pt x="0" y="29"/>
                </a:lnTo>
                <a:lnTo>
                  <a:pt x="5" y="23"/>
                </a:lnTo>
                <a:lnTo>
                  <a:pt x="11" y="17"/>
                </a:lnTo>
                <a:lnTo>
                  <a:pt x="17" y="12"/>
                </a:lnTo>
                <a:lnTo>
                  <a:pt x="28" y="12"/>
                </a:lnTo>
                <a:lnTo>
                  <a:pt x="39" y="6"/>
                </a:lnTo>
                <a:lnTo>
                  <a:pt x="51" y="6"/>
                </a:lnTo>
                <a:lnTo>
                  <a:pt x="68" y="6"/>
                </a:lnTo>
                <a:lnTo>
                  <a:pt x="85" y="0"/>
                </a:lnTo>
                <a:lnTo>
                  <a:pt x="102" y="0"/>
                </a:lnTo>
                <a:lnTo>
                  <a:pt x="113" y="6"/>
                </a:lnTo>
                <a:lnTo>
                  <a:pt x="124" y="6"/>
                </a:lnTo>
                <a:lnTo>
                  <a:pt x="141" y="12"/>
                </a:lnTo>
                <a:lnTo>
                  <a:pt x="153" y="17"/>
                </a:lnTo>
                <a:lnTo>
                  <a:pt x="164" y="23"/>
                </a:lnTo>
                <a:lnTo>
                  <a:pt x="175" y="34"/>
                </a:lnTo>
                <a:lnTo>
                  <a:pt x="192" y="57"/>
                </a:lnTo>
                <a:lnTo>
                  <a:pt x="209" y="74"/>
                </a:lnTo>
                <a:lnTo>
                  <a:pt x="237" y="102"/>
                </a:lnTo>
                <a:lnTo>
                  <a:pt x="260" y="125"/>
                </a:lnTo>
                <a:lnTo>
                  <a:pt x="277" y="142"/>
                </a:lnTo>
                <a:lnTo>
                  <a:pt x="294" y="159"/>
                </a:lnTo>
                <a:lnTo>
                  <a:pt x="305" y="176"/>
                </a:lnTo>
                <a:lnTo>
                  <a:pt x="322" y="193"/>
                </a:lnTo>
                <a:lnTo>
                  <a:pt x="345" y="216"/>
                </a:lnTo>
                <a:lnTo>
                  <a:pt x="362" y="233"/>
                </a:lnTo>
                <a:lnTo>
                  <a:pt x="379" y="255"/>
                </a:lnTo>
                <a:lnTo>
                  <a:pt x="402" y="278"/>
                </a:lnTo>
                <a:lnTo>
                  <a:pt x="419" y="300"/>
                </a:lnTo>
                <a:lnTo>
                  <a:pt x="441" y="329"/>
                </a:lnTo>
                <a:lnTo>
                  <a:pt x="469" y="351"/>
                </a:lnTo>
                <a:lnTo>
                  <a:pt x="492" y="374"/>
                </a:lnTo>
                <a:lnTo>
                  <a:pt x="543" y="419"/>
                </a:lnTo>
                <a:lnTo>
                  <a:pt x="594" y="470"/>
                </a:lnTo>
                <a:lnTo>
                  <a:pt x="622" y="493"/>
                </a:lnTo>
                <a:lnTo>
                  <a:pt x="651" y="510"/>
                </a:lnTo>
                <a:lnTo>
                  <a:pt x="673" y="533"/>
                </a:lnTo>
                <a:lnTo>
                  <a:pt x="701" y="550"/>
                </a:lnTo>
                <a:lnTo>
                  <a:pt x="730" y="561"/>
                </a:lnTo>
                <a:lnTo>
                  <a:pt x="758" y="578"/>
                </a:lnTo>
                <a:lnTo>
                  <a:pt x="781" y="589"/>
                </a:lnTo>
                <a:lnTo>
                  <a:pt x="809" y="601"/>
                </a:lnTo>
                <a:lnTo>
                  <a:pt x="860" y="623"/>
                </a:lnTo>
                <a:lnTo>
                  <a:pt x="905" y="640"/>
                </a:lnTo>
                <a:lnTo>
                  <a:pt x="950" y="657"/>
                </a:lnTo>
                <a:lnTo>
                  <a:pt x="967" y="663"/>
                </a:lnTo>
                <a:lnTo>
                  <a:pt x="990" y="668"/>
                </a:lnTo>
                <a:lnTo>
                  <a:pt x="1007" y="674"/>
                </a:lnTo>
                <a:lnTo>
                  <a:pt x="1018" y="680"/>
                </a:lnTo>
                <a:lnTo>
                  <a:pt x="1035" y="691"/>
                </a:lnTo>
                <a:lnTo>
                  <a:pt x="1047" y="697"/>
                </a:lnTo>
                <a:lnTo>
                  <a:pt x="1052" y="702"/>
                </a:lnTo>
                <a:lnTo>
                  <a:pt x="1058" y="708"/>
                </a:lnTo>
                <a:lnTo>
                  <a:pt x="1064" y="708"/>
                </a:lnTo>
                <a:lnTo>
                  <a:pt x="1064" y="714"/>
                </a:lnTo>
                <a:lnTo>
                  <a:pt x="1064" y="719"/>
                </a:lnTo>
                <a:lnTo>
                  <a:pt x="1058" y="725"/>
                </a:lnTo>
                <a:lnTo>
                  <a:pt x="1047" y="731"/>
                </a:lnTo>
                <a:lnTo>
                  <a:pt x="1041" y="736"/>
                </a:lnTo>
                <a:lnTo>
                  <a:pt x="1035" y="736"/>
                </a:lnTo>
                <a:lnTo>
                  <a:pt x="1030" y="736"/>
                </a:lnTo>
                <a:lnTo>
                  <a:pt x="1018" y="742"/>
                </a:lnTo>
                <a:lnTo>
                  <a:pt x="1007" y="742"/>
                </a:lnTo>
                <a:lnTo>
                  <a:pt x="996" y="742"/>
                </a:lnTo>
                <a:lnTo>
                  <a:pt x="984" y="748"/>
                </a:lnTo>
                <a:lnTo>
                  <a:pt x="973" y="748"/>
                </a:lnTo>
                <a:lnTo>
                  <a:pt x="956" y="748"/>
                </a:lnTo>
                <a:lnTo>
                  <a:pt x="945" y="748"/>
                </a:lnTo>
                <a:lnTo>
                  <a:pt x="911" y="753"/>
                </a:lnTo>
                <a:lnTo>
                  <a:pt x="883" y="753"/>
                </a:lnTo>
                <a:lnTo>
                  <a:pt x="860" y="753"/>
                </a:lnTo>
                <a:lnTo>
                  <a:pt x="832" y="759"/>
                </a:lnTo>
                <a:lnTo>
                  <a:pt x="809" y="759"/>
                </a:lnTo>
                <a:lnTo>
                  <a:pt x="786" y="759"/>
                </a:lnTo>
                <a:lnTo>
                  <a:pt x="769" y="759"/>
                </a:lnTo>
                <a:lnTo>
                  <a:pt x="752" y="759"/>
                </a:lnTo>
                <a:lnTo>
                  <a:pt x="741" y="759"/>
                </a:lnTo>
                <a:lnTo>
                  <a:pt x="724" y="759"/>
                </a:lnTo>
                <a:lnTo>
                  <a:pt x="707" y="753"/>
                </a:lnTo>
                <a:lnTo>
                  <a:pt x="690" y="742"/>
                </a:lnTo>
                <a:lnTo>
                  <a:pt x="679" y="736"/>
                </a:lnTo>
                <a:lnTo>
                  <a:pt x="662" y="725"/>
                </a:lnTo>
                <a:lnTo>
                  <a:pt x="651" y="708"/>
                </a:lnTo>
                <a:lnTo>
                  <a:pt x="639" y="691"/>
                </a:lnTo>
                <a:lnTo>
                  <a:pt x="611" y="663"/>
                </a:lnTo>
                <a:lnTo>
                  <a:pt x="583" y="623"/>
                </a:lnTo>
                <a:lnTo>
                  <a:pt x="554" y="589"/>
                </a:lnTo>
                <a:lnTo>
                  <a:pt x="515" y="550"/>
                </a:lnTo>
                <a:lnTo>
                  <a:pt x="481" y="510"/>
                </a:lnTo>
                <a:lnTo>
                  <a:pt x="436" y="465"/>
                </a:lnTo>
                <a:lnTo>
                  <a:pt x="396" y="419"/>
                </a:lnTo>
                <a:lnTo>
                  <a:pt x="356" y="368"/>
                </a:lnTo>
                <a:lnTo>
                  <a:pt x="311" y="323"/>
                </a:lnTo>
                <a:lnTo>
                  <a:pt x="271" y="278"/>
                </a:lnTo>
                <a:lnTo>
                  <a:pt x="232" y="233"/>
                </a:lnTo>
                <a:lnTo>
                  <a:pt x="198" y="187"/>
                </a:lnTo>
                <a:lnTo>
                  <a:pt x="175" y="165"/>
                </a:lnTo>
                <a:lnTo>
                  <a:pt x="158" y="148"/>
                </a:lnTo>
                <a:lnTo>
                  <a:pt x="141" y="131"/>
                </a:lnTo>
                <a:lnTo>
                  <a:pt x="124" y="119"/>
                </a:lnTo>
                <a:lnTo>
                  <a:pt x="107" y="108"/>
                </a:lnTo>
                <a:lnTo>
                  <a:pt x="90" y="97"/>
                </a:lnTo>
                <a:lnTo>
                  <a:pt x="79" y="85"/>
                </a:lnTo>
                <a:lnTo>
                  <a:pt x="62" y="80"/>
                </a:lnTo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" name="任意多边形: 形状 11"/>
          <p:cNvSpPr/>
          <p:nvPr/>
        </p:nvSpPr>
        <p:spPr>
          <a:xfrm>
            <a:off x="4864100" y="1419225"/>
            <a:ext cx="1374775" cy="1509713"/>
          </a:xfrm>
          <a:custGeom>
            <a:avLst/>
            <a:gdLst/>
            <a:ahLst/>
            <a:cxnLst>
              <a:cxn ang="0">
                <a:pos x="1123950" y="0"/>
              </a:cxn>
              <a:cxn ang="0">
                <a:pos x="1150938" y="9525"/>
              </a:cxn>
              <a:cxn ang="0">
                <a:pos x="1185863" y="17463"/>
              </a:cxn>
              <a:cxn ang="0">
                <a:pos x="1231900" y="44450"/>
              </a:cxn>
              <a:cxn ang="0">
                <a:pos x="1285875" y="71438"/>
              </a:cxn>
              <a:cxn ang="0">
                <a:pos x="1330325" y="98425"/>
              </a:cxn>
              <a:cxn ang="0">
                <a:pos x="1357313" y="125413"/>
              </a:cxn>
              <a:cxn ang="0">
                <a:pos x="1374775" y="144463"/>
              </a:cxn>
              <a:cxn ang="0">
                <a:pos x="1374775" y="171450"/>
              </a:cxn>
              <a:cxn ang="0">
                <a:pos x="1357313" y="198438"/>
              </a:cxn>
              <a:cxn ang="0">
                <a:pos x="1339850" y="206375"/>
              </a:cxn>
              <a:cxn ang="0">
                <a:pos x="1320800" y="225425"/>
              </a:cxn>
              <a:cxn ang="0">
                <a:pos x="1293813" y="260350"/>
              </a:cxn>
              <a:cxn ang="0">
                <a:pos x="1276350" y="304800"/>
              </a:cxn>
              <a:cxn ang="0">
                <a:pos x="1258888" y="368300"/>
              </a:cxn>
              <a:cxn ang="0">
                <a:pos x="1231900" y="439738"/>
              </a:cxn>
              <a:cxn ang="0">
                <a:pos x="1204913" y="512763"/>
              </a:cxn>
              <a:cxn ang="0">
                <a:pos x="1168400" y="601663"/>
              </a:cxn>
              <a:cxn ang="0">
                <a:pos x="1123950" y="701675"/>
              </a:cxn>
              <a:cxn ang="0">
                <a:pos x="1077913" y="800100"/>
              </a:cxn>
              <a:cxn ang="0">
                <a:pos x="1023938" y="889001"/>
              </a:cxn>
              <a:cxn ang="0">
                <a:pos x="962025" y="979488"/>
              </a:cxn>
              <a:cxn ang="0">
                <a:pos x="898525" y="1069976"/>
              </a:cxn>
              <a:cxn ang="0">
                <a:pos x="827088" y="1141413"/>
              </a:cxn>
              <a:cxn ang="0">
                <a:pos x="746125" y="1212851"/>
              </a:cxn>
              <a:cxn ang="0">
                <a:pos x="665163" y="1276351"/>
              </a:cxn>
              <a:cxn ang="0">
                <a:pos x="584200" y="1330326"/>
              </a:cxn>
              <a:cxn ang="0">
                <a:pos x="485775" y="1384301"/>
              </a:cxn>
              <a:cxn ang="0">
                <a:pos x="395288" y="1428751"/>
              </a:cxn>
              <a:cxn ang="0">
                <a:pos x="296863" y="1455738"/>
              </a:cxn>
              <a:cxn ang="0">
                <a:pos x="198438" y="1482726"/>
              </a:cxn>
              <a:cxn ang="0">
                <a:pos x="153988" y="1500188"/>
              </a:cxn>
              <a:cxn ang="0">
                <a:pos x="117475" y="1509713"/>
              </a:cxn>
              <a:cxn ang="0">
                <a:pos x="80963" y="1509713"/>
              </a:cxn>
              <a:cxn ang="0">
                <a:pos x="36513" y="1509713"/>
              </a:cxn>
              <a:cxn ang="0">
                <a:pos x="9525" y="1500188"/>
              </a:cxn>
              <a:cxn ang="0">
                <a:pos x="0" y="1482726"/>
              </a:cxn>
              <a:cxn ang="0">
                <a:pos x="9525" y="1473201"/>
              </a:cxn>
              <a:cxn ang="0">
                <a:pos x="26988" y="1455738"/>
              </a:cxn>
              <a:cxn ang="0">
                <a:pos x="46038" y="1438276"/>
              </a:cxn>
              <a:cxn ang="0">
                <a:pos x="73025" y="1419226"/>
              </a:cxn>
              <a:cxn ang="0">
                <a:pos x="107950" y="1401763"/>
              </a:cxn>
              <a:cxn ang="0">
                <a:pos x="153988" y="1384301"/>
              </a:cxn>
              <a:cxn ang="0">
                <a:pos x="198438" y="1357313"/>
              </a:cxn>
              <a:cxn ang="0">
                <a:pos x="306388" y="1312863"/>
              </a:cxn>
              <a:cxn ang="0">
                <a:pos x="404813" y="1258888"/>
              </a:cxn>
              <a:cxn ang="0">
                <a:pos x="503238" y="1204913"/>
              </a:cxn>
              <a:cxn ang="0">
                <a:pos x="593725" y="1141413"/>
              </a:cxn>
              <a:cxn ang="0">
                <a:pos x="674688" y="1069976"/>
              </a:cxn>
              <a:cxn ang="0">
                <a:pos x="746125" y="989013"/>
              </a:cxn>
              <a:cxn ang="0">
                <a:pos x="809625" y="908051"/>
              </a:cxn>
              <a:cxn ang="0">
                <a:pos x="871538" y="809625"/>
              </a:cxn>
              <a:cxn ang="0">
                <a:pos x="962025" y="611188"/>
              </a:cxn>
              <a:cxn ang="0">
                <a:pos x="1042988" y="412750"/>
              </a:cxn>
              <a:cxn ang="0">
                <a:pos x="1069975" y="323850"/>
              </a:cxn>
              <a:cxn ang="0">
                <a:pos x="1087438" y="252413"/>
              </a:cxn>
              <a:cxn ang="0">
                <a:pos x="1096963" y="206375"/>
              </a:cxn>
              <a:cxn ang="0">
                <a:pos x="1087438" y="188913"/>
              </a:cxn>
              <a:cxn ang="0">
                <a:pos x="1112044" y="122019"/>
              </a:cxn>
              <a:cxn ang="0">
                <a:pos x="1119899" y="0"/>
              </a:cxn>
            </a:cxnLst>
            <a:pathLst>
              <a:path w="1374775" h="1509713">
                <a:moveTo>
                  <a:pt x="1119899" y="0"/>
                </a:moveTo>
                <a:lnTo>
                  <a:pt x="1123950" y="0"/>
                </a:lnTo>
                <a:lnTo>
                  <a:pt x="1131888" y="0"/>
                </a:lnTo>
                <a:lnTo>
                  <a:pt x="1150938" y="9525"/>
                </a:lnTo>
                <a:lnTo>
                  <a:pt x="1168400" y="17463"/>
                </a:lnTo>
                <a:lnTo>
                  <a:pt x="1185863" y="17463"/>
                </a:lnTo>
                <a:lnTo>
                  <a:pt x="1204913" y="26988"/>
                </a:lnTo>
                <a:lnTo>
                  <a:pt x="1231900" y="44450"/>
                </a:lnTo>
                <a:lnTo>
                  <a:pt x="1258888" y="53975"/>
                </a:lnTo>
                <a:lnTo>
                  <a:pt x="1285875" y="71438"/>
                </a:lnTo>
                <a:lnTo>
                  <a:pt x="1312863" y="90488"/>
                </a:lnTo>
                <a:lnTo>
                  <a:pt x="1330325" y="98425"/>
                </a:lnTo>
                <a:lnTo>
                  <a:pt x="1347788" y="117475"/>
                </a:lnTo>
                <a:lnTo>
                  <a:pt x="1357313" y="125413"/>
                </a:lnTo>
                <a:lnTo>
                  <a:pt x="1366838" y="134938"/>
                </a:lnTo>
                <a:lnTo>
                  <a:pt x="1374775" y="144463"/>
                </a:lnTo>
                <a:lnTo>
                  <a:pt x="1374775" y="152400"/>
                </a:lnTo>
                <a:lnTo>
                  <a:pt x="1374775" y="171450"/>
                </a:lnTo>
                <a:lnTo>
                  <a:pt x="1366838" y="188913"/>
                </a:lnTo>
                <a:lnTo>
                  <a:pt x="1357313" y="198438"/>
                </a:lnTo>
                <a:lnTo>
                  <a:pt x="1347788" y="206375"/>
                </a:lnTo>
                <a:lnTo>
                  <a:pt x="1339850" y="206375"/>
                </a:lnTo>
                <a:lnTo>
                  <a:pt x="1330325" y="215900"/>
                </a:lnTo>
                <a:lnTo>
                  <a:pt x="1320800" y="225425"/>
                </a:lnTo>
                <a:lnTo>
                  <a:pt x="1303338" y="242888"/>
                </a:lnTo>
                <a:lnTo>
                  <a:pt x="1293813" y="260350"/>
                </a:lnTo>
                <a:lnTo>
                  <a:pt x="1285875" y="277813"/>
                </a:lnTo>
                <a:lnTo>
                  <a:pt x="1276350" y="304800"/>
                </a:lnTo>
                <a:lnTo>
                  <a:pt x="1266825" y="331788"/>
                </a:lnTo>
                <a:lnTo>
                  <a:pt x="1258888" y="368300"/>
                </a:lnTo>
                <a:lnTo>
                  <a:pt x="1249363" y="404813"/>
                </a:lnTo>
                <a:lnTo>
                  <a:pt x="1231900" y="439738"/>
                </a:lnTo>
                <a:lnTo>
                  <a:pt x="1222375" y="476250"/>
                </a:lnTo>
                <a:lnTo>
                  <a:pt x="1204913" y="512763"/>
                </a:lnTo>
                <a:lnTo>
                  <a:pt x="1185863" y="557213"/>
                </a:lnTo>
                <a:lnTo>
                  <a:pt x="1168400" y="601663"/>
                </a:lnTo>
                <a:lnTo>
                  <a:pt x="1150938" y="655638"/>
                </a:lnTo>
                <a:lnTo>
                  <a:pt x="1123950" y="701675"/>
                </a:lnTo>
                <a:lnTo>
                  <a:pt x="1104900" y="755650"/>
                </a:lnTo>
                <a:lnTo>
                  <a:pt x="1077913" y="800100"/>
                </a:lnTo>
                <a:lnTo>
                  <a:pt x="1050925" y="844550"/>
                </a:lnTo>
                <a:lnTo>
                  <a:pt x="1023938" y="889001"/>
                </a:lnTo>
                <a:lnTo>
                  <a:pt x="998538" y="935038"/>
                </a:lnTo>
                <a:lnTo>
                  <a:pt x="962025" y="979488"/>
                </a:lnTo>
                <a:lnTo>
                  <a:pt x="935038" y="1023938"/>
                </a:lnTo>
                <a:lnTo>
                  <a:pt x="898525" y="1069976"/>
                </a:lnTo>
                <a:lnTo>
                  <a:pt x="863600" y="1104901"/>
                </a:lnTo>
                <a:lnTo>
                  <a:pt x="827088" y="1141413"/>
                </a:lnTo>
                <a:lnTo>
                  <a:pt x="782638" y="1177926"/>
                </a:lnTo>
                <a:lnTo>
                  <a:pt x="746125" y="1212851"/>
                </a:lnTo>
                <a:lnTo>
                  <a:pt x="709613" y="1249363"/>
                </a:lnTo>
                <a:lnTo>
                  <a:pt x="665163" y="1276351"/>
                </a:lnTo>
                <a:lnTo>
                  <a:pt x="620713" y="1303338"/>
                </a:lnTo>
                <a:lnTo>
                  <a:pt x="584200" y="1330326"/>
                </a:lnTo>
                <a:lnTo>
                  <a:pt x="530225" y="1357313"/>
                </a:lnTo>
                <a:lnTo>
                  <a:pt x="485775" y="1384301"/>
                </a:lnTo>
                <a:lnTo>
                  <a:pt x="441325" y="1401763"/>
                </a:lnTo>
                <a:lnTo>
                  <a:pt x="395288" y="1428751"/>
                </a:lnTo>
                <a:lnTo>
                  <a:pt x="350838" y="1446213"/>
                </a:lnTo>
                <a:lnTo>
                  <a:pt x="296863" y="1455738"/>
                </a:lnTo>
                <a:lnTo>
                  <a:pt x="252413" y="1473201"/>
                </a:lnTo>
                <a:lnTo>
                  <a:pt x="198438" y="1482726"/>
                </a:lnTo>
                <a:lnTo>
                  <a:pt x="180975" y="1492251"/>
                </a:lnTo>
                <a:lnTo>
                  <a:pt x="153988" y="1500188"/>
                </a:lnTo>
                <a:lnTo>
                  <a:pt x="134938" y="1500188"/>
                </a:lnTo>
                <a:lnTo>
                  <a:pt x="117475" y="1509713"/>
                </a:lnTo>
                <a:lnTo>
                  <a:pt x="100013" y="1509713"/>
                </a:lnTo>
                <a:lnTo>
                  <a:pt x="80963" y="1509713"/>
                </a:lnTo>
                <a:lnTo>
                  <a:pt x="53975" y="1509713"/>
                </a:lnTo>
                <a:lnTo>
                  <a:pt x="36513" y="1509713"/>
                </a:lnTo>
                <a:lnTo>
                  <a:pt x="19050" y="1509713"/>
                </a:lnTo>
                <a:lnTo>
                  <a:pt x="9525" y="1500188"/>
                </a:lnTo>
                <a:lnTo>
                  <a:pt x="0" y="1492251"/>
                </a:lnTo>
                <a:lnTo>
                  <a:pt x="0" y="1482726"/>
                </a:lnTo>
                <a:lnTo>
                  <a:pt x="0" y="1473201"/>
                </a:lnTo>
                <a:lnTo>
                  <a:pt x="9525" y="1473201"/>
                </a:lnTo>
                <a:lnTo>
                  <a:pt x="19050" y="1465263"/>
                </a:lnTo>
                <a:lnTo>
                  <a:pt x="26988" y="1455738"/>
                </a:lnTo>
                <a:lnTo>
                  <a:pt x="36513" y="1446213"/>
                </a:lnTo>
                <a:lnTo>
                  <a:pt x="46038" y="1438276"/>
                </a:lnTo>
                <a:lnTo>
                  <a:pt x="63500" y="1428751"/>
                </a:lnTo>
                <a:lnTo>
                  <a:pt x="73025" y="1419226"/>
                </a:lnTo>
                <a:lnTo>
                  <a:pt x="90488" y="1411288"/>
                </a:lnTo>
                <a:lnTo>
                  <a:pt x="107950" y="1401763"/>
                </a:lnTo>
                <a:lnTo>
                  <a:pt x="134938" y="1392238"/>
                </a:lnTo>
                <a:lnTo>
                  <a:pt x="153988" y="1384301"/>
                </a:lnTo>
                <a:lnTo>
                  <a:pt x="180975" y="1365251"/>
                </a:lnTo>
                <a:lnTo>
                  <a:pt x="198438" y="1357313"/>
                </a:lnTo>
                <a:lnTo>
                  <a:pt x="252413" y="1339851"/>
                </a:lnTo>
                <a:lnTo>
                  <a:pt x="306388" y="1312863"/>
                </a:lnTo>
                <a:lnTo>
                  <a:pt x="360363" y="1285876"/>
                </a:lnTo>
                <a:lnTo>
                  <a:pt x="404813" y="1258888"/>
                </a:lnTo>
                <a:lnTo>
                  <a:pt x="458788" y="1231901"/>
                </a:lnTo>
                <a:lnTo>
                  <a:pt x="503238" y="1204913"/>
                </a:lnTo>
                <a:lnTo>
                  <a:pt x="549275" y="1168401"/>
                </a:lnTo>
                <a:lnTo>
                  <a:pt x="593725" y="1141413"/>
                </a:lnTo>
                <a:lnTo>
                  <a:pt x="628650" y="1104901"/>
                </a:lnTo>
                <a:lnTo>
                  <a:pt x="674688" y="1069976"/>
                </a:lnTo>
                <a:lnTo>
                  <a:pt x="709613" y="1023938"/>
                </a:lnTo>
                <a:lnTo>
                  <a:pt x="746125" y="989013"/>
                </a:lnTo>
                <a:lnTo>
                  <a:pt x="773113" y="942976"/>
                </a:lnTo>
                <a:lnTo>
                  <a:pt x="809625" y="908051"/>
                </a:lnTo>
                <a:lnTo>
                  <a:pt x="844550" y="854076"/>
                </a:lnTo>
                <a:lnTo>
                  <a:pt x="871538" y="809625"/>
                </a:lnTo>
                <a:lnTo>
                  <a:pt x="917575" y="709613"/>
                </a:lnTo>
                <a:lnTo>
                  <a:pt x="962025" y="611188"/>
                </a:lnTo>
                <a:lnTo>
                  <a:pt x="1006475" y="512763"/>
                </a:lnTo>
                <a:lnTo>
                  <a:pt x="1042988" y="412750"/>
                </a:lnTo>
                <a:lnTo>
                  <a:pt x="1050925" y="358775"/>
                </a:lnTo>
                <a:lnTo>
                  <a:pt x="1069975" y="323850"/>
                </a:lnTo>
                <a:lnTo>
                  <a:pt x="1077913" y="287338"/>
                </a:lnTo>
                <a:lnTo>
                  <a:pt x="1087438" y="252413"/>
                </a:lnTo>
                <a:lnTo>
                  <a:pt x="1087438" y="225425"/>
                </a:lnTo>
                <a:lnTo>
                  <a:pt x="1096963" y="206375"/>
                </a:lnTo>
                <a:lnTo>
                  <a:pt x="1096963" y="198438"/>
                </a:lnTo>
                <a:lnTo>
                  <a:pt x="1087438" y="188913"/>
                </a:lnTo>
                <a:lnTo>
                  <a:pt x="1082755" y="188913"/>
                </a:lnTo>
                <a:lnTo>
                  <a:pt x="1112044" y="122019"/>
                </a:lnTo>
                <a:cubicBezTo>
                  <a:pt x="1120307" y="93390"/>
                  <a:pt x="1124646" y="63747"/>
                  <a:pt x="1124646" y="33386"/>
                </a:cubicBezTo>
                <a:lnTo>
                  <a:pt x="1119899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3" name="任意多边形: 形状 12"/>
          <p:cNvSpPr/>
          <p:nvPr/>
        </p:nvSpPr>
        <p:spPr>
          <a:xfrm>
            <a:off x="5178425" y="1412875"/>
            <a:ext cx="801688" cy="304800"/>
          </a:xfrm>
          <a:custGeom>
            <a:avLst/>
            <a:gdLst>
              <a:gd name="connsiteX0" fmla="*/ 781050 w 800796"/>
              <a:gd name="connsiteY0" fmla="*/ 0 h 304800"/>
              <a:gd name="connsiteX1" fmla="*/ 790575 w 800796"/>
              <a:gd name="connsiteY1" fmla="*/ 0 h 304800"/>
              <a:gd name="connsiteX2" fmla="*/ 796049 w 800796"/>
              <a:gd name="connsiteY2" fmla="*/ 0 h 304800"/>
              <a:gd name="connsiteX3" fmla="*/ 800796 w 800796"/>
              <a:gd name="connsiteY3" fmla="*/ 33386 h 304800"/>
              <a:gd name="connsiteX4" fmla="*/ 788194 w 800796"/>
              <a:gd name="connsiteY4" fmla="*/ 122019 h 304800"/>
              <a:gd name="connsiteX5" fmla="*/ 758905 w 800796"/>
              <a:gd name="connsiteY5" fmla="*/ 188913 h 304800"/>
              <a:gd name="connsiteX6" fmla="*/ 754063 w 800796"/>
              <a:gd name="connsiteY6" fmla="*/ 188913 h 304800"/>
              <a:gd name="connsiteX7" fmla="*/ 746125 w 800796"/>
              <a:gd name="connsiteY7" fmla="*/ 188913 h 304800"/>
              <a:gd name="connsiteX8" fmla="*/ 727075 w 800796"/>
              <a:gd name="connsiteY8" fmla="*/ 188913 h 304800"/>
              <a:gd name="connsiteX9" fmla="*/ 709613 w 800796"/>
              <a:gd name="connsiteY9" fmla="*/ 188913 h 304800"/>
              <a:gd name="connsiteX10" fmla="*/ 692150 w 800796"/>
              <a:gd name="connsiteY10" fmla="*/ 188913 h 304800"/>
              <a:gd name="connsiteX11" fmla="*/ 665163 w 800796"/>
              <a:gd name="connsiteY11" fmla="*/ 198438 h 304800"/>
              <a:gd name="connsiteX12" fmla="*/ 638175 w 800796"/>
              <a:gd name="connsiteY12" fmla="*/ 198438 h 304800"/>
              <a:gd name="connsiteX13" fmla="*/ 574675 w 800796"/>
              <a:gd name="connsiteY13" fmla="*/ 215900 h 304800"/>
              <a:gd name="connsiteX14" fmla="*/ 512763 w 800796"/>
              <a:gd name="connsiteY14" fmla="*/ 233363 h 304800"/>
              <a:gd name="connsiteX15" fmla="*/ 449263 w 800796"/>
              <a:gd name="connsiteY15" fmla="*/ 252413 h 304800"/>
              <a:gd name="connsiteX16" fmla="*/ 412750 w 800796"/>
              <a:gd name="connsiteY16" fmla="*/ 260350 h 304800"/>
              <a:gd name="connsiteX17" fmla="*/ 377825 w 800796"/>
              <a:gd name="connsiteY17" fmla="*/ 260350 h 304800"/>
              <a:gd name="connsiteX18" fmla="*/ 341313 w 800796"/>
              <a:gd name="connsiteY18" fmla="*/ 277813 h 304800"/>
              <a:gd name="connsiteX19" fmla="*/ 314325 w 800796"/>
              <a:gd name="connsiteY19" fmla="*/ 277813 h 304800"/>
              <a:gd name="connsiteX20" fmla="*/ 287338 w 800796"/>
              <a:gd name="connsiteY20" fmla="*/ 287338 h 304800"/>
              <a:gd name="connsiteX21" fmla="*/ 260350 w 800796"/>
              <a:gd name="connsiteY21" fmla="*/ 296863 h 304800"/>
              <a:gd name="connsiteX22" fmla="*/ 242888 w 800796"/>
              <a:gd name="connsiteY22" fmla="*/ 296863 h 304800"/>
              <a:gd name="connsiteX23" fmla="*/ 225425 w 800796"/>
              <a:gd name="connsiteY23" fmla="*/ 296863 h 304800"/>
              <a:gd name="connsiteX24" fmla="*/ 206375 w 800796"/>
              <a:gd name="connsiteY24" fmla="*/ 296863 h 304800"/>
              <a:gd name="connsiteX25" fmla="*/ 198438 w 800796"/>
              <a:gd name="connsiteY25" fmla="*/ 304800 h 304800"/>
              <a:gd name="connsiteX26" fmla="*/ 171450 w 800796"/>
              <a:gd name="connsiteY26" fmla="*/ 296863 h 304800"/>
              <a:gd name="connsiteX27" fmla="*/ 144463 w 800796"/>
              <a:gd name="connsiteY27" fmla="*/ 296863 h 304800"/>
              <a:gd name="connsiteX28" fmla="*/ 117475 w 800796"/>
              <a:gd name="connsiteY28" fmla="*/ 287338 h 304800"/>
              <a:gd name="connsiteX29" fmla="*/ 98425 w 800796"/>
              <a:gd name="connsiteY29" fmla="*/ 277813 h 304800"/>
              <a:gd name="connsiteX30" fmla="*/ 90488 w 800796"/>
              <a:gd name="connsiteY30" fmla="*/ 277813 h 304800"/>
              <a:gd name="connsiteX31" fmla="*/ 71438 w 800796"/>
              <a:gd name="connsiteY31" fmla="*/ 269875 h 304800"/>
              <a:gd name="connsiteX32" fmla="*/ 63500 w 800796"/>
              <a:gd name="connsiteY32" fmla="*/ 260350 h 304800"/>
              <a:gd name="connsiteX33" fmla="*/ 44450 w 800796"/>
              <a:gd name="connsiteY33" fmla="*/ 252413 h 304800"/>
              <a:gd name="connsiteX34" fmla="*/ 36513 w 800796"/>
              <a:gd name="connsiteY34" fmla="*/ 233363 h 304800"/>
              <a:gd name="connsiteX35" fmla="*/ 26988 w 800796"/>
              <a:gd name="connsiteY35" fmla="*/ 215900 h 304800"/>
              <a:gd name="connsiteX36" fmla="*/ 9525 w 800796"/>
              <a:gd name="connsiteY36" fmla="*/ 198438 h 304800"/>
              <a:gd name="connsiteX37" fmla="*/ 0 w 800796"/>
              <a:gd name="connsiteY37" fmla="*/ 171450 h 304800"/>
              <a:gd name="connsiteX38" fmla="*/ 53975 w 800796"/>
              <a:gd name="connsiteY38" fmla="*/ 171450 h 304800"/>
              <a:gd name="connsiteX39" fmla="*/ 98425 w 800796"/>
              <a:gd name="connsiteY39" fmla="*/ 171450 h 304800"/>
              <a:gd name="connsiteX40" fmla="*/ 152400 w 800796"/>
              <a:gd name="connsiteY40" fmla="*/ 161925 h 304800"/>
              <a:gd name="connsiteX41" fmla="*/ 206375 w 800796"/>
              <a:gd name="connsiteY41" fmla="*/ 161925 h 304800"/>
              <a:gd name="connsiteX42" fmla="*/ 260350 w 800796"/>
              <a:gd name="connsiteY42" fmla="*/ 152400 h 304800"/>
              <a:gd name="connsiteX43" fmla="*/ 323850 w 800796"/>
              <a:gd name="connsiteY43" fmla="*/ 144463 h 304800"/>
              <a:gd name="connsiteX44" fmla="*/ 377825 w 800796"/>
              <a:gd name="connsiteY44" fmla="*/ 125413 h 304800"/>
              <a:gd name="connsiteX45" fmla="*/ 439738 w 800796"/>
              <a:gd name="connsiteY45" fmla="*/ 107950 h 304800"/>
              <a:gd name="connsiteX46" fmla="*/ 493713 w 800796"/>
              <a:gd name="connsiteY46" fmla="*/ 98425 h 304800"/>
              <a:gd name="connsiteX47" fmla="*/ 547688 w 800796"/>
              <a:gd name="connsiteY47" fmla="*/ 80963 h 304800"/>
              <a:gd name="connsiteX48" fmla="*/ 593725 w 800796"/>
              <a:gd name="connsiteY48" fmla="*/ 71438 h 304800"/>
              <a:gd name="connsiteX49" fmla="*/ 611188 w 800796"/>
              <a:gd name="connsiteY49" fmla="*/ 63500 h 304800"/>
              <a:gd name="connsiteX50" fmla="*/ 628650 w 800796"/>
              <a:gd name="connsiteY50" fmla="*/ 63500 h 304800"/>
              <a:gd name="connsiteX51" fmla="*/ 647700 w 800796"/>
              <a:gd name="connsiteY51" fmla="*/ 53975 h 304800"/>
              <a:gd name="connsiteX52" fmla="*/ 665163 w 800796"/>
              <a:gd name="connsiteY52" fmla="*/ 53975 h 304800"/>
              <a:gd name="connsiteX53" fmla="*/ 674688 w 800796"/>
              <a:gd name="connsiteY53" fmla="*/ 44450 h 304800"/>
              <a:gd name="connsiteX54" fmla="*/ 692150 w 800796"/>
              <a:gd name="connsiteY54" fmla="*/ 44450 h 304800"/>
              <a:gd name="connsiteX55" fmla="*/ 700088 w 800796"/>
              <a:gd name="connsiteY55" fmla="*/ 36513 h 304800"/>
              <a:gd name="connsiteX56" fmla="*/ 709613 w 800796"/>
              <a:gd name="connsiteY56" fmla="*/ 36513 h 304800"/>
              <a:gd name="connsiteX57" fmla="*/ 719138 w 800796"/>
              <a:gd name="connsiteY57" fmla="*/ 36513 h 304800"/>
              <a:gd name="connsiteX58" fmla="*/ 719138 w 800796"/>
              <a:gd name="connsiteY58" fmla="*/ 26988 h 304800"/>
              <a:gd name="connsiteX59" fmla="*/ 746125 w 800796"/>
              <a:gd name="connsiteY59" fmla="*/ 17463 h 304800"/>
              <a:gd name="connsiteX60" fmla="*/ 763588 w 800796"/>
              <a:gd name="connsiteY60" fmla="*/ 9525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800796" h="304800">
                <a:moveTo>
                  <a:pt x="781050" y="0"/>
                </a:moveTo>
                <a:lnTo>
                  <a:pt x="790575" y="0"/>
                </a:lnTo>
                <a:lnTo>
                  <a:pt x="796049" y="0"/>
                </a:lnTo>
                <a:lnTo>
                  <a:pt x="800796" y="33386"/>
                </a:lnTo>
                <a:cubicBezTo>
                  <a:pt x="800796" y="63747"/>
                  <a:pt x="796457" y="93390"/>
                  <a:pt x="788194" y="122019"/>
                </a:cubicBezTo>
                <a:lnTo>
                  <a:pt x="758905" y="188913"/>
                </a:lnTo>
                <a:lnTo>
                  <a:pt x="754063" y="188913"/>
                </a:lnTo>
                <a:lnTo>
                  <a:pt x="746125" y="188913"/>
                </a:lnTo>
                <a:lnTo>
                  <a:pt x="727075" y="188913"/>
                </a:lnTo>
                <a:lnTo>
                  <a:pt x="709613" y="188913"/>
                </a:lnTo>
                <a:lnTo>
                  <a:pt x="692150" y="188913"/>
                </a:lnTo>
                <a:lnTo>
                  <a:pt x="665163" y="198438"/>
                </a:lnTo>
                <a:lnTo>
                  <a:pt x="638175" y="198438"/>
                </a:lnTo>
                <a:lnTo>
                  <a:pt x="574675" y="215900"/>
                </a:lnTo>
                <a:lnTo>
                  <a:pt x="512763" y="233363"/>
                </a:lnTo>
                <a:lnTo>
                  <a:pt x="449263" y="252413"/>
                </a:lnTo>
                <a:lnTo>
                  <a:pt x="412750" y="260350"/>
                </a:lnTo>
                <a:lnTo>
                  <a:pt x="377825" y="260350"/>
                </a:lnTo>
                <a:lnTo>
                  <a:pt x="341313" y="277813"/>
                </a:lnTo>
                <a:lnTo>
                  <a:pt x="314325" y="277813"/>
                </a:lnTo>
                <a:lnTo>
                  <a:pt x="287338" y="287338"/>
                </a:lnTo>
                <a:lnTo>
                  <a:pt x="260350" y="296863"/>
                </a:lnTo>
                <a:lnTo>
                  <a:pt x="242888" y="296863"/>
                </a:lnTo>
                <a:lnTo>
                  <a:pt x="225425" y="296863"/>
                </a:lnTo>
                <a:lnTo>
                  <a:pt x="206375" y="296863"/>
                </a:lnTo>
                <a:lnTo>
                  <a:pt x="198438" y="304800"/>
                </a:lnTo>
                <a:lnTo>
                  <a:pt x="171450" y="296863"/>
                </a:lnTo>
                <a:lnTo>
                  <a:pt x="144463" y="296863"/>
                </a:lnTo>
                <a:lnTo>
                  <a:pt x="117475" y="287338"/>
                </a:lnTo>
                <a:lnTo>
                  <a:pt x="98425" y="277813"/>
                </a:lnTo>
                <a:lnTo>
                  <a:pt x="90488" y="277813"/>
                </a:lnTo>
                <a:lnTo>
                  <a:pt x="71438" y="269875"/>
                </a:lnTo>
                <a:lnTo>
                  <a:pt x="63500" y="260350"/>
                </a:lnTo>
                <a:lnTo>
                  <a:pt x="44450" y="252413"/>
                </a:lnTo>
                <a:lnTo>
                  <a:pt x="36513" y="233363"/>
                </a:lnTo>
                <a:lnTo>
                  <a:pt x="26988" y="215900"/>
                </a:lnTo>
                <a:lnTo>
                  <a:pt x="9525" y="198438"/>
                </a:lnTo>
                <a:lnTo>
                  <a:pt x="0" y="171450"/>
                </a:lnTo>
                <a:lnTo>
                  <a:pt x="53975" y="171450"/>
                </a:lnTo>
                <a:lnTo>
                  <a:pt x="98425" y="171450"/>
                </a:lnTo>
                <a:lnTo>
                  <a:pt x="152400" y="161925"/>
                </a:lnTo>
                <a:lnTo>
                  <a:pt x="206375" y="161925"/>
                </a:lnTo>
                <a:lnTo>
                  <a:pt x="260350" y="152400"/>
                </a:lnTo>
                <a:lnTo>
                  <a:pt x="323850" y="144463"/>
                </a:lnTo>
                <a:lnTo>
                  <a:pt x="377825" y="125413"/>
                </a:lnTo>
                <a:lnTo>
                  <a:pt x="439738" y="107950"/>
                </a:lnTo>
                <a:lnTo>
                  <a:pt x="493713" y="98425"/>
                </a:lnTo>
                <a:lnTo>
                  <a:pt x="547688" y="80963"/>
                </a:lnTo>
                <a:lnTo>
                  <a:pt x="593725" y="71438"/>
                </a:lnTo>
                <a:lnTo>
                  <a:pt x="611188" y="63500"/>
                </a:lnTo>
                <a:lnTo>
                  <a:pt x="628650" y="63500"/>
                </a:lnTo>
                <a:lnTo>
                  <a:pt x="647700" y="53975"/>
                </a:lnTo>
                <a:lnTo>
                  <a:pt x="665163" y="53975"/>
                </a:lnTo>
                <a:lnTo>
                  <a:pt x="674688" y="44450"/>
                </a:lnTo>
                <a:lnTo>
                  <a:pt x="692150" y="44450"/>
                </a:lnTo>
                <a:lnTo>
                  <a:pt x="700088" y="36513"/>
                </a:lnTo>
                <a:lnTo>
                  <a:pt x="709613" y="36513"/>
                </a:lnTo>
                <a:lnTo>
                  <a:pt x="719138" y="36513"/>
                </a:lnTo>
                <a:lnTo>
                  <a:pt x="719138" y="26988"/>
                </a:lnTo>
                <a:lnTo>
                  <a:pt x="746125" y="17463"/>
                </a:lnTo>
                <a:lnTo>
                  <a:pt x="763588" y="9525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左箭头 1">
            <a:hlinkClick r:id="rId2" action="ppaction://hlinksldjump"/>
          </p:cNvPr>
          <p:cNvSpPr/>
          <p:nvPr/>
        </p:nvSpPr>
        <p:spPr>
          <a:xfrm>
            <a:off x="461010" y="4665345"/>
            <a:ext cx="822960" cy="4445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4314825"/>
            <a:ext cx="9144000" cy="828199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"/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1931998" y="947367"/>
            <a:ext cx="911225" cy="783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 err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en-US" altLang="zh-CN" sz="4500" b="1" dirty="0" err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r>
              <a:rPr lang="en-US" altLang="zh-CN" sz="3600" b="1" dirty="0" err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i</a:t>
            </a:r>
            <a:endParaRPr lang="en-US" altLang="zh-CN" sz="3600" b="1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458899" y="4049635"/>
            <a:ext cx="5068474" cy="708660"/>
            <a:chOff x="1945199" y="5399514"/>
            <a:chExt cx="6757965" cy="944880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945199" y="5484181"/>
              <a:ext cx="2188633" cy="8602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组词：</a:t>
              </a:r>
              <a:endPara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462526" y="5399514"/>
              <a:ext cx="5240638" cy="9338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300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白天  白云</a:t>
              </a:r>
              <a:endParaRPr lang="zh-CN" altLang="en-US" sz="33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834311" y="0"/>
            <a:ext cx="1311215" cy="1075072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172537" y="168965"/>
            <a:ext cx="2349886" cy="797797"/>
            <a:chOff x="398493" y="235133"/>
            <a:chExt cx="3133181" cy="1063729"/>
          </a:xfrm>
        </p:grpSpPr>
        <p:grpSp>
          <p:nvGrpSpPr>
            <p:cNvPr id="44" name="组合 43"/>
            <p:cNvGrpSpPr/>
            <p:nvPr/>
          </p:nvGrpSpPr>
          <p:grpSpPr>
            <a:xfrm>
              <a:off x="1285916" y="505254"/>
              <a:ext cx="2245758" cy="679269"/>
              <a:chOff x="2197150" y="2511380"/>
              <a:chExt cx="2245758" cy="679269"/>
            </a:xfrm>
          </p:grpSpPr>
          <p:cxnSp>
            <p:nvCxnSpPr>
              <p:cNvPr id="46" name="直接连接符 45"/>
              <p:cNvCxnSpPr/>
              <p:nvPr/>
            </p:nvCxnSpPr>
            <p:spPr>
              <a:xfrm>
                <a:off x="2197150" y="2511380"/>
                <a:ext cx="164333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2197150" y="3190649"/>
                <a:ext cx="1653211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3"/>
              <p:cNvSpPr txBox="1">
                <a:spLocks noChangeArrowheads="1"/>
              </p:cNvSpPr>
              <p:nvPr/>
            </p:nvSpPr>
            <p:spPr bwMode="auto">
              <a:xfrm>
                <a:off x="2197150" y="2536225"/>
                <a:ext cx="2245758" cy="613833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2400" b="1" spc="500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我会写</a:t>
                </a:r>
                <a:endParaRPr lang="zh-CN" altLang="en-US" sz="2400" b="1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493" y="235133"/>
              <a:ext cx="873825" cy="106372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458899" y="3411834"/>
            <a:ext cx="1794299" cy="755650"/>
            <a:chOff x="1945199" y="4549112"/>
            <a:chExt cx="2392399" cy="1007533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945199" y="4636319"/>
              <a:ext cx="1977813" cy="8602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部首：</a:t>
              </a:r>
              <a:endPara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484158" y="4549112"/>
              <a:ext cx="853440" cy="10075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600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白</a:t>
              </a:r>
              <a:endPara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" name="白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8813" y="1733019"/>
            <a:ext cx="1697592" cy="16975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70" y="1757330"/>
            <a:ext cx="2472220" cy="164897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3641414" y="3510617"/>
            <a:ext cx="3829828" cy="645160"/>
            <a:chOff x="4855219" y="4680823"/>
            <a:chExt cx="5106437" cy="860213"/>
          </a:xfrm>
        </p:grpSpPr>
        <p:sp>
          <p:nvSpPr>
            <p:cNvPr id="23" name="矩形 22"/>
            <p:cNvSpPr/>
            <p:nvPr/>
          </p:nvSpPr>
          <p:spPr>
            <a:xfrm>
              <a:off x="4855219" y="4680823"/>
              <a:ext cx="1767840" cy="8602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000" dirty="0">
                  <a:latin typeface="黑体" panose="02010609060101010101" pitchFamily="49" charset="-122"/>
                  <a:ea typeface="黑体" panose="02010609060101010101" pitchFamily="49" charset="-122"/>
                </a:rPr>
                <a:t>笔顺：</a:t>
              </a:r>
              <a:endPara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09556" y="4814791"/>
              <a:ext cx="3552100" cy="55230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266" name="组合 3"/>
          <p:cNvGrpSpPr/>
          <p:nvPr/>
        </p:nvGrpSpPr>
        <p:grpSpPr>
          <a:xfrm>
            <a:off x="255588" y="120650"/>
            <a:ext cx="4532312" cy="584200"/>
            <a:chOff x="418030" y="425125"/>
            <a:chExt cx="4531936" cy="585711"/>
          </a:xfrm>
        </p:grpSpPr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917793" y="425125"/>
              <a:ext cx="4032173" cy="585711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scene3d>
              <a:camera prst="perspectiveRight"/>
              <a:lightRig rig="threePt" dir="t"/>
            </a:scene3d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重难点字书写指导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pic>
          <p:nvPicPr>
            <p:cNvPr id="11283" name="图片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8030" y="426710"/>
              <a:ext cx="662969" cy="58160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67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763" y="1004888"/>
            <a:ext cx="2278062" cy="2278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00100" y="2003425"/>
            <a:ext cx="15843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结构：</a:t>
            </a:r>
            <a:endParaRPr kumimoji="0" lang="en-US" altLang="zh-CN" sz="32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0100" y="2678113"/>
            <a:ext cx="1584325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部首：</a:t>
            </a:r>
            <a:endParaRPr kumimoji="0" lang="zh-CN" altLang="en-US" sz="32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0100" y="3371850"/>
            <a:ext cx="22542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书写指导：</a:t>
            </a:r>
            <a:endParaRPr kumimoji="0" lang="zh-CN" altLang="en-US" sz="32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9463" y="1998663"/>
            <a:ext cx="15843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独体字</a:t>
            </a:r>
            <a:endParaRPr kumimoji="0" lang="en-US" altLang="zh-CN" sz="3200" b="1" kern="1200" cap="none" spc="0" normalizeH="0" baseline="0" noProof="0" dirty="0">
              <a:latin typeface="+mn-ea"/>
              <a:ea typeface="+mn-ea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759075" y="3363913"/>
            <a:ext cx="573722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撇画短小，竖略往左倾斜，横折的横段较长，折段向左略斜。最后一横封口。</a:t>
            </a:r>
            <a:endParaRPr kumimoji="0" lang="en-US" altLang="zh-CN" sz="3200" b="1" kern="1200" cap="none" spc="0" normalizeH="0" baseline="0" noProof="0" dirty="0">
              <a:latin typeface="+mn-ea"/>
              <a:ea typeface="+mn-ea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9613" y="973138"/>
            <a:ext cx="1171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0" normalizeH="0" baseline="0" noProof="0" dirty="0" err="1">
                <a:solidFill>
                  <a:srgbClr val="0000FF"/>
                </a:solidFill>
                <a:latin typeface="+mn-ea"/>
                <a:ea typeface="+mn-ea"/>
                <a:cs typeface="+mn-cs"/>
              </a:rPr>
              <a:t>bái</a:t>
            </a:r>
            <a:endParaRPr kumimoji="0" lang="en-US" altLang="zh-CN" sz="3200" b="1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1274" name="文本框 15"/>
          <p:cNvSpPr txBox="1"/>
          <p:nvPr/>
        </p:nvSpPr>
        <p:spPr>
          <a:xfrm>
            <a:off x="1938338" y="627063"/>
            <a:ext cx="1181100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8000" b="1" dirty="0">
                <a:latin typeface="楷体" panose="02010609060101010101" pitchFamily="49" charset="-122"/>
                <a:ea typeface="楷体" panose="02010609060101010101" pitchFamily="49" charset="-122"/>
              </a:rPr>
              <a:t>白</a:t>
            </a:r>
            <a:endParaRPr lang="en-US" altLang="zh-CN" sz="8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Freeform 9"/>
          <p:cNvSpPr/>
          <p:nvPr/>
        </p:nvSpPr>
        <p:spPr>
          <a:xfrm>
            <a:off x="5287963" y="1266825"/>
            <a:ext cx="709612" cy="684213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447" h="431">
                <a:moveTo>
                  <a:pt x="272" y="272"/>
                </a:moveTo>
                <a:lnTo>
                  <a:pt x="255" y="295"/>
                </a:lnTo>
                <a:lnTo>
                  <a:pt x="232" y="318"/>
                </a:lnTo>
                <a:lnTo>
                  <a:pt x="181" y="357"/>
                </a:lnTo>
                <a:lnTo>
                  <a:pt x="136" y="397"/>
                </a:lnTo>
                <a:lnTo>
                  <a:pt x="85" y="431"/>
                </a:lnTo>
                <a:lnTo>
                  <a:pt x="0" y="431"/>
                </a:lnTo>
                <a:lnTo>
                  <a:pt x="17" y="414"/>
                </a:lnTo>
                <a:lnTo>
                  <a:pt x="29" y="397"/>
                </a:lnTo>
                <a:lnTo>
                  <a:pt x="46" y="380"/>
                </a:lnTo>
                <a:lnTo>
                  <a:pt x="63" y="363"/>
                </a:lnTo>
                <a:lnTo>
                  <a:pt x="80" y="340"/>
                </a:lnTo>
                <a:lnTo>
                  <a:pt x="102" y="323"/>
                </a:lnTo>
                <a:lnTo>
                  <a:pt x="119" y="301"/>
                </a:lnTo>
                <a:lnTo>
                  <a:pt x="142" y="272"/>
                </a:lnTo>
                <a:lnTo>
                  <a:pt x="159" y="250"/>
                </a:lnTo>
                <a:lnTo>
                  <a:pt x="176" y="227"/>
                </a:lnTo>
                <a:lnTo>
                  <a:pt x="193" y="210"/>
                </a:lnTo>
                <a:lnTo>
                  <a:pt x="210" y="187"/>
                </a:lnTo>
                <a:lnTo>
                  <a:pt x="221" y="170"/>
                </a:lnTo>
                <a:lnTo>
                  <a:pt x="232" y="153"/>
                </a:lnTo>
                <a:lnTo>
                  <a:pt x="244" y="136"/>
                </a:lnTo>
                <a:lnTo>
                  <a:pt x="255" y="125"/>
                </a:lnTo>
                <a:lnTo>
                  <a:pt x="261" y="113"/>
                </a:lnTo>
                <a:lnTo>
                  <a:pt x="266" y="96"/>
                </a:lnTo>
                <a:lnTo>
                  <a:pt x="272" y="91"/>
                </a:lnTo>
                <a:lnTo>
                  <a:pt x="272" y="79"/>
                </a:lnTo>
                <a:lnTo>
                  <a:pt x="278" y="68"/>
                </a:lnTo>
                <a:lnTo>
                  <a:pt x="278" y="62"/>
                </a:lnTo>
                <a:lnTo>
                  <a:pt x="278" y="56"/>
                </a:lnTo>
                <a:lnTo>
                  <a:pt x="272" y="45"/>
                </a:lnTo>
                <a:lnTo>
                  <a:pt x="272" y="39"/>
                </a:lnTo>
                <a:lnTo>
                  <a:pt x="272" y="34"/>
                </a:lnTo>
                <a:lnTo>
                  <a:pt x="272" y="28"/>
                </a:lnTo>
                <a:lnTo>
                  <a:pt x="272" y="22"/>
                </a:lnTo>
                <a:lnTo>
                  <a:pt x="278" y="17"/>
                </a:lnTo>
                <a:lnTo>
                  <a:pt x="278" y="11"/>
                </a:lnTo>
                <a:lnTo>
                  <a:pt x="283" y="5"/>
                </a:lnTo>
                <a:lnTo>
                  <a:pt x="295" y="5"/>
                </a:lnTo>
                <a:lnTo>
                  <a:pt x="300" y="0"/>
                </a:lnTo>
                <a:lnTo>
                  <a:pt x="306" y="0"/>
                </a:lnTo>
                <a:lnTo>
                  <a:pt x="312" y="0"/>
                </a:lnTo>
                <a:lnTo>
                  <a:pt x="323" y="0"/>
                </a:lnTo>
                <a:lnTo>
                  <a:pt x="334" y="5"/>
                </a:lnTo>
                <a:lnTo>
                  <a:pt x="340" y="5"/>
                </a:lnTo>
                <a:lnTo>
                  <a:pt x="351" y="11"/>
                </a:lnTo>
                <a:lnTo>
                  <a:pt x="374" y="22"/>
                </a:lnTo>
                <a:lnTo>
                  <a:pt x="391" y="39"/>
                </a:lnTo>
                <a:lnTo>
                  <a:pt x="408" y="51"/>
                </a:lnTo>
                <a:lnTo>
                  <a:pt x="425" y="62"/>
                </a:lnTo>
                <a:lnTo>
                  <a:pt x="430" y="68"/>
                </a:lnTo>
                <a:lnTo>
                  <a:pt x="436" y="74"/>
                </a:lnTo>
                <a:lnTo>
                  <a:pt x="442" y="79"/>
                </a:lnTo>
                <a:lnTo>
                  <a:pt x="442" y="85"/>
                </a:lnTo>
                <a:lnTo>
                  <a:pt x="447" y="96"/>
                </a:lnTo>
                <a:lnTo>
                  <a:pt x="447" y="102"/>
                </a:lnTo>
                <a:lnTo>
                  <a:pt x="447" y="108"/>
                </a:lnTo>
                <a:lnTo>
                  <a:pt x="447" y="113"/>
                </a:lnTo>
                <a:lnTo>
                  <a:pt x="442" y="119"/>
                </a:lnTo>
                <a:lnTo>
                  <a:pt x="442" y="125"/>
                </a:lnTo>
                <a:lnTo>
                  <a:pt x="436" y="130"/>
                </a:lnTo>
                <a:lnTo>
                  <a:pt x="425" y="136"/>
                </a:lnTo>
                <a:lnTo>
                  <a:pt x="419" y="147"/>
                </a:lnTo>
                <a:lnTo>
                  <a:pt x="408" y="153"/>
                </a:lnTo>
                <a:lnTo>
                  <a:pt x="396" y="164"/>
                </a:lnTo>
                <a:lnTo>
                  <a:pt x="379" y="176"/>
                </a:lnTo>
                <a:lnTo>
                  <a:pt x="368" y="187"/>
                </a:lnTo>
                <a:lnTo>
                  <a:pt x="351" y="204"/>
                </a:lnTo>
                <a:lnTo>
                  <a:pt x="334" y="221"/>
                </a:lnTo>
                <a:lnTo>
                  <a:pt x="312" y="238"/>
                </a:lnTo>
                <a:lnTo>
                  <a:pt x="295" y="255"/>
                </a:lnTo>
                <a:lnTo>
                  <a:pt x="272" y="272"/>
                </a:lnTo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7" name="Freeform 11"/>
          <p:cNvSpPr/>
          <p:nvPr/>
        </p:nvSpPr>
        <p:spPr>
          <a:xfrm>
            <a:off x="5019675" y="1860550"/>
            <a:ext cx="358775" cy="1038225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226" h="654">
                <a:moveTo>
                  <a:pt x="17" y="63"/>
                </a:moveTo>
                <a:lnTo>
                  <a:pt x="11" y="57"/>
                </a:lnTo>
                <a:lnTo>
                  <a:pt x="5" y="52"/>
                </a:lnTo>
                <a:lnTo>
                  <a:pt x="5" y="46"/>
                </a:lnTo>
                <a:lnTo>
                  <a:pt x="0" y="40"/>
                </a:lnTo>
                <a:lnTo>
                  <a:pt x="0" y="35"/>
                </a:lnTo>
                <a:lnTo>
                  <a:pt x="5" y="23"/>
                </a:lnTo>
                <a:lnTo>
                  <a:pt x="5" y="18"/>
                </a:lnTo>
                <a:lnTo>
                  <a:pt x="11" y="12"/>
                </a:lnTo>
                <a:lnTo>
                  <a:pt x="17" y="6"/>
                </a:lnTo>
                <a:lnTo>
                  <a:pt x="22" y="6"/>
                </a:lnTo>
                <a:lnTo>
                  <a:pt x="28" y="6"/>
                </a:lnTo>
                <a:lnTo>
                  <a:pt x="34" y="0"/>
                </a:lnTo>
                <a:lnTo>
                  <a:pt x="45" y="0"/>
                </a:lnTo>
                <a:lnTo>
                  <a:pt x="51" y="0"/>
                </a:lnTo>
                <a:lnTo>
                  <a:pt x="62" y="6"/>
                </a:lnTo>
                <a:lnTo>
                  <a:pt x="73" y="6"/>
                </a:lnTo>
                <a:lnTo>
                  <a:pt x="85" y="6"/>
                </a:lnTo>
                <a:lnTo>
                  <a:pt x="96" y="6"/>
                </a:lnTo>
                <a:lnTo>
                  <a:pt x="113" y="12"/>
                </a:lnTo>
                <a:lnTo>
                  <a:pt x="124" y="12"/>
                </a:lnTo>
                <a:lnTo>
                  <a:pt x="141" y="18"/>
                </a:lnTo>
                <a:lnTo>
                  <a:pt x="158" y="23"/>
                </a:lnTo>
                <a:lnTo>
                  <a:pt x="175" y="29"/>
                </a:lnTo>
                <a:lnTo>
                  <a:pt x="175" y="57"/>
                </a:lnTo>
                <a:lnTo>
                  <a:pt x="175" y="97"/>
                </a:lnTo>
                <a:lnTo>
                  <a:pt x="181" y="131"/>
                </a:lnTo>
                <a:lnTo>
                  <a:pt x="181" y="171"/>
                </a:lnTo>
                <a:lnTo>
                  <a:pt x="186" y="211"/>
                </a:lnTo>
                <a:lnTo>
                  <a:pt x="186" y="256"/>
                </a:lnTo>
                <a:lnTo>
                  <a:pt x="192" y="301"/>
                </a:lnTo>
                <a:lnTo>
                  <a:pt x="198" y="347"/>
                </a:lnTo>
                <a:lnTo>
                  <a:pt x="203" y="375"/>
                </a:lnTo>
                <a:lnTo>
                  <a:pt x="209" y="398"/>
                </a:lnTo>
                <a:lnTo>
                  <a:pt x="209" y="415"/>
                </a:lnTo>
                <a:lnTo>
                  <a:pt x="209" y="438"/>
                </a:lnTo>
                <a:lnTo>
                  <a:pt x="215" y="455"/>
                </a:lnTo>
                <a:lnTo>
                  <a:pt x="215" y="477"/>
                </a:lnTo>
                <a:lnTo>
                  <a:pt x="220" y="495"/>
                </a:lnTo>
                <a:lnTo>
                  <a:pt x="220" y="506"/>
                </a:lnTo>
                <a:lnTo>
                  <a:pt x="220" y="523"/>
                </a:lnTo>
                <a:lnTo>
                  <a:pt x="220" y="534"/>
                </a:lnTo>
                <a:lnTo>
                  <a:pt x="220" y="551"/>
                </a:lnTo>
                <a:lnTo>
                  <a:pt x="226" y="563"/>
                </a:lnTo>
                <a:lnTo>
                  <a:pt x="226" y="574"/>
                </a:lnTo>
                <a:lnTo>
                  <a:pt x="226" y="580"/>
                </a:lnTo>
                <a:lnTo>
                  <a:pt x="226" y="591"/>
                </a:lnTo>
                <a:lnTo>
                  <a:pt x="226" y="597"/>
                </a:lnTo>
                <a:lnTo>
                  <a:pt x="226" y="608"/>
                </a:lnTo>
                <a:lnTo>
                  <a:pt x="220" y="619"/>
                </a:lnTo>
                <a:lnTo>
                  <a:pt x="215" y="625"/>
                </a:lnTo>
                <a:lnTo>
                  <a:pt x="209" y="636"/>
                </a:lnTo>
                <a:lnTo>
                  <a:pt x="203" y="642"/>
                </a:lnTo>
                <a:lnTo>
                  <a:pt x="198" y="648"/>
                </a:lnTo>
                <a:lnTo>
                  <a:pt x="186" y="648"/>
                </a:lnTo>
                <a:lnTo>
                  <a:pt x="175" y="654"/>
                </a:lnTo>
                <a:lnTo>
                  <a:pt x="169" y="654"/>
                </a:lnTo>
                <a:lnTo>
                  <a:pt x="164" y="648"/>
                </a:lnTo>
                <a:lnTo>
                  <a:pt x="158" y="648"/>
                </a:lnTo>
                <a:lnTo>
                  <a:pt x="152" y="642"/>
                </a:lnTo>
                <a:lnTo>
                  <a:pt x="147" y="636"/>
                </a:lnTo>
                <a:lnTo>
                  <a:pt x="147" y="625"/>
                </a:lnTo>
                <a:lnTo>
                  <a:pt x="141" y="614"/>
                </a:lnTo>
                <a:lnTo>
                  <a:pt x="135" y="602"/>
                </a:lnTo>
                <a:lnTo>
                  <a:pt x="130" y="591"/>
                </a:lnTo>
                <a:lnTo>
                  <a:pt x="124" y="574"/>
                </a:lnTo>
                <a:lnTo>
                  <a:pt x="124" y="557"/>
                </a:lnTo>
                <a:lnTo>
                  <a:pt x="118" y="540"/>
                </a:lnTo>
                <a:lnTo>
                  <a:pt x="113" y="517"/>
                </a:lnTo>
                <a:lnTo>
                  <a:pt x="113" y="495"/>
                </a:lnTo>
                <a:lnTo>
                  <a:pt x="107" y="472"/>
                </a:lnTo>
                <a:lnTo>
                  <a:pt x="102" y="443"/>
                </a:lnTo>
                <a:lnTo>
                  <a:pt x="102" y="421"/>
                </a:lnTo>
                <a:lnTo>
                  <a:pt x="96" y="392"/>
                </a:lnTo>
                <a:lnTo>
                  <a:pt x="96" y="370"/>
                </a:lnTo>
                <a:lnTo>
                  <a:pt x="90" y="347"/>
                </a:lnTo>
                <a:lnTo>
                  <a:pt x="85" y="324"/>
                </a:lnTo>
                <a:lnTo>
                  <a:pt x="85" y="307"/>
                </a:lnTo>
                <a:lnTo>
                  <a:pt x="79" y="284"/>
                </a:lnTo>
                <a:lnTo>
                  <a:pt x="79" y="267"/>
                </a:lnTo>
                <a:lnTo>
                  <a:pt x="73" y="250"/>
                </a:lnTo>
                <a:lnTo>
                  <a:pt x="73" y="233"/>
                </a:lnTo>
                <a:lnTo>
                  <a:pt x="68" y="216"/>
                </a:lnTo>
                <a:lnTo>
                  <a:pt x="68" y="205"/>
                </a:lnTo>
                <a:lnTo>
                  <a:pt x="68" y="194"/>
                </a:lnTo>
                <a:lnTo>
                  <a:pt x="62" y="177"/>
                </a:lnTo>
                <a:lnTo>
                  <a:pt x="62" y="165"/>
                </a:lnTo>
                <a:lnTo>
                  <a:pt x="62" y="159"/>
                </a:lnTo>
                <a:lnTo>
                  <a:pt x="56" y="142"/>
                </a:lnTo>
                <a:lnTo>
                  <a:pt x="56" y="125"/>
                </a:lnTo>
                <a:lnTo>
                  <a:pt x="51" y="108"/>
                </a:lnTo>
                <a:lnTo>
                  <a:pt x="45" y="97"/>
                </a:lnTo>
                <a:lnTo>
                  <a:pt x="39" y="86"/>
                </a:lnTo>
                <a:lnTo>
                  <a:pt x="34" y="74"/>
                </a:lnTo>
                <a:lnTo>
                  <a:pt x="28" y="69"/>
                </a:lnTo>
                <a:lnTo>
                  <a:pt x="17" y="63"/>
                </a:lnTo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8" name="Freeform 12"/>
          <p:cNvSpPr/>
          <p:nvPr/>
        </p:nvSpPr>
        <p:spPr>
          <a:xfrm>
            <a:off x="5243513" y="2149475"/>
            <a:ext cx="942975" cy="244475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594" h="154">
                <a:moveTo>
                  <a:pt x="436" y="12"/>
                </a:moveTo>
                <a:lnTo>
                  <a:pt x="447" y="6"/>
                </a:lnTo>
                <a:lnTo>
                  <a:pt x="458" y="0"/>
                </a:lnTo>
                <a:lnTo>
                  <a:pt x="464" y="0"/>
                </a:lnTo>
                <a:lnTo>
                  <a:pt x="475" y="0"/>
                </a:lnTo>
                <a:lnTo>
                  <a:pt x="487" y="0"/>
                </a:lnTo>
                <a:lnTo>
                  <a:pt x="492" y="0"/>
                </a:lnTo>
                <a:lnTo>
                  <a:pt x="509" y="0"/>
                </a:lnTo>
                <a:lnTo>
                  <a:pt x="515" y="6"/>
                </a:lnTo>
                <a:lnTo>
                  <a:pt x="532" y="12"/>
                </a:lnTo>
                <a:lnTo>
                  <a:pt x="543" y="23"/>
                </a:lnTo>
                <a:lnTo>
                  <a:pt x="560" y="29"/>
                </a:lnTo>
                <a:lnTo>
                  <a:pt x="572" y="34"/>
                </a:lnTo>
                <a:lnTo>
                  <a:pt x="577" y="40"/>
                </a:lnTo>
                <a:lnTo>
                  <a:pt x="583" y="46"/>
                </a:lnTo>
                <a:lnTo>
                  <a:pt x="589" y="51"/>
                </a:lnTo>
                <a:lnTo>
                  <a:pt x="594" y="57"/>
                </a:lnTo>
                <a:lnTo>
                  <a:pt x="594" y="63"/>
                </a:lnTo>
                <a:lnTo>
                  <a:pt x="594" y="68"/>
                </a:lnTo>
                <a:lnTo>
                  <a:pt x="594" y="74"/>
                </a:lnTo>
                <a:lnTo>
                  <a:pt x="589" y="74"/>
                </a:lnTo>
                <a:lnTo>
                  <a:pt x="589" y="80"/>
                </a:lnTo>
                <a:lnTo>
                  <a:pt x="583" y="80"/>
                </a:lnTo>
                <a:lnTo>
                  <a:pt x="577" y="80"/>
                </a:lnTo>
                <a:lnTo>
                  <a:pt x="566" y="85"/>
                </a:lnTo>
                <a:lnTo>
                  <a:pt x="555" y="85"/>
                </a:lnTo>
                <a:lnTo>
                  <a:pt x="543" y="91"/>
                </a:lnTo>
                <a:lnTo>
                  <a:pt x="532" y="91"/>
                </a:lnTo>
                <a:lnTo>
                  <a:pt x="521" y="97"/>
                </a:lnTo>
                <a:lnTo>
                  <a:pt x="504" y="97"/>
                </a:lnTo>
                <a:lnTo>
                  <a:pt x="487" y="97"/>
                </a:lnTo>
                <a:lnTo>
                  <a:pt x="464" y="102"/>
                </a:lnTo>
                <a:lnTo>
                  <a:pt x="447" y="102"/>
                </a:lnTo>
                <a:lnTo>
                  <a:pt x="424" y="108"/>
                </a:lnTo>
                <a:lnTo>
                  <a:pt x="402" y="108"/>
                </a:lnTo>
                <a:lnTo>
                  <a:pt x="374" y="114"/>
                </a:lnTo>
                <a:lnTo>
                  <a:pt x="351" y="114"/>
                </a:lnTo>
                <a:lnTo>
                  <a:pt x="323" y="119"/>
                </a:lnTo>
                <a:lnTo>
                  <a:pt x="300" y="119"/>
                </a:lnTo>
                <a:lnTo>
                  <a:pt x="277" y="125"/>
                </a:lnTo>
                <a:lnTo>
                  <a:pt x="260" y="125"/>
                </a:lnTo>
                <a:lnTo>
                  <a:pt x="243" y="125"/>
                </a:lnTo>
                <a:lnTo>
                  <a:pt x="226" y="131"/>
                </a:lnTo>
                <a:lnTo>
                  <a:pt x="209" y="131"/>
                </a:lnTo>
                <a:lnTo>
                  <a:pt x="192" y="131"/>
                </a:lnTo>
                <a:lnTo>
                  <a:pt x="181" y="136"/>
                </a:lnTo>
                <a:lnTo>
                  <a:pt x="170" y="136"/>
                </a:lnTo>
                <a:lnTo>
                  <a:pt x="159" y="142"/>
                </a:lnTo>
                <a:lnTo>
                  <a:pt x="147" y="142"/>
                </a:lnTo>
                <a:lnTo>
                  <a:pt x="142" y="142"/>
                </a:lnTo>
                <a:lnTo>
                  <a:pt x="136" y="148"/>
                </a:lnTo>
                <a:lnTo>
                  <a:pt x="130" y="148"/>
                </a:lnTo>
                <a:lnTo>
                  <a:pt x="125" y="148"/>
                </a:lnTo>
                <a:lnTo>
                  <a:pt x="113" y="154"/>
                </a:lnTo>
                <a:lnTo>
                  <a:pt x="102" y="154"/>
                </a:lnTo>
                <a:lnTo>
                  <a:pt x="85" y="154"/>
                </a:lnTo>
                <a:lnTo>
                  <a:pt x="74" y="148"/>
                </a:lnTo>
                <a:lnTo>
                  <a:pt x="57" y="142"/>
                </a:lnTo>
                <a:lnTo>
                  <a:pt x="34" y="136"/>
                </a:lnTo>
                <a:lnTo>
                  <a:pt x="17" y="131"/>
                </a:lnTo>
                <a:lnTo>
                  <a:pt x="0" y="74"/>
                </a:lnTo>
                <a:lnTo>
                  <a:pt x="6" y="74"/>
                </a:lnTo>
                <a:lnTo>
                  <a:pt x="11" y="74"/>
                </a:lnTo>
                <a:lnTo>
                  <a:pt x="23" y="74"/>
                </a:lnTo>
                <a:lnTo>
                  <a:pt x="28" y="74"/>
                </a:lnTo>
                <a:lnTo>
                  <a:pt x="40" y="74"/>
                </a:lnTo>
                <a:lnTo>
                  <a:pt x="51" y="74"/>
                </a:lnTo>
                <a:lnTo>
                  <a:pt x="62" y="74"/>
                </a:lnTo>
                <a:lnTo>
                  <a:pt x="74" y="68"/>
                </a:lnTo>
                <a:lnTo>
                  <a:pt x="91" y="68"/>
                </a:lnTo>
                <a:lnTo>
                  <a:pt x="108" y="68"/>
                </a:lnTo>
                <a:lnTo>
                  <a:pt x="119" y="63"/>
                </a:lnTo>
                <a:lnTo>
                  <a:pt x="136" y="63"/>
                </a:lnTo>
                <a:lnTo>
                  <a:pt x="159" y="57"/>
                </a:lnTo>
                <a:lnTo>
                  <a:pt x="176" y="57"/>
                </a:lnTo>
                <a:lnTo>
                  <a:pt x="198" y="57"/>
                </a:lnTo>
                <a:lnTo>
                  <a:pt x="215" y="51"/>
                </a:lnTo>
                <a:lnTo>
                  <a:pt x="238" y="46"/>
                </a:lnTo>
                <a:lnTo>
                  <a:pt x="260" y="46"/>
                </a:lnTo>
                <a:lnTo>
                  <a:pt x="277" y="46"/>
                </a:lnTo>
                <a:lnTo>
                  <a:pt x="294" y="40"/>
                </a:lnTo>
                <a:lnTo>
                  <a:pt x="311" y="40"/>
                </a:lnTo>
                <a:lnTo>
                  <a:pt x="328" y="34"/>
                </a:lnTo>
                <a:lnTo>
                  <a:pt x="345" y="34"/>
                </a:lnTo>
                <a:lnTo>
                  <a:pt x="357" y="29"/>
                </a:lnTo>
                <a:lnTo>
                  <a:pt x="368" y="29"/>
                </a:lnTo>
                <a:lnTo>
                  <a:pt x="385" y="23"/>
                </a:lnTo>
                <a:lnTo>
                  <a:pt x="396" y="23"/>
                </a:lnTo>
                <a:lnTo>
                  <a:pt x="402" y="17"/>
                </a:lnTo>
                <a:lnTo>
                  <a:pt x="413" y="17"/>
                </a:lnTo>
                <a:lnTo>
                  <a:pt x="419" y="17"/>
                </a:lnTo>
                <a:lnTo>
                  <a:pt x="430" y="12"/>
                </a:lnTo>
                <a:lnTo>
                  <a:pt x="436" y="12"/>
                </a:lnTo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9" name="Freeform 13"/>
          <p:cNvSpPr/>
          <p:nvPr/>
        </p:nvSpPr>
        <p:spPr>
          <a:xfrm>
            <a:off x="5314950" y="2600325"/>
            <a:ext cx="898525" cy="12700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566" h="80">
                <a:moveTo>
                  <a:pt x="566" y="40"/>
                </a:moveTo>
                <a:lnTo>
                  <a:pt x="555" y="40"/>
                </a:lnTo>
                <a:lnTo>
                  <a:pt x="544" y="40"/>
                </a:lnTo>
                <a:lnTo>
                  <a:pt x="532" y="40"/>
                </a:lnTo>
                <a:lnTo>
                  <a:pt x="521" y="40"/>
                </a:lnTo>
                <a:lnTo>
                  <a:pt x="510" y="40"/>
                </a:lnTo>
                <a:lnTo>
                  <a:pt x="493" y="40"/>
                </a:lnTo>
                <a:lnTo>
                  <a:pt x="464" y="46"/>
                </a:lnTo>
                <a:lnTo>
                  <a:pt x="425" y="46"/>
                </a:lnTo>
                <a:lnTo>
                  <a:pt x="385" y="51"/>
                </a:lnTo>
                <a:lnTo>
                  <a:pt x="346" y="57"/>
                </a:lnTo>
                <a:lnTo>
                  <a:pt x="300" y="57"/>
                </a:lnTo>
                <a:lnTo>
                  <a:pt x="249" y="63"/>
                </a:lnTo>
                <a:lnTo>
                  <a:pt x="204" y="68"/>
                </a:lnTo>
                <a:lnTo>
                  <a:pt x="164" y="74"/>
                </a:lnTo>
                <a:lnTo>
                  <a:pt x="125" y="74"/>
                </a:lnTo>
                <a:lnTo>
                  <a:pt x="91" y="80"/>
                </a:lnTo>
                <a:lnTo>
                  <a:pt x="57" y="80"/>
                </a:lnTo>
                <a:lnTo>
                  <a:pt x="29" y="80"/>
                </a:lnTo>
                <a:lnTo>
                  <a:pt x="0" y="80"/>
                </a:lnTo>
                <a:lnTo>
                  <a:pt x="0" y="57"/>
                </a:lnTo>
                <a:lnTo>
                  <a:pt x="12" y="57"/>
                </a:lnTo>
                <a:lnTo>
                  <a:pt x="17" y="57"/>
                </a:lnTo>
                <a:lnTo>
                  <a:pt x="29" y="51"/>
                </a:lnTo>
                <a:lnTo>
                  <a:pt x="40" y="51"/>
                </a:lnTo>
                <a:lnTo>
                  <a:pt x="51" y="51"/>
                </a:lnTo>
                <a:lnTo>
                  <a:pt x="68" y="51"/>
                </a:lnTo>
                <a:lnTo>
                  <a:pt x="80" y="51"/>
                </a:lnTo>
                <a:lnTo>
                  <a:pt x="97" y="46"/>
                </a:lnTo>
                <a:lnTo>
                  <a:pt x="114" y="46"/>
                </a:lnTo>
                <a:lnTo>
                  <a:pt x="136" y="46"/>
                </a:lnTo>
                <a:lnTo>
                  <a:pt x="153" y="40"/>
                </a:lnTo>
                <a:lnTo>
                  <a:pt x="176" y="40"/>
                </a:lnTo>
                <a:lnTo>
                  <a:pt x="198" y="34"/>
                </a:lnTo>
                <a:lnTo>
                  <a:pt x="221" y="34"/>
                </a:lnTo>
                <a:lnTo>
                  <a:pt x="249" y="29"/>
                </a:lnTo>
                <a:lnTo>
                  <a:pt x="272" y="23"/>
                </a:lnTo>
                <a:lnTo>
                  <a:pt x="300" y="23"/>
                </a:lnTo>
                <a:lnTo>
                  <a:pt x="329" y="17"/>
                </a:lnTo>
                <a:lnTo>
                  <a:pt x="351" y="17"/>
                </a:lnTo>
                <a:lnTo>
                  <a:pt x="374" y="11"/>
                </a:lnTo>
                <a:lnTo>
                  <a:pt x="391" y="11"/>
                </a:lnTo>
                <a:lnTo>
                  <a:pt x="408" y="11"/>
                </a:lnTo>
                <a:lnTo>
                  <a:pt x="425" y="6"/>
                </a:lnTo>
                <a:lnTo>
                  <a:pt x="442" y="6"/>
                </a:lnTo>
                <a:lnTo>
                  <a:pt x="453" y="6"/>
                </a:lnTo>
                <a:lnTo>
                  <a:pt x="470" y="6"/>
                </a:lnTo>
                <a:lnTo>
                  <a:pt x="476" y="0"/>
                </a:lnTo>
                <a:lnTo>
                  <a:pt x="487" y="0"/>
                </a:lnTo>
                <a:lnTo>
                  <a:pt x="493" y="0"/>
                </a:lnTo>
                <a:lnTo>
                  <a:pt x="498" y="0"/>
                </a:lnTo>
                <a:lnTo>
                  <a:pt x="504" y="0"/>
                </a:lnTo>
                <a:lnTo>
                  <a:pt x="510" y="0"/>
                </a:lnTo>
                <a:lnTo>
                  <a:pt x="521" y="6"/>
                </a:lnTo>
                <a:lnTo>
                  <a:pt x="527" y="11"/>
                </a:lnTo>
                <a:lnTo>
                  <a:pt x="532" y="11"/>
                </a:lnTo>
                <a:lnTo>
                  <a:pt x="544" y="17"/>
                </a:lnTo>
                <a:lnTo>
                  <a:pt x="549" y="23"/>
                </a:lnTo>
                <a:lnTo>
                  <a:pt x="555" y="29"/>
                </a:lnTo>
                <a:lnTo>
                  <a:pt x="555" y="34"/>
                </a:lnTo>
                <a:lnTo>
                  <a:pt x="561" y="34"/>
                </a:lnTo>
                <a:lnTo>
                  <a:pt x="566" y="40"/>
                </a:lnTo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0" name="任意多边形: 形状 19"/>
          <p:cNvSpPr/>
          <p:nvPr/>
        </p:nvSpPr>
        <p:spPr>
          <a:xfrm>
            <a:off x="6173788" y="1722438"/>
            <a:ext cx="503237" cy="1262062"/>
          </a:xfrm>
          <a:custGeom>
            <a:avLst/>
            <a:gdLst/>
            <a:ahLst/>
            <a:cxnLst>
              <a:cxn ang="0">
                <a:pos x="242887" y="7356"/>
              </a:cxn>
              <a:cxn ang="0">
                <a:pos x="296864" y="26454"/>
              </a:cxn>
              <a:cxn ang="0">
                <a:pos x="333377" y="43958"/>
              </a:cxn>
              <a:cxn ang="0">
                <a:pos x="395289" y="80556"/>
              </a:cxn>
              <a:cxn ang="0">
                <a:pos x="458789" y="125111"/>
              </a:cxn>
              <a:cxn ang="0">
                <a:pos x="493714" y="161708"/>
              </a:cxn>
              <a:cxn ang="0">
                <a:pos x="503239" y="179216"/>
              </a:cxn>
              <a:cxn ang="0">
                <a:pos x="503239" y="198311"/>
              </a:cxn>
              <a:cxn ang="0">
                <a:pos x="493714" y="225361"/>
              </a:cxn>
              <a:cxn ang="0">
                <a:pos x="466727" y="252411"/>
              </a:cxn>
              <a:cxn ang="0">
                <a:pos x="458789" y="269916"/>
              </a:cxn>
              <a:cxn ang="0">
                <a:pos x="449264" y="314472"/>
              </a:cxn>
              <a:cxn ang="0">
                <a:pos x="439739" y="378123"/>
              </a:cxn>
              <a:cxn ang="0">
                <a:pos x="431802" y="468824"/>
              </a:cxn>
              <a:cxn ang="0">
                <a:pos x="422277" y="559525"/>
              </a:cxn>
              <a:cxn ang="0">
                <a:pos x="412752" y="640679"/>
              </a:cxn>
              <a:cxn ang="0">
                <a:pos x="404814" y="712286"/>
              </a:cxn>
              <a:cxn ang="0">
                <a:pos x="404814" y="775937"/>
              </a:cxn>
              <a:cxn ang="0">
                <a:pos x="368302" y="901646"/>
              </a:cxn>
              <a:cxn ang="0">
                <a:pos x="333377" y="1038494"/>
              </a:cxn>
              <a:cxn ang="0">
                <a:pos x="314327" y="1092597"/>
              </a:cxn>
              <a:cxn ang="0">
                <a:pos x="287339" y="1146699"/>
              </a:cxn>
              <a:cxn ang="0">
                <a:pos x="260352" y="1183299"/>
              </a:cxn>
              <a:cxn ang="0">
                <a:pos x="233362" y="1218306"/>
              </a:cxn>
              <a:cxn ang="0">
                <a:pos x="206375" y="1237402"/>
              </a:cxn>
              <a:cxn ang="0">
                <a:pos x="179387" y="1254905"/>
              </a:cxn>
              <a:cxn ang="0">
                <a:pos x="134937" y="1264453"/>
              </a:cxn>
              <a:cxn ang="0">
                <a:pos x="107950" y="1264453"/>
              </a:cxn>
              <a:cxn ang="0">
                <a:pos x="98425" y="1245358"/>
              </a:cxn>
              <a:cxn ang="0">
                <a:pos x="90487" y="1227855"/>
              </a:cxn>
              <a:cxn ang="0">
                <a:pos x="80962" y="1191255"/>
              </a:cxn>
              <a:cxn ang="0">
                <a:pos x="80962" y="1154656"/>
              </a:cxn>
              <a:cxn ang="0">
                <a:pos x="63500" y="1100554"/>
              </a:cxn>
              <a:cxn ang="0">
                <a:pos x="36512" y="1055999"/>
              </a:cxn>
              <a:cxn ang="0">
                <a:pos x="0" y="992348"/>
              </a:cxn>
              <a:cxn ang="0">
                <a:pos x="36512" y="947792"/>
              </a:cxn>
              <a:cxn ang="0">
                <a:pos x="80962" y="947792"/>
              </a:cxn>
              <a:cxn ang="0">
                <a:pos x="98425" y="947792"/>
              </a:cxn>
              <a:cxn ang="0">
                <a:pos x="117475" y="938245"/>
              </a:cxn>
              <a:cxn ang="0">
                <a:pos x="125412" y="930288"/>
              </a:cxn>
              <a:cxn ang="0">
                <a:pos x="134937" y="901646"/>
              </a:cxn>
              <a:cxn ang="0">
                <a:pos x="144462" y="857090"/>
              </a:cxn>
              <a:cxn ang="0">
                <a:pos x="161925" y="785484"/>
              </a:cxn>
              <a:cxn ang="0">
                <a:pos x="179387" y="694782"/>
              </a:cxn>
              <a:cxn ang="0">
                <a:pos x="198437" y="559525"/>
              </a:cxn>
              <a:cxn ang="0">
                <a:pos x="215900" y="387668"/>
              </a:cxn>
              <a:cxn ang="0">
                <a:pos x="215900" y="314472"/>
              </a:cxn>
              <a:cxn ang="0">
                <a:pos x="206375" y="260368"/>
              </a:cxn>
              <a:cxn ang="0">
                <a:pos x="198437" y="225361"/>
              </a:cxn>
              <a:cxn ang="0">
                <a:pos x="188912" y="198311"/>
              </a:cxn>
              <a:cxn ang="0">
                <a:pos x="201628" y="141604"/>
              </a:cxn>
              <a:cxn ang="0">
                <a:pos x="217927" y="0"/>
              </a:cxn>
            </a:cxnLst>
            <a:pathLst>
              <a:path w="503237" h="1261465">
                <a:moveTo>
                  <a:pt x="217927" y="0"/>
                </a:moveTo>
                <a:lnTo>
                  <a:pt x="242887" y="7341"/>
                </a:lnTo>
                <a:lnTo>
                  <a:pt x="269875" y="16866"/>
                </a:lnTo>
                <a:lnTo>
                  <a:pt x="296862" y="26391"/>
                </a:lnTo>
                <a:lnTo>
                  <a:pt x="314325" y="34328"/>
                </a:lnTo>
                <a:lnTo>
                  <a:pt x="333375" y="43853"/>
                </a:lnTo>
                <a:lnTo>
                  <a:pt x="368300" y="61316"/>
                </a:lnTo>
                <a:lnTo>
                  <a:pt x="395287" y="80366"/>
                </a:lnTo>
                <a:lnTo>
                  <a:pt x="431800" y="97828"/>
                </a:lnTo>
                <a:lnTo>
                  <a:pt x="458787" y="124816"/>
                </a:lnTo>
                <a:lnTo>
                  <a:pt x="476250" y="142278"/>
                </a:lnTo>
                <a:lnTo>
                  <a:pt x="493712" y="161328"/>
                </a:lnTo>
                <a:lnTo>
                  <a:pt x="503237" y="170853"/>
                </a:lnTo>
                <a:lnTo>
                  <a:pt x="503237" y="178791"/>
                </a:lnTo>
                <a:lnTo>
                  <a:pt x="503237" y="188316"/>
                </a:lnTo>
                <a:lnTo>
                  <a:pt x="503237" y="197841"/>
                </a:lnTo>
                <a:lnTo>
                  <a:pt x="503237" y="205778"/>
                </a:lnTo>
                <a:lnTo>
                  <a:pt x="493712" y="224828"/>
                </a:lnTo>
                <a:lnTo>
                  <a:pt x="485775" y="232766"/>
                </a:lnTo>
                <a:lnTo>
                  <a:pt x="466725" y="251816"/>
                </a:lnTo>
                <a:lnTo>
                  <a:pt x="458787" y="259753"/>
                </a:lnTo>
                <a:lnTo>
                  <a:pt x="458787" y="269278"/>
                </a:lnTo>
                <a:lnTo>
                  <a:pt x="449262" y="286741"/>
                </a:lnTo>
                <a:lnTo>
                  <a:pt x="449262" y="313728"/>
                </a:lnTo>
                <a:lnTo>
                  <a:pt x="439737" y="340716"/>
                </a:lnTo>
                <a:lnTo>
                  <a:pt x="439737" y="377228"/>
                </a:lnTo>
                <a:lnTo>
                  <a:pt x="431800" y="423266"/>
                </a:lnTo>
                <a:lnTo>
                  <a:pt x="431800" y="467716"/>
                </a:lnTo>
                <a:lnTo>
                  <a:pt x="422275" y="512166"/>
                </a:lnTo>
                <a:lnTo>
                  <a:pt x="422275" y="558203"/>
                </a:lnTo>
                <a:lnTo>
                  <a:pt x="422275" y="602653"/>
                </a:lnTo>
                <a:lnTo>
                  <a:pt x="412750" y="639165"/>
                </a:lnTo>
                <a:lnTo>
                  <a:pt x="412750" y="675678"/>
                </a:lnTo>
                <a:lnTo>
                  <a:pt x="404812" y="710603"/>
                </a:lnTo>
                <a:lnTo>
                  <a:pt x="404812" y="747115"/>
                </a:lnTo>
                <a:lnTo>
                  <a:pt x="404812" y="774103"/>
                </a:lnTo>
                <a:lnTo>
                  <a:pt x="385762" y="837603"/>
                </a:lnTo>
                <a:lnTo>
                  <a:pt x="368300" y="899515"/>
                </a:lnTo>
                <a:lnTo>
                  <a:pt x="350837" y="972540"/>
                </a:lnTo>
                <a:lnTo>
                  <a:pt x="333375" y="1036040"/>
                </a:lnTo>
                <a:lnTo>
                  <a:pt x="323850" y="1063028"/>
                </a:lnTo>
                <a:lnTo>
                  <a:pt x="314325" y="1090015"/>
                </a:lnTo>
                <a:lnTo>
                  <a:pt x="296862" y="1117003"/>
                </a:lnTo>
                <a:lnTo>
                  <a:pt x="287337" y="1143990"/>
                </a:lnTo>
                <a:lnTo>
                  <a:pt x="279400" y="1161453"/>
                </a:lnTo>
                <a:lnTo>
                  <a:pt x="260350" y="1180503"/>
                </a:lnTo>
                <a:lnTo>
                  <a:pt x="252412" y="1197965"/>
                </a:lnTo>
                <a:lnTo>
                  <a:pt x="233362" y="1215428"/>
                </a:lnTo>
                <a:lnTo>
                  <a:pt x="225425" y="1224953"/>
                </a:lnTo>
                <a:lnTo>
                  <a:pt x="206375" y="1234478"/>
                </a:lnTo>
                <a:lnTo>
                  <a:pt x="198437" y="1242415"/>
                </a:lnTo>
                <a:lnTo>
                  <a:pt x="179387" y="1251940"/>
                </a:lnTo>
                <a:lnTo>
                  <a:pt x="152400" y="1261465"/>
                </a:lnTo>
                <a:lnTo>
                  <a:pt x="134937" y="1261465"/>
                </a:lnTo>
                <a:lnTo>
                  <a:pt x="117475" y="1261465"/>
                </a:lnTo>
                <a:lnTo>
                  <a:pt x="107950" y="1261465"/>
                </a:lnTo>
                <a:lnTo>
                  <a:pt x="107950" y="1251940"/>
                </a:lnTo>
                <a:lnTo>
                  <a:pt x="98425" y="1242415"/>
                </a:lnTo>
                <a:lnTo>
                  <a:pt x="90487" y="1234478"/>
                </a:lnTo>
                <a:lnTo>
                  <a:pt x="90487" y="1224953"/>
                </a:lnTo>
                <a:lnTo>
                  <a:pt x="80962" y="1207490"/>
                </a:lnTo>
                <a:lnTo>
                  <a:pt x="80962" y="1188440"/>
                </a:lnTo>
                <a:lnTo>
                  <a:pt x="80962" y="1170978"/>
                </a:lnTo>
                <a:lnTo>
                  <a:pt x="80962" y="1151928"/>
                </a:lnTo>
                <a:lnTo>
                  <a:pt x="71437" y="1124940"/>
                </a:lnTo>
                <a:lnTo>
                  <a:pt x="63500" y="1097953"/>
                </a:lnTo>
                <a:lnTo>
                  <a:pt x="44450" y="1080490"/>
                </a:lnTo>
                <a:lnTo>
                  <a:pt x="36512" y="1053503"/>
                </a:lnTo>
                <a:lnTo>
                  <a:pt x="19050" y="1026515"/>
                </a:lnTo>
                <a:lnTo>
                  <a:pt x="0" y="990003"/>
                </a:lnTo>
                <a:lnTo>
                  <a:pt x="19050" y="945553"/>
                </a:lnTo>
                <a:lnTo>
                  <a:pt x="36512" y="945553"/>
                </a:lnTo>
                <a:lnTo>
                  <a:pt x="63500" y="945553"/>
                </a:lnTo>
                <a:lnTo>
                  <a:pt x="80962" y="945553"/>
                </a:lnTo>
                <a:lnTo>
                  <a:pt x="90487" y="945553"/>
                </a:lnTo>
                <a:lnTo>
                  <a:pt x="98425" y="945553"/>
                </a:lnTo>
                <a:lnTo>
                  <a:pt x="107950" y="945553"/>
                </a:lnTo>
                <a:lnTo>
                  <a:pt x="117475" y="936028"/>
                </a:lnTo>
                <a:lnTo>
                  <a:pt x="125412" y="936028"/>
                </a:lnTo>
                <a:lnTo>
                  <a:pt x="125412" y="928090"/>
                </a:lnTo>
                <a:lnTo>
                  <a:pt x="125412" y="918565"/>
                </a:lnTo>
                <a:lnTo>
                  <a:pt x="134937" y="899515"/>
                </a:lnTo>
                <a:lnTo>
                  <a:pt x="134937" y="882053"/>
                </a:lnTo>
                <a:lnTo>
                  <a:pt x="144462" y="855065"/>
                </a:lnTo>
                <a:lnTo>
                  <a:pt x="152400" y="818553"/>
                </a:lnTo>
                <a:lnTo>
                  <a:pt x="161925" y="783628"/>
                </a:lnTo>
                <a:lnTo>
                  <a:pt x="171450" y="737590"/>
                </a:lnTo>
                <a:lnTo>
                  <a:pt x="179387" y="693140"/>
                </a:lnTo>
                <a:lnTo>
                  <a:pt x="188912" y="647103"/>
                </a:lnTo>
                <a:lnTo>
                  <a:pt x="198437" y="558203"/>
                </a:lnTo>
                <a:lnTo>
                  <a:pt x="206375" y="467716"/>
                </a:lnTo>
                <a:lnTo>
                  <a:pt x="215900" y="386753"/>
                </a:lnTo>
                <a:lnTo>
                  <a:pt x="215900" y="350241"/>
                </a:lnTo>
                <a:lnTo>
                  <a:pt x="215900" y="313728"/>
                </a:lnTo>
                <a:lnTo>
                  <a:pt x="215900" y="286741"/>
                </a:lnTo>
                <a:lnTo>
                  <a:pt x="206375" y="259753"/>
                </a:lnTo>
                <a:lnTo>
                  <a:pt x="206375" y="242291"/>
                </a:lnTo>
                <a:lnTo>
                  <a:pt x="198437" y="224828"/>
                </a:lnTo>
                <a:lnTo>
                  <a:pt x="198437" y="205778"/>
                </a:lnTo>
                <a:lnTo>
                  <a:pt x="188912" y="197841"/>
                </a:lnTo>
                <a:lnTo>
                  <a:pt x="186658" y="196611"/>
                </a:lnTo>
                <a:lnTo>
                  <a:pt x="201628" y="141269"/>
                </a:lnTo>
                <a:cubicBezTo>
                  <a:pt x="207405" y="114434"/>
                  <a:pt x="211810" y="87124"/>
                  <a:pt x="214771" y="59409"/>
                </a:cubicBezTo>
                <a:lnTo>
                  <a:pt x="217927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rgbClr val="FF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1" name="任意多边形: 形状 20"/>
          <p:cNvSpPr/>
          <p:nvPr/>
        </p:nvSpPr>
        <p:spPr>
          <a:xfrm>
            <a:off x="5181600" y="1722438"/>
            <a:ext cx="1223963" cy="306388"/>
          </a:xfrm>
          <a:custGeom>
            <a:avLst/>
            <a:gdLst>
              <a:gd name="connsiteX0" fmla="*/ 1176338 w 1222815"/>
              <a:gd name="connsiteY0" fmla="*/ 0 h 306388"/>
              <a:gd name="connsiteX1" fmla="*/ 1203325 w 1222815"/>
              <a:gd name="connsiteY1" fmla="*/ 0 h 306388"/>
              <a:gd name="connsiteX2" fmla="*/ 1220788 w 1222815"/>
              <a:gd name="connsiteY2" fmla="*/ 0 h 306388"/>
              <a:gd name="connsiteX3" fmla="*/ 1222815 w 1222815"/>
              <a:gd name="connsiteY3" fmla="*/ 597 h 306388"/>
              <a:gd name="connsiteX4" fmla="*/ 1219659 w 1222815"/>
              <a:gd name="connsiteY4" fmla="*/ 60006 h 306388"/>
              <a:gd name="connsiteX5" fmla="*/ 1206516 w 1222815"/>
              <a:gd name="connsiteY5" fmla="*/ 141866 h 306388"/>
              <a:gd name="connsiteX6" fmla="*/ 1191546 w 1222815"/>
              <a:gd name="connsiteY6" fmla="*/ 197208 h 306388"/>
              <a:gd name="connsiteX7" fmla="*/ 1176338 w 1222815"/>
              <a:gd name="connsiteY7" fmla="*/ 188913 h 306388"/>
              <a:gd name="connsiteX8" fmla="*/ 1149350 w 1222815"/>
              <a:gd name="connsiteY8" fmla="*/ 179388 h 306388"/>
              <a:gd name="connsiteX9" fmla="*/ 1122363 w 1222815"/>
              <a:gd name="connsiteY9" fmla="*/ 179388 h 306388"/>
              <a:gd name="connsiteX10" fmla="*/ 1103313 w 1222815"/>
              <a:gd name="connsiteY10" fmla="*/ 179388 h 306388"/>
              <a:gd name="connsiteX11" fmla="*/ 1085850 w 1222815"/>
              <a:gd name="connsiteY11" fmla="*/ 179388 h 306388"/>
              <a:gd name="connsiteX12" fmla="*/ 1076325 w 1222815"/>
              <a:gd name="connsiteY12" fmla="*/ 179388 h 306388"/>
              <a:gd name="connsiteX13" fmla="*/ 1068388 w 1222815"/>
              <a:gd name="connsiteY13" fmla="*/ 179388 h 306388"/>
              <a:gd name="connsiteX14" fmla="*/ 1049338 w 1222815"/>
              <a:gd name="connsiteY14" fmla="*/ 179388 h 306388"/>
              <a:gd name="connsiteX15" fmla="*/ 1031875 w 1222815"/>
              <a:gd name="connsiteY15" fmla="*/ 179388 h 306388"/>
              <a:gd name="connsiteX16" fmla="*/ 1014413 w 1222815"/>
              <a:gd name="connsiteY16" fmla="*/ 179388 h 306388"/>
              <a:gd name="connsiteX17" fmla="*/ 996950 w 1222815"/>
              <a:gd name="connsiteY17" fmla="*/ 179388 h 306388"/>
              <a:gd name="connsiteX18" fmla="*/ 969963 w 1222815"/>
              <a:gd name="connsiteY18" fmla="*/ 188913 h 306388"/>
              <a:gd name="connsiteX19" fmla="*/ 942975 w 1222815"/>
              <a:gd name="connsiteY19" fmla="*/ 188913 h 306388"/>
              <a:gd name="connsiteX20" fmla="*/ 915988 w 1222815"/>
              <a:gd name="connsiteY20" fmla="*/ 188913 h 306388"/>
              <a:gd name="connsiteX21" fmla="*/ 879475 w 1222815"/>
              <a:gd name="connsiteY21" fmla="*/ 198438 h 306388"/>
              <a:gd name="connsiteX22" fmla="*/ 842963 w 1222815"/>
              <a:gd name="connsiteY22" fmla="*/ 198438 h 306388"/>
              <a:gd name="connsiteX23" fmla="*/ 808038 w 1222815"/>
              <a:gd name="connsiteY23" fmla="*/ 206375 h 306388"/>
              <a:gd name="connsiteX24" fmla="*/ 771525 w 1222815"/>
              <a:gd name="connsiteY24" fmla="*/ 206375 h 306388"/>
              <a:gd name="connsiteX25" fmla="*/ 727075 w 1222815"/>
              <a:gd name="connsiteY25" fmla="*/ 215900 h 306388"/>
              <a:gd name="connsiteX26" fmla="*/ 682625 w 1222815"/>
              <a:gd name="connsiteY26" fmla="*/ 215900 h 306388"/>
              <a:gd name="connsiteX27" fmla="*/ 636588 w 1222815"/>
              <a:gd name="connsiteY27" fmla="*/ 225425 h 306388"/>
              <a:gd name="connsiteX28" fmla="*/ 592138 w 1222815"/>
              <a:gd name="connsiteY28" fmla="*/ 233363 h 306388"/>
              <a:gd name="connsiteX29" fmla="*/ 547688 w 1222815"/>
              <a:gd name="connsiteY29" fmla="*/ 242888 h 306388"/>
              <a:gd name="connsiteX30" fmla="*/ 501650 w 1222815"/>
              <a:gd name="connsiteY30" fmla="*/ 242888 h 306388"/>
              <a:gd name="connsiteX31" fmla="*/ 466725 w 1222815"/>
              <a:gd name="connsiteY31" fmla="*/ 252413 h 306388"/>
              <a:gd name="connsiteX32" fmla="*/ 430213 w 1222815"/>
              <a:gd name="connsiteY32" fmla="*/ 260350 h 306388"/>
              <a:gd name="connsiteX33" fmla="*/ 393700 w 1222815"/>
              <a:gd name="connsiteY33" fmla="*/ 260350 h 306388"/>
              <a:gd name="connsiteX34" fmla="*/ 358775 w 1222815"/>
              <a:gd name="connsiteY34" fmla="*/ 269875 h 306388"/>
              <a:gd name="connsiteX35" fmla="*/ 331788 w 1222815"/>
              <a:gd name="connsiteY35" fmla="*/ 269875 h 306388"/>
              <a:gd name="connsiteX36" fmla="*/ 304800 w 1222815"/>
              <a:gd name="connsiteY36" fmla="*/ 269875 h 306388"/>
              <a:gd name="connsiteX37" fmla="*/ 287338 w 1222815"/>
              <a:gd name="connsiteY37" fmla="*/ 279400 h 306388"/>
              <a:gd name="connsiteX38" fmla="*/ 260350 w 1222815"/>
              <a:gd name="connsiteY38" fmla="*/ 279400 h 306388"/>
              <a:gd name="connsiteX39" fmla="*/ 241300 w 1222815"/>
              <a:gd name="connsiteY39" fmla="*/ 279400 h 306388"/>
              <a:gd name="connsiteX40" fmla="*/ 223838 w 1222815"/>
              <a:gd name="connsiteY40" fmla="*/ 287338 h 306388"/>
              <a:gd name="connsiteX41" fmla="*/ 214313 w 1222815"/>
              <a:gd name="connsiteY41" fmla="*/ 287338 h 306388"/>
              <a:gd name="connsiteX42" fmla="*/ 206375 w 1222815"/>
              <a:gd name="connsiteY42" fmla="*/ 287338 h 306388"/>
              <a:gd name="connsiteX43" fmla="*/ 196850 w 1222815"/>
              <a:gd name="connsiteY43" fmla="*/ 287338 h 306388"/>
              <a:gd name="connsiteX44" fmla="*/ 179388 w 1222815"/>
              <a:gd name="connsiteY44" fmla="*/ 287338 h 306388"/>
              <a:gd name="connsiteX45" fmla="*/ 160338 w 1222815"/>
              <a:gd name="connsiteY45" fmla="*/ 296863 h 306388"/>
              <a:gd name="connsiteX46" fmla="*/ 142875 w 1222815"/>
              <a:gd name="connsiteY46" fmla="*/ 296863 h 306388"/>
              <a:gd name="connsiteX47" fmla="*/ 115888 w 1222815"/>
              <a:gd name="connsiteY47" fmla="*/ 296863 h 306388"/>
              <a:gd name="connsiteX48" fmla="*/ 88900 w 1222815"/>
              <a:gd name="connsiteY48" fmla="*/ 296863 h 306388"/>
              <a:gd name="connsiteX49" fmla="*/ 61913 w 1222815"/>
              <a:gd name="connsiteY49" fmla="*/ 296863 h 306388"/>
              <a:gd name="connsiteX50" fmla="*/ 34925 w 1222815"/>
              <a:gd name="connsiteY50" fmla="*/ 306388 h 306388"/>
              <a:gd name="connsiteX51" fmla="*/ 0 w 1222815"/>
              <a:gd name="connsiteY51" fmla="*/ 306388 h 306388"/>
              <a:gd name="connsiteX52" fmla="*/ 0 w 1222815"/>
              <a:gd name="connsiteY52" fmla="*/ 179388 h 306388"/>
              <a:gd name="connsiteX53" fmla="*/ 44450 w 1222815"/>
              <a:gd name="connsiteY53" fmla="*/ 171450 h 306388"/>
              <a:gd name="connsiteX54" fmla="*/ 98425 w 1222815"/>
              <a:gd name="connsiteY54" fmla="*/ 171450 h 306388"/>
              <a:gd name="connsiteX55" fmla="*/ 152400 w 1222815"/>
              <a:gd name="connsiteY55" fmla="*/ 161925 h 306388"/>
              <a:gd name="connsiteX56" fmla="*/ 206375 w 1222815"/>
              <a:gd name="connsiteY56" fmla="*/ 152400 h 306388"/>
              <a:gd name="connsiteX57" fmla="*/ 260350 w 1222815"/>
              <a:gd name="connsiteY57" fmla="*/ 142875 h 306388"/>
              <a:gd name="connsiteX58" fmla="*/ 322263 w 1222815"/>
              <a:gd name="connsiteY58" fmla="*/ 142875 h 306388"/>
              <a:gd name="connsiteX59" fmla="*/ 393700 w 1222815"/>
              <a:gd name="connsiteY59" fmla="*/ 134938 h 306388"/>
              <a:gd name="connsiteX60" fmla="*/ 466725 w 1222815"/>
              <a:gd name="connsiteY60" fmla="*/ 125413 h 306388"/>
              <a:gd name="connsiteX61" fmla="*/ 538163 w 1222815"/>
              <a:gd name="connsiteY61" fmla="*/ 115888 h 306388"/>
              <a:gd name="connsiteX62" fmla="*/ 601663 w 1222815"/>
              <a:gd name="connsiteY62" fmla="*/ 107950 h 306388"/>
              <a:gd name="connsiteX63" fmla="*/ 663575 w 1222815"/>
              <a:gd name="connsiteY63" fmla="*/ 98425 h 306388"/>
              <a:gd name="connsiteX64" fmla="*/ 717550 w 1222815"/>
              <a:gd name="connsiteY64" fmla="*/ 88900 h 306388"/>
              <a:gd name="connsiteX65" fmla="*/ 781050 w 1222815"/>
              <a:gd name="connsiteY65" fmla="*/ 80963 h 306388"/>
              <a:gd name="connsiteX66" fmla="*/ 825500 w 1222815"/>
              <a:gd name="connsiteY66" fmla="*/ 80963 h 306388"/>
              <a:gd name="connsiteX67" fmla="*/ 869950 w 1222815"/>
              <a:gd name="connsiteY67" fmla="*/ 71438 h 306388"/>
              <a:gd name="connsiteX68" fmla="*/ 915988 w 1222815"/>
              <a:gd name="connsiteY68" fmla="*/ 61913 h 306388"/>
              <a:gd name="connsiteX69" fmla="*/ 950913 w 1222815"/>
              <a:gd name="connsiteY69" fmla="*/ 61913 h 306388"/>
              <a:gd name="connsiteX70" fmla="*/ 987425 w 1222815"/>
              <a:gd name="connsiteY70" fmla="*/ 53975 h 306388"/>
              <a:gd name="connsiteX71" fmla="*/ 1023938 w 1222815"/>
              <a:gd name="connsiteY71" fmla="*/ 53975 h 306388"/>
              <a:gd name="connsiteX72" fmla="*/ 1049338 w 1222815"/>
              <a:gd name="connsiteY72" fmla="*/ 44450 h 306388"/>
              <a:gd name="connsiteX73" fmla="*/ 1076325 w 1222815"/>
              <a:gd name="connsiteY73" fmla="*/ 44450 h 306388"/>
              <a:gd name="connsiteX74" fmla="*/ 1103313 w 1222815"/>
              <a:gd name="connsiteY74" fmla="*/ 34925 h 306388"/>
              <a:gd name="connsiteX75" fmla="*/ 1122363 w 1222815"/>
              <a:gd name="connsiteY75" fmla="*/ 26988 h 306388"/>
              <a:gd name="connsiteX76" fmla="*/ 1139825 w 1222815"/>
              <a:gd name="connsiteY76" fmla="*/ 17463 h 306388"/>
              <a:gd name="connsiteX77" fmla="*/ 1157288 w 1222815"/>
              <a:gd name="connsiteY77" fmla="*/ 7938 h 30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222815" h="306388">
                <a:moveTo>
                  <a:pt x="1176338" y="0"/>
                </a:moveTo>
                <a:lnTo>
                  <a:pt x="1203325" y="0"/>
                </a:lnTo>
                <a:lnTo>
                  <a:pt x="1220788" y="0"/>
                </a:lnTo>
                <a:lnTo>
                  <a:pt x="1222815" y="597"/>
                </a:lnTo>
                <a:lnTo>
                  <a:pt x="1219659" y="60006"/>
                </a:lnTo>
                <a:cubicBezTo>
                  <a:pt x="1216698" y="87721"/>
                  <a:pt x="1212293" y="115031"/>
                  <a:pt x="1206516" y="141866"/>
                </a:cubicBezTo>
                <a:lnTo>
                  <a:pt x="1191546" y="197208"/>
                </a:lnTo>
                <a:lnTo>
                  <a:pt x="1176338" y="188913"/>
                </a:lnTo>
                <a:lnTo>
                  <a:pt x="1149350" y="179388"/>
                </a:lnTo>
                <a:lnTo>
                  <a:pt x="1122363" y="179388"/>
                </a:lnTo>
                <a:lnTo>
                  <a:pt x="1103313" y="179388"/>
                </a:lnTo>
                <a:lnTo>
                  <a:pt x="1085850" y="179388"/>
                </a:lnTo>
                <a:lnTo>
                  <a:pt x="1076325" y="179388"/>
                </a:lnTo>
                <a:lnTo>
                  <a:pt x="1068388" y="179388"/>
                </a:lnTo>
                <a:lnTo>
                  <a:pt x="1049338" y="179388"/>
                </a:lnTo>
                <a:lnTo>
                  <a:pt x="1031875" y="179388"/>
                </a:lnTo>
                <a:lnTo>
                  <a:pt x="1014413" y="179388"/>
                </a:lnTo>
                <a:lnTo>
                  <a:pt x="996950" y="179388"/>
                </a:lnTo>
                <a:lnTo>
                  <a:pt x="969963" y="188913"/>
                </a:lnTo>
                <a:lnTo>
                  <a:pt x="942975" y="188913"/>
                </a:lnTo>
                <a:lnTo>
                  <a:pt x="915988" y="188913"/>
                </a:lnTo>
                <a:lnTo>
                  <a:pt x="879475" y="198438"/>
                </a:lnTo>
                <a:lnTo>
                  <a:pt x="842963" y="198438"/>
                </a:lnTo>
                <a:lnTo>
                  <a:pt x="808038" y="206375"/>
                </a:lnTo>
                <a:lnTo>
                  <a:pt x="771525" y="206375"/>
                </a:lnTo>
                <a:lnTo>
                  <a:pt x="727075" y="215900"/>
                </a:lnTo>
                <a:lnTo>
                  <a:pt x="682625" y="215900"/>
                </a:lnTo>
                <a:lnTo>
                  <a:pt x="636588" y="225425"/>
                </a:lnTo>
                <a:lnTo>
                  <a:pt x="592138" y="233363"/>
                </a:lnTo>
                <a:lnTo>
                  <a:pt x="547688" y="242888"/>
                </a:lnTo>
                <a:lnTo>
                  <a:pt x="501650" y="242888"/>
                </a:lnTo>
                <a:lnTo>
                  <a:pt x="466725" y="252413"/>
                </a:lnTo>
                <a:lnTo>
                  <a:pt x="430213" y="260350"/>
                </a:lnTo>
                <a:lnTo>
                  <a:pt x="393700" y="260350"/>
                </a:lnTo>
                <a:lnTo>
                  <a:pt x="358775" y="269875"/>
                </a:lnTo>
                <a:lnTo>
                  <a:pt x="331788" y="269875"/>
                </a:lnTo>
                <a:lnTo>
                  <a:pt x="304800" y="269875"/>
                </a:lnTo>
                <a:lnTo>
                  <a:pt x="287338" y="279400"/>
                </a:lnTo>
                <a:lnTo>
                  <a:pt x="260350" y="279400"/>
                </a:lnTo>
                <a:lnTo>
                  <a:pt x="241300" y="279400"/>
                </a:lnTo>
                <a:lnTo>
                  <a:pt x="223838" y="287338"/>
                </a:lnTo>
                <a:lnTo>
                  <a:pt x="214313" y="287338"/>
                </a:lnTo>
                <a:lnTo>
                  <a:pt x="206375" y="287338"/>
                </a:lnTo>
                <a:lnTo>
                  <a:pt x="196850" y="287338"/>
                </a:lnTo>
                <a:lnTo>
                  <a:pt x="179388" y="287338"/>
                </a:lnTo>
                <a:lnTo>
                  <a:pt x="160338" y="296863"/>
                </a:lnTo>
                <a:lnTo>
                  <a:pt x="142875" y="296863"/>
                </a:lnTo>
                <a:lnTo>
                  <a:pt x="115888" y="296863"/>
                </a:lnTo>
                <a:lnTo>
                  <a:pt x="88900" y="296863"/>
                </a:lnTo>
                <a:lnTo>
                  <a:pt x="61913" y="296863"/>
                </a:lnTo>
                <a:lnTo>
                  <a:pt x="34925" y="306388"/>
                </a:lnTo>
                <a:lnTo>
                  <a:pt x="0" y="306388"/>
                </a:lnTo>
                <a:lnTo>
                  <a:pt x="0" y="179388"/>
                </a:lnTo>
                <a:lnTo>
                  <a:pt x="44450" y="171450"/>
                </a:lnTo>
                <a:lnTo>
                  <a:pt x="98425" y="171450"/>
                </a:lnTo>
                <a:lnTo>
                  <a:pt x="152400" y="161925"/>
                </a:lnTo>
                <a:lnTo>
                  <a:pt x="206375" y="152400"/>
                </a:lnTo>
                <a:lnTo>
                  <a:pt x="260350" y="142875"/>
                </a:lnTo>
                <a:lnTo>
                  <a:pt x="322263" y="142875"/>
                </a:lnTo>
                <a:lnTo>
                  <a:pt x="393700" y="134938"/>
                </a:lnTo>
                <a:lnTo>
                  <a:pt x="466725" y="125413"/>
                </a:lnTo>
                <a:lnTo>
                  <a:pt x="538163" y="115888"/>
                </a:lnTo>
                <a:lnTo>
                  <a:pt x="601663" y="107950"/>
                </a:lnTo>
                <a:lnTo>
                  <a:pt x="663575" y="98425"/>
                </a:lnTo>
                <a:lnTo>
                  <a:pt x="717550" y="88900"/>
                </a:lnTo>
                <a:lnTo>
                  <a:pt x="781050" y="80963"/>
                </a:lnTo>
                <a:lnTo>
                  <a:pt x="825500" y="80963"/>
                </a:lnTo>
                <a:lnTo>
                  <a:pt x="869950" y="71438"/>
                </a:lnTo>
                <a:lnTo>
                  <a:pt x="915988" y="61913"/>
                </a:lnTo>
                <a:lnTo>
                  <a:pt x="950913" y="61913"/>
                </a:lnTo>
                <a:lnTo>
                  <a:pt x="987425" y="53975"/>
                </a:lnTo>
                <a:lnTo>
                  <a:pt x="1023938" y="53975"/>
                </a:lnTo>
                <a:lnTo>
                  <a:pt x="1049338" y="44450"/>
                </a:lnTo>
                <a:lnTo>
                  <a:pt x="1076325" y="44450"/>
                </a:lnTo>
                <a:lnTo>
                  <a:pt x="1103313" y="34925"/>
                </a:lnTo>
                <a:lnTo>
                  <a:pt x="1122363" y="26988"/>
                </a:lnTo>
                <a:lnTo>
                  <a:pt x="1139825" y="17463"/>
                </a:lnTo>
                <a:lnTo>
                  <a:pt x="1157288" y="793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003425" y="2681288"/>
            <a:ext cx="15843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latin typeface="+mn-ea"/>
                <a:ea typeface="+mn-ea"/>
                <a:cs typeface="+mn-cs"/>
              </a:rPr>
              <a:t>白</a:t>
            </a:r>
            <a:endParaRPr kumimoji="0" lang="en-US" altLang="zh-CN" sz="3200" b="1" kern="1200" cap="none" spc="0" normalizeH="0" baseline="0" noProof="0" dirty="0">
              <a:latin typeface="+mn-ea"/>
              <a:ea typeface="+mn-ea"/>
              <a:cs typeface="+mn-cs"/>
            </a:endParaRPr>
          </a:p>
        </p:txBody>
      </p:sp>
      <p:sp>
        <p:nvSpPr>
          <p:cNvPr id="2" name="左箭头 1">
            <a:hlinkClick r:id="rId3" action="ppaction://hlinksldjump"/>
          </p:cNvPr>
          <p:cNvSpPr/>
          <p:nvPr/>
        </p:nvSpPr>
        <p:spPr>
          <a:xfrm>
            <a:off x="436245" y="4615815"/>
            <a:ext cx="748665" cy="5270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8045</Words>
  <Application>WPS 演示</Application>
  <PresentationFormat/>
  <Paragraphs>2515</Paragraphs>
  <Slides>44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56" baseType="lpstr">
      <vt:lpstr>Arial</vt:lpstr>
      <vt:lpstr>宋体</vt:lpstr>
      <vt:lpstr>Wingdings</vt:lpstr>
      <vt:lpstr>Times New Roman</vt:lpstr>
      <vt:lpstr>黑体</vt:lpstr>
      <vt:lpstr>楷体</vt:lpstr>
      <vt:lpstr>Calibri</vt:lpstr>
      <vt:lpstr>微软雅黑</vt:lpstr>
      <vt:lpstr>Arial Unicode MS</vt:lpstr>
      <vt:lpstr>等线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creator>状元成才路</dc:creator>
  <cp:keywords>状元成才路</cp:keywords>
  <dc:description>声  明
    本文件仅用于个人学习、研究或欣赏，以及其他非商业性或非盈利性用途，但同时应遵守著作权法及其他相关法律的规定，不得侵犯本司及相关权利人的合法权利。
    除此以外，将本文件任何内容用于其他用途时，应获得授权，如发现未经授权用于商业或盈利用途将追加侵权者的法律责任。
武汉天成贵龙文化传播有限公司
湖北山河律师事务所</dc:description>
  <dc:subject>状元成才路</dc:subject>
  <cp:lastModifiedBy>wlh</cp:lastModifiedBy>
  <cp:revision>600</cp:revision>
  <dcterms:created xsi:type="dcterms:W3CDTF">2016-01-14T07:05:00Z</dcterms:created>
  <dcterms:modified xsi:type="dcterms:W3CDTF">2018-12-20T02:10:41Z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2052-10.1.0.7670</vt:lpwstr>
  </property>
</Properties>
</file>