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4" r:id="rId2"/>
    <p:sldId id="384" r:id="rId3"/>
    <p:sldId id="357" r:id="rId4"/>
    <p:sldId id="385" r:id="rId5"/>
    <p:sldId id="386" r:id="rId6"/>
    <p:sldId id="387" r:id="rId7"/>
    <p:sldId id="388" r:id="rId8"/>
    <p:sldId id="389" r:id="rId9"/>
    <p:sldId id="390" r:id="rId10"/>
    <p:sldId id="269" r:id="rId11"/>
    <p:sldId id="391" r:id="rId12"/>
    <p:sldId id="392" r:id="rId13"/>
    <p:sldId id="393" r:id="rId14"/>
    <p:sldId id="395" r:id="rId15"/>
    <p:sldId id="360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380" r:id="rId25"/>
    <p:sldId id="404" r:id="rId26"/>
    <p:sldId id="381" r:id="rId27"/>
    <p:sldId id="405" r:id="rId28"/>
    <p:sldId id="383" r:id="rId29"/>
    <p:sldId id="374" r:id="rId30"/>
    <p:sldId id="406" r:id="rId31"/>
    <p:sldId id="284" r:id="rId32"/>
    <p:sldId id="31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30C7F"/>
    <a:srgbClr val="329A2A"/>
    <a:srgbClr val="1D41D5"/>
    <a:srgbClr val="1552D1"/>
    <a:srgbClr val="66FF66"/>
    <a:srgbClr val="FFFFFF"/>
    <a:srgbClr val="7FCB32"/>
    <a:srgbClr val="DBFFFF"/>
    <a:srgbClr val="80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/>
              <a:pPr/>
              <a:t>2018/6/26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14%20&#23567;&#34583;&#29275;%20%20&#30475;&#35270;&#39057;&#65288;&#23567;&#34583;&#29275;&#21435;&#26053;&#34892;&#65289;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hyperlink" Target="14%20&#23567;&#34583;&#29275;&#65288;&#29983;&#23383;&#35270;&#39057;&#65289;.mp4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hyperlink" Target="14%20&#23567;&#34583;&#29275;&#65288;&#31508;&#39034;&#35270;&#39057;&#65289;.mp4" TargetMode="Externa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14%20&#23567;&#34583;&#29275;&#65288;&#26391;&#35835;&#65289;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0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1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2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26" name="组合 25"/>
          <p:cNvGrpSpPr/>
          <p:nvPr/>
        </p:nvGrpSpPr>
        <p:grpSpPr>
          <a:xfrm>
            <a:off x="135082" y="206733"/>
            <a:ext cx="3137986" cy="1115717"/>
            <a:chOff x="135082" y="206733"/>
            <a:chExt cx="3137986" cy="1115717"/>
          </a:xfrm>
        </p:grpSpPr>
        <p:grpSp>
          <p:nvGrpSpPr>
            <p:cNvPr id="27" name="组合 26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新课导入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2" y="206733"/>
              <a:ext cx="900074" cy="1115717"/>
            </a:xfrm>
            <a:prstGeom prst="rect">
              <a:avLst/>
            </a:prstGeom>
          </p:spPr>
        </p:pic>
      </p:grpSp>
      <p:pic>
        <p:nvPicPr>
          <p:cNvPr id="13" name="图片 1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19" y="2029623"/>
            <a:ext cx="6378042" cy="357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组合 35"/>
          <p:cNvGrpSpPr/>
          <p:nvPr/>
        </p:nvGrpSpPr>
        <p:grpSpPr>
          <a:xfrm>
            <a:off x="8063346" y="3418279"/>
            <a:ext cx="1859972" cy="799471"/>
            <a:chOff x="7980219" y="4125819"/>
            <a:chExt cx="1859972" cy="799471"/>
          </a:xfrm>
        </p:grpSpPr>
        <p:sp>
          <p:nvSpPr>
            <p:cNvPr id="37" name="左箭头 36"/>
            <p:cNvSpPr/>
            <p:nvPr/>
          </p:nvSpPr>
          <p:spPr>
            <a:xfrm>
              <a:off x="7980219" y="4125819"/>
              <a:ext cx="1859972" cy="799471"/>
            </a:xfrm>
            <a:prstGeom prst="leftArrow">
              <a:avLst>
                <a:gd name="adj1" fmla="val 50000"/>
                <a:gd name="adj2" fmla="val 48374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153882" y="4322913"/>
              <a:ext cx="1667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spc="3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点图看视频</a:t>
              </a:r>
              <a:endParaRPr lang="zh-CN" altLang="en-US" sz="2000" b="1" spc="3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8723857" y="3918815"/>
            <a:ext cx="1238388" cy="978579"/>
            <a:chOff x="3665825" y="1492771"/>
            <a:chExt cx="1238388" cy="978579"/>
          </a:xfrm>
        </p:grpSpPr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à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" name="椭圆 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59" name="矩形 58"/>
          <p:cNvSpPr/>
          <p:nvPr/>
        </p:nvSpPr>
        <p:spPr>
          <a:xfrm>
            <a:off x="4187718" y="237944"/>
            <a:ext cx="3278462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0030101010101" charset="-122"/>
                <a:ea typeface="黑体" panose="02010600030101010101" charset="-122"/>
              </a:rPr>
              <a:t>送蜗牛回家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211316" y="4124761"/>
            <a:ext cx="1238388" cy="978579"/>
            <a:chOff x="3665825" y="1492771"/>
            <a:chExt cx="1238388" cy="97857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文本框 19"/>
            <p:cNvSpPr txBox="1"/>
            <p:nvPr/>
          </p:nvSpPr>
          <p:spPr>
            <a:xfrm>
              <a:off x="3665825" y="1492771"/>
              <a:ext cx="1103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jiǔ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84271" y="1079879"/>
            <a:ext cx="898372" cy="983690"/>
            <a:chOff x="3651037" y="4206148"/>
            <a:chExt cx="898372" cy="98369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变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968300" y="2769637"/>
            <a:ext cx="1238388" cy="978579"/>
            <a:chOff x="3665825" y="1492771"/>
            <a:chExt cx="1238388" cy="978579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en-US" altLang="zh-CN" sz="2800" b="1" dirty="0" err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0030101010101" charset="-122"/>
                </a:rPr>
                <a:t>ɑ</a:t>
              </a:r>
              <a:endPara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061608" y="5121539"/>
            <a:ext cx="1238388" cy="978579"/>
            <a:chOff x="3665825" y="1492771"/>
            <a:chExt cx="1238388" cy="978579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á</a:t>
              </a:r>
              <a:endPara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496420" y="3988837"/>
            <a:ext cx="1238388" cy="978579"/>
            <a:chOff x="3665825" y="1492771"/>
            <a:chExt cx="1238388" cy="978579"/>
          </a:xfrm>
        </p:grpSpPr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á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0235501" y="4009432"/>
            <a:ext cx="1238388" cy="978579"/>
            <a:chOff x="3665825" y="1492771"/>
            <a:chExt cx="1238388" cy="978579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á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940365" y="2827301"/>
            <a:ext cx="1238388" cy="978579"/>
            <a:chOff x="3665825" y="1492771"/>
            <a:chExt cx="1238388" cy="978579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ā</a:t>
              </a:r>
              <a:endPara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6499641" y="1546317"/>
            <a:ext cx="1238388" cy="978579"/>
            <a:chOff x="3665825" y="1492771"/>
            <a:chExt cx="1238388" cy="978579"/>
          </a:xfrm>
        </p:grpSpPr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文本框 19"/>
            <p:cNvSpPr txBox="1"/>
            <p:nvPr/>
          </p:nvSpPr>
          <p:spPr>
            <a:xfrm>
              <a:off x="3665825" y="1492771"/>
              <a:ext cx="1103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huí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394344" y="2761399"/>
            <a:ext cx="1238388" cy="978579"/>
            <a:chOff x="3665825" y="1492771"/>
            <a:chExt cx="1238388" cy="978579"/>
          </a:xfrm>
        </p:grpSpPr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á</a:t>
              </a:r>
              <a:endPara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745350" y="2839658"/>
            <a:ext cx="1238388" cy="978579"/>
            <a:chOff x="3665825" y="1492771"/>
            <a:chExt cx="1238388" cy="978579"/>
          </a:xfrm>
        </p:grpSpPr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en-US" altLang="zh-CN" sz="2800" b="1" dirty="0" err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0030101010101" charset="-122"/>
                </a:rPr>
                <a:t>ɑ</a:t>
              </a:r>
              <a:endPara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9292268" y="1768739"/>
            <a:ext cx="1238388" cy="978579"/>
            <a:chOff x="3665825" y="1492771"/>
            <a:chExt cx="1238388" cy="978579"/>
          </a:xfrm>
        </p:grpSpPr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文本框 19"/>
            <p:cNvSpPr txBox="1"/>
            <p:nvPr/>
          </p:nvSpPr>
          <p:spPr>
            <a:xfrm>
              <a:off x="3665825" y="1492771"/>
              <a:ext cx="110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á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7640582" y="1439226"/>
            <a:ext cx="1238388" cy="978579"/>
            <a:chOff x="3665825" y="1492771"/>
            <a:chExt cx="1238388" cy="978579"/>
          </a:xfrm>
        </p:grpSpPr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9858" y="1908733"/>
              <a:ext cx="904355" cy="56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" name="文本框 19"/>
            <p:cNvSpPr txBox="1"/>
            <p:nvPr/>
          </p:nvSpPr>
          <p:spPr>
            <a:xfrm>
              <a:off x="3665825" y="1492771"/>
              <a:ext cx="1103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zhù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2567767" y="2603888"/>
            <a:ext cx="898372" cy="983690"/>
            <a:chOff x="3651037" y="4206148"/>
            <a:chExt cx="898372" cy="983690"/>
          </a:xfrm>
        </p:grpSpPr>
        <p:pic>
          <p:nvPicPr>
            <p:cNvPr id="10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全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2646020" y="4029037"/>
            <a:ext cx="898372" cy="983690"/>
            <a:chOff x="3651037" y="4206148"/>
            <a:chExt cx="898372" cy="983690"/>
          </a:xfrm>
        </p:grpSpPr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回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1179685" y="2191991"/>
            <a:ext cx="898372" cy="983690"/>
            <a:chOff x="3651037" y="4206148"/>
            <a:chExt cx="898372" cy="983690"/>
          </a:xfrm>
        </p:grpSpPr>
        <p:pic>
          <p:nvPicPr>
            <p:cNvPr id="1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吧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345332" y="5334732"/>
            <a:ext cx="898372" cy="983690"/>
            <a:chOff x="3651037" y="4206148"/>
            <a:chExt cx="898372" cy="983690"/>
          </a:xfrm>
        </p:grpSpPr>
        <p:pic>
          <p:nvPicPr>
            <p:cNvPr id="1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呀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149956" y="2187874"/>
            <a:ext cx="898372" cy="983690"/>
            <a:chOff x="3651037" y="4206148"/>
            <a:chExt cx="898372" cy="983690"/>
          </a:xfrm>
        </p:grpSpPr>
        <p:pic>
          <p:nvPicPr>
            <p:cNvPr id="1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孩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1550388" y="3267034"/>
            <a:ext cx="898372" cy="983690"/>
            <a:chOff x="3651037" y="4206148"/>
            <a:chExt cx="898372" cy="983690"/>
          </a:xfrm>
        </p:grpSpPr>
        <p:pic>
          <p:nvPicPr>
            <p:cNvPr id="154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玩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2234135" y="1467062"/>
            <a:ext cx="898372" cy="983690"/>
            <a:chOff x="3651037" y="4206148"/>
            <a:chExt cx="898372" cy="983690"/>
          </a:xfrm>
        </p:grpSpPr>
        <p:pic>
          <p:nvPicPr>
            <p:cNvPr id="15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住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1496837" y="4452254"/>
            <a:ext cx="898372" cy="983690"/>
            <a:chOff x="3651037" y="4206148"/>
            <a:chExt cx="898372" cy="983690"/>
          </a:xfrm>
        </p:grpSpPr>
        <p:pic>
          <p:nvPicPr>
            <p:cNvPr id="160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1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爬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215859" y="3341175"/>
            <a:ext cx="898372" cy="983690"/>
            <a:chOff x="3651037" y="4206148"/>
            <a:chExt cx="898372" cy="983690"/>
          </a:xfrm>
        </p:grpSpPr>
        <p:pic>
          <p:nvPicPr>
            <p:cNvPr id="1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发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936663" y="5458299"/>
            <a:ext cx="898372" cy="983690"/>
            <a:chOff x="3651037" y="4206148"/>
            <a:chExt cx="898372" cy="983690"/>
          </a:xfrm>
        </p:grpSpPr>
        <p:pic>
          <p:nvPicPr>
            <p:cNvPr id="16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久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248805" y="4560375"/>
            <a:ext cx="898372" cy="983690"/>
            <a:chOff x="3651037" y="4206148"/>
            <a:chExt cx="898372" cy="983690"/>
          </a:xfrm>
        </p:grpSpPr>
        <p:pic>
          <p:nvPicPr>
            <p:cNvPr id="16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037" y="4349965"/>
              <a:ext cx="898372" cy="839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0" name="TextBox 4"/>
            <p:cNvSpPr txBox="1"/>
            <p:nvPr/>
          </p:nvSpPr>
          <p:spPr>
            <a:xfrm>
              <a:off x="3822042" y="4206148"/>
              <a:ext cx="49046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1">
              <a:spAutoFit/>
            </a:bodyPr>
            <a:lstStyle/>
            <a:p>
              <a:pPr eaLnBrk="1" hangingPunct="1"/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</a:rPr>
                <a:t>芽</a:t>
              </a:r>
              <a:endParaRPr lang="zh-CN" altLang="en-US" sz="40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22" name="图片 121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32916 0.324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9518 -0.124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66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43881 0.1527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913E-6 7.77778E-6 L -0.55916 0.03589 " pathEditMode="relative" ptsTypes="AA">
                                      <p:cBhvr>
                                        <p:cTn id="18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792E-7 4.81481E-6 L -0.44774 -0.04144 " pathEditMode="relative" ptsTypes="AA">
                                      <p:cBhvr>
                                        <p:cTn id="2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41055 -0.245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864 0.20232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32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65717 -0.4608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65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76315 0.01944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4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60924 0.31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69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71992 -0.145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73346 -0.12547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8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595819" y="1380723"/>
            <a:ext cx="11753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duì</a:t>
            </a:r>
            <a:endParaRPr lang="zh-CN" altLang="en-US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5199" y="5399514"/>
            <a:ext cx="6757965" cy="915573"/>
            <a:chOff x="1945199" y="5399514"/>
            <a:chExt cx="6757965" cy="915573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945199" y="5484090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2526" y="5399514"/>
              <a:ext cx="5240638" cy="7969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对手  反对  对比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30049" y="225287"/>
            <a:ext cx="3133181" cy="1063729"/>
            <a:chOff x="398493" y="235133"/>
            <a:chExt cx="3133181" cy="1063729"/>
          </a:xfrm>
        </p:grpSpPr>
        <p:grpSp>
          <p:nvGrpSpPr>
            <p:cNvPr id="44" name="组合 43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945199" y="4549112"/>
            <a:ext cx="2339178" cy="917883"/>
            <a:chOff x="1945199" y="4549112"/>
            <a:chExt cx="2339178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945199" y="4635998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484158" y="4549112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又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51" y="2325776"/>
            <a:ext cx="2263456" cy="2263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11191" r="11508" b="20889"/>
          <a:stretch/>
        </p:blipFill>
        <p:spPr>
          <a:xfrm>
            <a:off x="4971655" y="2182163"/>
            <a:ext cx="1980926" cy="248418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855219" y="4680823"/>
            <a:ext cx="4662854" cy="830997"/>
            <a:chOff x="4855219" y="4680823"/>
            <a:chExt cx="4662854" cy="830997"/>
          </a:xfrm>
        </p:grpSpPr>
        <p:sp>
          <p:nvSpPr>
            <p:cNvPr id="23" name="矩形 22"/>
            <p:cNvSpPr/>
            <p:nvPr/>
          </p:nvSpPr>
          <p:spPr>
            <a:xfrm>
              <a:off x="4855219" y="4680823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26429" y="4830744"/>
              <a:ext cx="3091644" cy="563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8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480167" y="833640"/>
            <a:ext cx="11769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dirty="0" err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6000" b="1" dirty="0" err="1">
                <a:solidFill>
                  <a:srgbClr val="333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endParaRPr lang="zh-CN" altLang="en-US" sz="6000" b="1" dirty="0">
              <a:solidFill>
                <a:srgbClr val="333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6664"/>
            <a:ext cx="6637648" cy="830997"/>
            <a:chOff x="1808609" y="5363496"/>
            <a:chExt cx="6637648" cy="83099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7969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妈妈  姨妈  姑妈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女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458" y="1865374"/>
            <a:ext cx="2263456" cy="2263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01" y="1632289"/>
            <a:ext cx="2865300" cy="249654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756346" y="4455315"/>
            <a:ext cx="5360455" cy="830997"/>
            <a:chOff x="4756346" y="4455315"/>
            <a:chExt cx="5360455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4323" y="4617962"/>
              <a:ext cx="3882478" cy="568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24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210241" y="833640"/>
            <a:ext cx="17411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altLang="zh-CN" sz="48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</a:t>
            </a:r>
            <a:r>
              <a:rPr lang="en-US" altLang="zh-CN" sz="5400" b="1" dirty="0" err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48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4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808609" y="5186664"/>
            <a:ext cx="6637648" cy="830997"/>
            <a:chOff x="1808609" y="5363496"/>
            <a:chExt cx="6637648" cy="83099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1808609" y="5363496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205619" y="5380520"/>
              <a:ext cx="5240638" cy="7969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安全  全家  完全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08609" y="4428215"/>
            <a:ext cx="2221575" cy="861005"/>
            <a:chOff x="1808609" y="3934157"/>
            <a:chExt cx="2221575" cy="861005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1808609" y="3961257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229965" y="3934157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</a:t>
              </a:r>
              <a:endPara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2" name="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4205" y="1869439"/>
            <a:ext cx="2263456" cy="22634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87" y="1756970"/>
            <a:ext cx="2197751" cy="2537404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756346" y="4455315"/>
            <a:ext cx="6345998" cy="830997"/>
            <a:chOff x="4756346" y="4455315"/>
            <a:chExt cx="6345998" cy="830997"/>
          </a:xfrm>
        </p:grpSpPr>
        <p:sp>
          <p:nvSpPr>
            <p:cNvPr id="23" name="矩形 22"/>
            <p:cNvSpPr/>
            <p:nvPr/>
          </p:nvSpPr>
          <p:spPr>
            <a:xfrm>
              <a:off x="4756346" y="4455315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06507" y="4581560"/>
              <a:ext cx="4895837" cy="605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4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8844"/>
          <a:stretch/>
        </p:blipFill>
        <p:spPr>
          <a:xfrm>
            <a:off x="17488" y="1502"/>
            <a:ext cx="2298498" cy="1884409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5" name="矩形 34"/>
          <p:cNvSpPr/>
          <p:nvPr/>
        </p:nvSpPr>
        <p:spPr>
          <a:xfrm>
            <a:off x="2719623" y="1115597"/>
            <a:ext cx="1164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dirty="0" err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huí</a:t>
            </a:r>
            <a:endParaRPr lang="en-US" altLang="zh-CN" sz="4800" b="1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40304" y="5274862"/>
            <a:ext cx="6661714" cy="830997"/>
            <a:chOff x="2040304" y="5347054"/>
            <a:chExt cx="6661714" cy="830997"/>
          </a:xfrm>
        </p:grpSpPr>
        <p:sp>
          <p:nvSpPr>
            <p:cNvPr id="42" name="矩形 2"/>
            <p:cNvSpPr>
              <a:spLocks noChangeArrowheads="1"/>
            </p:cNvSpPr>
            <p:nvPr/>
          </p:nvSpPr>
          <p:spPr bwMode="auto">
            <a:xfrm>
              <a:off x="2040304" y="5347054"/>
              <a:ext cx="1421356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组词：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43" name="矩形 2"/>
            <p:cNvSpPr>
              <a:spLocks noChangeArrowheads="1"/>
            </p:cNvSpPr>
            <p:nvPr/>
          </p:nvSpPr>
          <p:spPr bwMode="auto">
            <a:xfrm>
              <a:off x="3461380" y="5364078"/>
              <a:ext cx="5240638" cy="7969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回家  回收  回报</a:t>
              </a:r>
              <a:endPara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40304" y="4454161"/>
            <a:ext cx="2271534" cy="917883"/>
            <a:chOff x="2040304" y="3984929"/>
            <a:chExt cx="2271534" cy="917883"/>
          </a:xfrm>
        </p:grpSpPr>
        <p:sp>
          <p:nvSpPr>
            <p:cNvPr id="41" name="矩形 2"/>
            <p:cNvSpPr>
              <a:spLocks noChangeArrowheads="1"/>
            </p:cNvSpPr>
            <p:nvPr/>
          </p:nvSpPr>
          <p:spPr bwMode="auto">
            <a:xfrm>
              <a:off x="2040304" y="4071815"/>
              <a:ext cx="1397420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 smtClean="0">
                  <a:latin typeface="黑体" panose="02010600030101010101" pitchFamily="49" charset="-122"/>
                  <a:ea typeface="黑体" panose="02010600030101010101" pitchFamily="49" charset="-122"/>
                </a:rPr>
                <a:t>部首：</a:t>
              </a:r>
              <a:endParaRPr lang="zh-CN" altLang="en-US" sz="4000" dirty="0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11619" y="3984929"/>
              <a:ext cx="800219" cy="86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8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囗</a:t>
              </a:r>
            </a:p>
          </p:txBody>
        </p:sp>
      </p:grpSp>
      <p:pic>
        <p:nvPicPr>
          <p:cNvPr id="34" name="图片 33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03" y="638058"/>
            <a:ext cx="1362075" cy="1381125"/>
          </a:xfrm>
          <a:prstGeom prst="rect">
            <a:avLst/>
          </a:prstGeom>
        </p:spPr>
      </p:pic>
      <p:pic>
        <p:nvPicPr>
          <p:cNvPr id="3" name="回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3970" y="1980378"/>
            <a:ext cx="2263456" cy="22634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05" y="1602390"/>
            <a:ext cx="2199889" cy="264144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99283" y="4541046"/>
            <a:ext cx="6882359" cy="830997"/>
            <a:chOff x="4699283" y="4541046"/>
            <a:chExt cx="6882359" cy="830997"/>
          </a:xfrm>
        </p:grpSpPr>
        <p:sp>
          <p:nvSpPr>
            <p:cNvPr id="23" name="矩形 22"/>
            <p:cNvSpPr/>
            <p:nvPr/>
          </p:nvSpPr>
          <p:spPr>
            <a:xfrm>
              <a:off x="4699283" y="4541046"/>
              <a:ext cx="17235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000" dirty="0">
                  <a:latin typeface="黑体" panose="02010600030101010101" pitchFamily="49" charset="-122"/>
                  <a:ea typeface="黑体" panose="02010600030101010101" pitchFamily="49" charset="-122"/>
                </a:rPr>
                <a:t>笔顺：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14413" y="4681632"/>
              <a:ext cx="5367229" cy="484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5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1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7" name="椭圆 6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4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0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65" name="矩形 64"/>
          <p:cNvSpPr/>
          <p:nvPr/>
        </p:nvSpPr>
        <p:spPr>
          <a:xfrm>
            <a:off x="1433099" y="1639433"/>
            <a:ext cx="2659703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◇近义</a:t>
            </a:r>
            <a:r>
              <a: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词</a:t>
            </a:r>
          </a:p>
        </p:txBody>
      </p:sp>
      <p:sp>
        <p:nvSpPr>
          <p:cNvPr id="66" name="矩形 65"/>
          <p:cNvSpPr/>
          <p:nvPr/>
        </p:nvSpPr>
        <p:spPr>
          <a:xfrm>
            <a:off x="1246299" y="2778077"/>
            <a:ext cx="3502932" cy="17947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许多</a:t>
            </a:r>
            <a:r>
              <a:rPr lang="en-US" altLang="zh-CN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很多</a:t>
            </a:r>
            <a:endParaRPr lang="en-US" altLang="zh-CN" sz="4000" b="1" dirty="0" smtClean="0">
              <a:solidFill>
                <a:srgbClr val="FF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好久</a:t>
            </a:r>
            <a:r>
              <a:rPr lang="en-US" altLang="zh-CN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很久</a:t>
            </a:r>
            <a:endParaRPr lang="en-US" altLang="zh-CN" sz="4000" b="1" dirty="0" smtClean="0">
              <a:solidFill>
                <a:srgbClr val="FF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428535" y="1565410"/>
            <a:ext cx="263144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黑体" panose="02010600030101010101" charset="-122"/>
                <a:ea typeface="黑体" panose="02010600030101010101" charset="-122"/>
              </a:rPr>
              <a:t>◇反义词</a:t>
            </a:r>
          </a:p>
        </p:txBody>
      </p:sp>
      <p:sp>
        <p:nvSpPr>
          <p:cNvPr id="69" name="矩形 68"/>
          <p:cNvSpPr/>
          <p:nvPr/>
        </p:nvSpPr>
        <p:spPr>
          <a:xfrm>
            <a:off x="6235584" y="2797308"/>
            <a:ext cx="3576955" cy="17947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许多</a:t>
            </a:r>
            <a:r>
              <a:rPr lang="en-US" altLang="zh-CN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很少</a:t>
            </a:r>
            <a:endParaRPr lang="en-US" altLang="zh-CN" sz="4000" b="1" dirty="0" smtClean="0">
              <a:solidFill>
                <a:srgbClr val="FF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好久</a:t>
            </a:r>
            <a:r>
              <a:rPr lang="en-US" altLang="zh-CN" sz="4000" b="1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不久</a:t>
            </a:r>
            <a:endParaRPr lang="en-US" altLang="zh-CN" sz="4000" b="1" dirty="0" smtClean="0">
              <a:solidFill>
                <a:srgbClr val="FF0000"/>
              </a:solidFill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pic>
        <p:nvPicPr>
          <p:cNvPr id="25" name="图片 2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0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2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3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7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0" name="文本框 19"/>
          <p:cNvSpPr txBox="1"/>
          <p:nvPr/>
        </p:nvSpPr>
        <p:spPr>
          <a:xfrm>
            <a:off x="1146655" y="2181855"/>
            <a:ext cx="9004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000000"/>
                </a:solidFill>
              </a:rPr>
              <a:t>　　</a:t>
            </a:r>
            <a:r>
              <a:rPr lang="zh-CN" altLang="en-US" sz="4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认真朗读课文</a:t>
            </a:r>
            <a:r>
              <a:rPr lang="zh-CN" altLang="en-US" sz="4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，对照课文中的</a:t>
            </a:r>
            <a:r>
              <a:rPr lang="zh-CN" altLang="en-US" sz="4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图画，标注段落。</a:t>
            </a:r>
            <a:endParaRPr lang="en-US" altLang="zh-CN" sz="4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0" name="图片 29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08655" y="263109"/>
            <a:ext cx="3226759" cy="1097974"/>
            <a:chOff x="108655" y="263109"/>
            <a:chExt cx="3226759" cy="1097974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5" y="263109"/>
              <a:ext cx="1038000" cy="1097974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1089656" y="536427"/>
              <a:ext cx="2245758" cy="679269"/>
              <a:chOff x="1938544" y="2511380"/>
              <a:chExt cx="2245758" cy="679269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图片 38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89" y="3330464"/>
            <a:ext cx="217646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10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1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3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0" name="文本框 19"/>
          <p:cNvSpPr txBox="1"/>
          <p:nvPr/>
        </p:nvSpPr>
        <p:spPr>
          <a:xfrm>
            <a:off x="1273354" y="487039"/>
            <a:ext cx="7092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E30C7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  </a:t>
            </a:r>
          </a:p>
          <a:p>
            <a:r>
              <a:rPr lang="zh-CN" altLang="en-US" sz="3600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蜗牛一家住在小树林旁边。</a:t>
            </a:r>
            <a:endParaRPr lang="en-US" altLang="zh-CN" sz="3600" dirty="0" smtClean="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611202" y="780963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5037057" y="1436593"/>
            <a:ext cx="2318464" cy="9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下箭头 42"/>
          <p:cNvSpPr/>
          <p:nvPr/>
        </p:nvSpPr>
        <p:spPr>
          <a:xfrm>
            <a:off x="6085078" y="1621016"/>
            <a:ext cx="222421" cy="79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5722723" y="2151713"/>
            <a:ext cx="4621427" cy="2342881"/>
            <a:chOff x="2718487" y="2216494"/>
            <a:chExt cx="4621427" cy="234288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55995" y="2216494"/>
              <a:ext cx="1083919" cy="234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线形标注 2 43"/>
            <p:cNvSpPr/>
            <p:nvPr/>
          </p:nvSpPr>
          <p:spPr>
            <a:xfrm>
              <a:off x="2718487" y="2903838"/>
              <a:ext cx="2370953" cy="902043"/>
            </a:xfrm>
            <a:prstGeom prst="borderCallout2">
              <a:avLst>
                <a:gd name="adj1" fmla="val 21489"/>
                <a:gd name="adj2" fmla="val 99884"/>
                <a:gd name="adj3" fmla="val 21490"/>
                <a:gd name="adj4" fmla="val 133333"/>
                <a:gd name="adj5" fmla="val 56336"/>
                <a:gd name="adj6" fmla="val 147699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交代蜗牛家的地址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507964" y="4799179"/>
            <a:ext cx="6698136" cy="1446550"/>
            <a:chOff x="3743324" y="4910351"/>
            <a:chExt cx="6698136" cy="1446550"/>
          </a:xfrm>
        </p:grpSpPr>
        <p:sp>
          <p:nvSpPr>
            <p:cNvPr id="49" name="矩形 2"/>
            <p:cNvSpPr>
              <a:spLocks noChangeArrowheads="1"/>
            </p:cNvSpPr>
            <p:nvPr/>
          </p:nvSpPr>
          <p:spPr bwMode="auto">
            <a:xfrm>
              <a:off x="4471901" y="4910351"/>
              <a:ext cx="5969559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3200" b="1" dirty="0" smtClean="0">
                  <a:latin typeface="黑体" pitchFamily="49" charset="-122"/>
                  <a:ea typeface="黑体" pitchFamily="49" charset="-122"/>
                </a:rPr>
                <a:t>    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在蜗牛妈妈的指引下，小蜗牛到树林里去了几次？每次看到了什么景象呢？</a:t>
              </a:r>
              <a:endPara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3324" y="5030746"/>
              <a:ext cx="671127" cy="1098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图片 31" descr="图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/>
          <a:stretch/>
        </p:blipFill>
        <p:spPr>
          <a:xfrm>
            <a:off x="960202" y="2310714"/>
            <a:ext cx="3819179" cy="2338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矩形 33"/>
          <p:cNvSpPr/>
          <p:nvPr/>
        </p:nvSpPr>
        <p:spPr bwMode="auto">
          <a:xfrm>
            <a:off x="3953920" y="433251"/>
            <a:ext cx="833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ù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843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0" name="文本框 19"/>
          <p:cNvSpPr txBox="1"/>
          <p:nvPr/>
        </p:nvSpPr>
        <p:spPr>
          <a:xfrm>
            <a:off x="748589" y="1018423"/>
            <a:ext cx="9595561" cy="2109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</a:t>
            </a:r>
            <a:r>
              <a:rPr lang="zh-CN" altLang="en-US" sz="3600" spc="300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春天来了，蜗牛妈妈对小蜗牛说：“好孩子，到小树林里去玩吧，小树发芽了。”。</a:t>
            </a:r>
            <a:endParaRPr lang="en-US" altLang="zh-CN" sz="3600" spc="300" dirty="0" smtClean="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999771" y="1332834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32786" y="4251815"/>
            <a:ext cx="6686938" cy="1642537"/>
            <a:chOff x="628007" y="2038863"/>
            <a:chExt cx="6686938" cy="1642537"/>
          </a:xfrm>
        </p:grpSpPr>
        <p:sp>
          <p:nvSpPr>
            <p:cNvPr id="26" name="线形标注 2 25"/>
            <p:cNvSpPr/>
            <p:nvPr/>
          </p:nvSpPr>
          <p:spPr>
            <a:xfrm>
              <a:off x="2817345" y="2038863"/>
              <a:ext cx="4497600" cy="1196387"/>
            </a:xfrm>
            <a:prstGeom prst="borderCallout2">
              <a:avLst>
                <a:gd name="adj1" fmla="val 18750"/>
                <a:gd name="adj2" fmla="val 717"/>
                <a:gd name="adj3" fmla="val 18750"/>
                <a:gd name="adj4" fmla="val -16667"/>
                <a:gd name="adj5" fmla="val 95109"/>
                <a:gd name="adj6" fmla="val -2712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</a:rPr>
                <a:t>        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在春天的时候，小蜗牛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第一次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去树林里了。</a:t>
              </a:r>
              <a:endPara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007" y="2456676"/>
              <a:ext cx="830091" cy="1224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4" name="直接连接符 33"/>
          <p:cNvCxnSpPr/>
          <p:nvPr/>
        </p:nvCxnSpPr>
        <p:spPr>
          <a:xfrm>
            <a:off x="6841527" y="3156726"/>
            <a:ext cx="2368566" cy="26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38836" y="2044034"/>
            <a:ext cx="729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5017629" y="2075207"/>
            <a:ext cx="93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5798596" y="2097067"/>
            <a:ext cx="62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3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ɑ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7720692" y="2075207"/>
            <a:ext cx="537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13020" b="5768"/>
          <a:stretch/>
        </p:blipFill>
        <p:spPr>
          <a:xfrm>
            <a:off x="8021667" y="3580587"/>
            <a:ext cx="3429893" cy="240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93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0" name="文本框 19"/>
          <p:cNvSpPr txBox="1"/>
          <p:nvPr/>
        </p:nvSpPr>
        <p:spPr>
          <a:xfrm>
            <a:off x="617600" y="1020148"/>
            <a:ext cx="98270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E30C7F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    </a:t>
            </a:r>
            <a:endParaRPr lang="en-US" altLang="zh-CN" sz="3600" dirty="0" smtClean="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小蜗牛爬呀，爬呀，好久才爬回来。它说：“妈妈，小树长满了叶子，碧绿碧绿的，地上还长着许多草莓呢。”</a:t>
            </a:r>
            <a:endParaRPr lang="en-US" altLang="zh-CN" sz="3600" dirty="0" smtClean="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2517699" y="3202397"/>
            <a:ext cx="7826451" cy="35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000374" y="1680519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endParaRPr lang="en-US" altLang="zh-CN" sz="3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2875655" y="1230422"/>
            <a:ext cx="630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3421240" y="1219789"/>
            <a:ext cx="598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ɑ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6051444" y="1313691"/>
            <a:ext cx="631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ǔ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7389358" y="1293565"/>
            <a:ext cx="755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í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3587494" y="2181932"/>
            <a:ext cx="1096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6157080" y="2225610"/>
            <a:ext cx="54768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ì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728785" y="3997446"/>
            <a:ext cx="3406836" cy="16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" b="8335"/>
          <a:stretch/>
        </p:blipFill>
        <p:spPr>
          <a:xfrm>
            <a:off x="7285295" y="3673294"/>
            <a:ext cx="3632784" cy="239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文本框 22"/>
          <p:cNvSpPr txBox="1"/>
          <p:nvPr/>
        </p:nvSpPr>
        <p:spPr>
          <a:xfrm>
            <a:off x="1550791" y="4773522"/>
            <a:ext cx="480131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说明小蜗牛夏天才回来</a:t>
            </a:r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22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" y="3057911"/>
            <a:ext cx="4306698" cy="2779374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24036" y="1608166"/>
            <a:ext cx="21062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蜗牛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485936" y="1076198"/>
            <a:ext cx="21300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wō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niú</a:t>
            </a:r>
            <a:endParaRPr lang="en-US" altLang="zh-CN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06563" y="2891656"/>
            <a:ext cx="6220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软体动物，有甲壳，颜色多样化，头上有两对触角。喜欢生活在潮湿的地方，在寒冷的地方会冬眠。蜗牛身上有唾涎，能制服蜈蚣、蝎子。</a:t>
            </a:r>
            <a:endParaRPr lang="zh-CN" altLang="en-US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39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0" name="右箭头 29"/>
          <p:cNvSpPr/>
          <p:nvPr/>
        </p:nvSpPr>
        <p:spPr>
          <a:xfrm>
            <a:off x="5088625" y="1653402"/>
            <a:ext cx="933450" cy="341313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31" name="图片 30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652553" y="1256357"/>
            <a:ext cx="4320295" cy="4626383"/>
            <a:chOff x="6652553" y="1256357"/>
            <a:chExt cx="4320295" cy="4626383"/>
          </a:xfrm>
        </p:grpSpPr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6932054" y="1256357"/>
              <a:ext cx="3095113" cy="1569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Font typeface="Arial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夏天</a:t>
              </a:r>
              <a:r>
                <a:rPr lang="en-US" altLang="zh-CN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小树长满了叶子，地上长着许多草莓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5" b="6549"/>
            <a:stretch/>
          </p:blipFill>
          <p:spPr>
            <a:xfrm>
              <a:off x="6652553" y="2976043"/>
              <a:ext cx="4320295" cy="29066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2" name="组合 11"/>
          <p:cNvGrpSpPr/>
          <p:nvPr/>
        </p:nvGrpSpPr>
        <p:grpSpPr>
          <a:xfrm>
            <a:off x="995084" y="1531670"/>
            <a:ext cx="3904736" cy="4292290"/>
            <a:chOff x="995084" y="1531670"/>
            <a:chExt cx="3904736" cy="4292290"/>
          </a:xfrm>
        </p:grpSpPr>
        <p:sp>
          <p:nvSpPr>
            <p:cNvPr id="28" name="TextBox 2"/>
            <p:cNvSpPr txBox="1">
              <a:spLocks noChangeArrowheads="1"/>
            </p:cNvSpPr>
            <p:nvPr/>
          </p:nvSpPr>
          <p:spPr bwMode="auto">
            <a:xfrm>
              <a:off x="1137702" y="1531670"/>
              <a:ext cx="36195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Font typeface="Arial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春天</a:t>
              </a:r>
              <a:r>
                <a:rPr lang="en-US" altLang="zh-CN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小树发芽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8" r="13294" b="4253"/>
            <a:stretch/>
          </p:blipFill>
          <p:spPr>
            <a:xfrm>
              <a:off x="995084" y="2933132"/>
              <a:ext cx="3904736" cy="28908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86511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0" name="文本框 19"/>
          <p:cNvSpPr txBox="1"/>
          <p:nvPr/>
        </p:nvSpPr>
        <p:spPr>
          <a:xfrm>
            <a:off x="1032794" y="1586834"/>
            <a:ext cx="8939108" cy="2109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蜗牛妈妈说：“哦，已经夏天了！快去摘几颗草莓回来。”</a:t>
            </a:r>
            <a:endParaRPr lang="en-US" altLang="zh-CN" sz="3600" dirty="0" smtClean="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324846" y="1929839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④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 bwMode="auto">
          <a:xfrm>
            <a:off x="5199786" y="1516565"/>
            <a:ext cx="420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5979685" y="1516565"/>
            <a:ext cx="497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ǐ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6386085" y="1516565"/>
            <a:ext cx="870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ī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ɡ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931149" y="2580167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1946827" y="2651183"/>
            <a:ext cx="602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ē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7532247" y="3213003"/>
            <a:ext cx="3862881" cy="2578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1" name="组合 40"/>
          <p:cNvGrpSpPr/>
          <p:nvPr/>
        </p:nvGrpSpPr>
        <p:grpSpPr>
          <a:xfrm>
            <a:off x="273897" y="4261736"/>
            <a:ext cx="6686938" cy="1642537"/>
            <a:chOff x="628007" y="2038863"/>
            <a:chExt cx="6686938" cy="1642537"/>
          </a:xfrm>
        </p:grpSpPr>
        <p:sp>
          <p:nvSpPr>
            <p:cNvPr id="42" name="线形标注 2 41"/>
            <p:cNvSpPr/>
            <p:nvPr/>
          </p:nvSpPr>
          <p:spPr>
            <a:xfrm>
              <a:off x="2817345" y="2038863"/>
              <a:ext cx="4497600" cy="1196387"/>
            </a:xfrm>
            <a:prstGeom prst="borderCallout2">
              <a:avLst>
                <a:gd name="adj1" fmla="val 18750"/>
                <a:gd name="adj2" fmla="val 717"/>
                <a:gd name="adj3" fmla="val 18750"/>
                <a:gd name="adj4" fmla="val -16667"/>
                <a:gd name="adj5" fmla="val 95109"/>
                <a:gd name="adj6" fmla="val -2712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</a:rPr>
                <a:t>        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在夏天的时候，小蜗牛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第二次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去树林。</a:t>
              </a:r>
              <a:endPara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007" y="2456676"/>
              <a:ext cx="830091" cy="1224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501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0" name="文本框 19"/>
          <p:cNvSpPr txBox="1"/>
          <p:nvPr/>
        </p:nvSpPr>
        <p:spPr>
          <a:xfrm>
            <a:off x="958650" y="1364413"/>
            <a:ext cx="8939108" cy="245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    </a:t>
            </a:r>
            <a:r>
              <a:rPr lang="zh-CN" altLang="en-US" sz="3600" spc="4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小蜗牛爬呀，爬呀，好久才爬回来。它说：“妈妈，草莓没有了，地上长着蘑菇，</a:t>
            </a:r>
            <a:r>
              <a:rPr lang="zh-CN" altLang="en-US" sz="3600" spc="10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树</a:t>
            </a:r>
            <a:r>
              <a:rPr lang="zh-CN" altLang="en-US" sz="3600" spc="1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叶全变黄</a:t>
            </a:r>
            <a:r>
              <a:rPr lang="zh-CN" altLang="en-US" sz="3600" spc="10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了</a:t>
            </a:r>
            <a:r>
              <a:rPr lang="zh-CN" altLang="en-US" sz="3600" spc="4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。”</a:t>
            </a:r>
            <a:endParaRPr lang="en-US" altLang="zh-CN" sz="3600" spc="400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289307" y="1472984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⑤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" name="图片 32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 bwMode="auto">
          <a:xfrm>
            <a:off x="4239010" y="2782361"/>
            <a:ext cx="968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3255573" y="2782361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36" y="3629343"/>
            <a:ext cx="3755074" cy="2548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文本框 35"/>
          <p:cNvSpPr txBox="1"/>
          <p:nvPr/>
        </p:nvSpPr>
        <p:spPr>
          <a:xfrm>
            <a:off x="1292284" y="4675495"/>
            <a:ext cx="480131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说明小蜗牛秋天才回来</a:t>
            </a:r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4624421" y="2957437"/>
            <a:ext cx="4989136" cy="81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045079" y="3816125"/>
            <a:ext cx="4989136" cy="81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03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5" name="右箭头 34"/>
          <p:cNvSpPr/>
          <p:nvPr/>
        </p:nvSpPr>
        <p:spPr>
          <a:xfrm>
            <a:off x="4728739" y="1341867"/>
            <a:ext cx="933450" cy="341312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000"/>
          </a:p>
        </p:txBody>
      </p:sp>
      <p:pic>
        <p:nvPicPr>
          <p:cNvPr id="29" name="图片 28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11245" y="980690"/>
            <a:ext cx="4320295" cy="4765054"/>
            <a:chOff x="511245" y="980690"/>
            <a:chExt cx="4320295" cy="4765054"/>
          </a:xfrm>
        </p:grpSpPr>
        <p:sp>
          <p:nvSpPr>
            <p:cNvPr id="33" name="TextBox 4"/>
            <p:cNvSpPr txBox="1">
              <a:spLocks noChangeArrowheads="1"/>
            </p:cNvSpPr>
            <p:nvPr/>
          </p:nvSpPr>
          <p:spPr bwMode="auto">
            <a:xfrm>
              <a:off x="1074953" y="980690"/>
              <a:ext cx="3095113" cy="1569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Font typeface="Arial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夏天</a:t>
              </a:r>
              <a:r>
                <a:rPr lang="en-US" altLang="zh-CN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小树长满了叶子，地上长着许多草莓</a:t>
              </a: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5" b="6549"/>
            <a:stretch/>
          </p:blipFill>
          <p:spPr>
            <a:xfrm>
              <a:off x="511245" y="2839047"/>
              <a:ext cx="4320295" cy="29066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2" name="组合 11"/>
          <p:cNvGrpSpPr/>
          <p:nvPr/>
        </p:nvGrpSpPr>
        <p:grpSpPr>
          <a:xfrm>
            <a:off x="5977985" y="980598"/>
            <a:ext cx="4466617" cy="4848896"/>
            <a:chOff x="5977985" y="980598"/>
            <a:chExt cx="4466617" cy="4848896"/>
          </a:xfrm>
        </p:grpSpPr>
        <p:sp>
          <p:nvSpPr>
            <p:cNvPr id="38" name="TextBox 2"/>
            <p:cNvSpPr txBox="1">
              <a:spLocks noChangeArrowheads="1"/>
            </p:cNvSpPr>
            <p:nvPr/>
          </p:nvSpPr>
          <p:spPr bwMode="auto">
            <a:xfrm>
              <a:off x="6344787" y="980598"/>
              <a:ext cx="3681179" cy="1569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Font typeface="Arial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秋天</a:t>
              </a:r>
              <a:r>
                <a:rPr lang="en-US" altLang="zh-CN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草莓没有了，地上长着蘑菇，树叶全变黄了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985" y="2798575"/>
              <a:ext cx="4466617" cy="30309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6527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1" name="文本框 19"/>
          <p:cNvSpPr txBox="1"/>
          <p:nvPr/>
        </p:nvSpPr>
        <p:spPr>
          <a:xfrm>
            <a:off x="1082221" y="1735120"/>
            <a:ext cx="8939108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    蜗牛妈妈说：“哦，已经是秋天了！快去采几个蘑菇回来。”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425235" y="1868402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⑥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" name="图片 32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" b="5325"/>
          <a:stretch/>
        </p:blipFill>
        <p:spPr>
          <a:xfrm>
            <a:off x="7304858" y="3208629"/>
            <a:ext cx="4275129" cy="2781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4" name="组合 33"/>
          <p:cNvGrpSpPr/>
          <p:nvPr/>
        </p:nvGrpSpPr>
        <p:grpSpPr>
          <a:xfrm>
            <a:off x="242367" y="4285116"/>
            <a:ext cx="6282001" cy="1642537"/>
            <a:chOff x="628007" y="2038863"/>
            <a:chExt cx="6282001" cy="1642537"/>
          </a:xfrm>
        </p:grpSpPr>
        <p:sp>
          <p:nvSpPr>
            <p:cNvPr id="35" name="线形标注 2 34"/>
            <p:cNvSpPr/>
            <p:nvPr/>
          </p:nvSpPr>
          <p:spPr>
            <a:xfrm>
              <a:off x="2817345" y="2038863"/>
              <a:ext cx="4092663" cy="1196387"/>
            </a:xfrm>
            <a:prstGeom prst="borderCallout2">
              <a:avLst>
                <a:gd name="adj1" fmla="val 18750"/>
                <a:gd name="adj2" fmla="val 717"/>
                <a:gd name="adj3" fmla="val 18750"/>
                <a:gd name="adj4" fmla="val -16667"/>
                <a:gd name="adj5" fmla="val 95109"/>
                <a:gd name="adj6" fmla="val -2712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</a:rPr>
                <a:t>        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在秋天的时候，小蜗牛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第三次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去树林。</a:t>
              </a:r>
              <a:endPara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007" y="2456676"/>
              <a:ext cx="830091" cy="1224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1" name="文本框 19"/>
          <p:cNvSpPr txBox="1"/>
          <p:nvPr/>
        </p:nvSpPr>
        <p:spPr>
          <a:xfrm>
            <a:off x="489089" y="1401480"/>
            <a:ext cx="10483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 smtClean="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小蜗牛爬呀，爬呀，好久才爬回来。它说：“妈妈，蘑菇没有了，地上盖着雪，树叶全掉了。”</a:t>
            </a:r>
            <a:endParaRPr lang="en-US" altLang="zh-CN" sz="3600" dirty="0" smtClean="0">
              <a:latin typeface="黑体" panose="02010600030101010101" charset="-122"/>
              <a:ea typeface="黑体" panose="02010600030101010101" charset="-122"/>
              <a:cs typeface="黑体" panose="02010600030101010101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869172" y="1769542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⑦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" name="图片 32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 bwMode="auto">
          <a:xfrm>
            <a:off x="5901679" y="2393964"/>
            <a:ext cx="736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ɡ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9064454" y="2393964"/>
            <a:ext cx="971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</a:t>
            </a:r>
            <a:r>
              <a:rPr lang="zh-CN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95" b="8095"/>
          <a:stretch/>
        </p:blipFill>
        <p:spPr>
          <a:xfrm>
            <a:off x="7165165" y="3803034"/>
            <a:ext cx="3672542" cy="2396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文本框 35"/>
          <p:cNvSpPr txBox="1"/>
          <p:nvPr/>
        </p:nvSpPr>
        <p:spPr>
          <a:xfrm>
            <a:off x="1242858" y="4675495"/>
            <a:ext cx="480131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说明小蜗牛冬天才回来</a:t>
            </a:r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V="1">
            <a:off x="2350777" y="3506935"/>
            <a:ext cx="7993373" cy="254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9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1" name="文本框 19"/>
          <p:cNvSpPr txBox="1"/>
          <p:nvPr/>
        </p:nvSpPr>
        <p:spPr>
          <a:xfrm>
            <a:off x="1045147" y="1994611"/>
            <a:ext cx="9532282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　 蜗牛妈妈说：“哦，已经冬天了！你就待在家里过冬吧。”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181070" y="2132729"/>
            <a:ext cx="700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⑧</a:t>
            </a:r>
            <a:endParaRPr lang="en-US" altLang="zh-CN" sz="3600" b="1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" name="图片 32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 bwMode="auto">
          <a:xfrm>
            <a:off x="9441384" y="1729024"/>
            <a:ext cx="736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3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74" y="3368685"/>
            <a:ext cx="4771141" cy="2645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文本框 34"/>
          <p:cNvSpPr txBox="1"/>
          <p:nvPr/>
        </p:nvSpPr>
        <p:spPr>
          <a:xfrm>
            <a:off x="1181070" y="4601354"/>
            <a:ext cx="480131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体现了蜗牛妈妈的慈爱</a:t>
            </a:r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34" name="右箭头 33"/>
          <p:cNvSpPr/>
          <p:nvPr/>
        </p:nvSpPr>
        <p:spPr>
          <a:xfrm>
            <a:off x="5032592" y="1410044"/>
            <a:ext cx="933450" cy="341313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16298" y="1091848"/>
            <a:ext cx="4466617" cy="4848896"/>
            <a:chOff x="5977985" y="980598"/>
            <a:chExt cx="4466617" cy="4848896"/>
          </a:xfrm>
        </p:grpSpPr>
        <p:sp>
          <p:nvSpPr>
            <p:cNvPr id="33" name="TextBox 2"/>
            <p:cNvSpPr txBox="1">
              <a:spLocks noChangeArrowheads="1"/>
            </p:cNvSpPr>
            <p:nvPr/>
          </p:nvSpPr>
          <p:spPr bwMode="auto">
            <a:xfrm>
              <a:off x="6344787" y="980598"/>
              <a:ext cx="3676543" cy="1569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buFont typeface="Arial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秋天</a:t>
              </a:r>
              <a:r>
                <a:rPr lang="en-US" altLang="zh-CN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草莓没有了，地上长着蘑菇，树叶全变黄了</a:t>
              </a: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985" y="2798575"/>
              <a:ext cx="4466617" cy="30309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1" name="组合 10"/>
          <p:cNvGrpSpPr/>
          <p:nvPr/>
        </p:nvGrpSpPr>
        <p:grpSpPr>
          <a:xfrm>
            <a:off x="6194631" y="1057480"/>
            <a:ext cx="4696298" cy="4931656"/>
            <a:chOff x="6194631" y="1057480"/>
            <a:chExt cx="4696298" cy="4931656"/>
          </a:xfrm>
        </p:grpSpPr>
        <p:sp>
          <p:nvSpPr>
            <p:cNvPr id="36" name="TextBox 4"/>
            <p:cNvSpPr txBox="1">
              <a:spLocks noChangeArrowheads="1"/>
            </p:cNvSpPr>
            <p:nvPr/>
          </p:nvSpPr>
          <p:spPr bwMode="auto">
            <a:xfrm>
              <a:off x="6685269" y="1057480"/>
              <a:ext cx="3212493" cy="1569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buFont typeface="Arial" pitchFamily="34" charset="0"/>
                <a:buNone/>
              </a:pP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冬天</a:t>
              </a:r>
              <a:r>
                <a:rPr lang="en-US" altLang="zh-CN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——</a:t>
              </a:r>
              <a:r>
                <a:rPr lang="zh-CN" altLang="en-US" sz="32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蘑菇没有了，地上盖着雪，树叶全掉了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9" b="7753"/>
            <a:stretch/>
          </p:blipFill>
          <p:spPr>
            <a:xfrm>
              <a:off x="6194631" y="2955122"/>
              <a:ext cx="4696298" cy="30340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42482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7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7" name="图片 26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8701" y="1617300"/>
            <a:ext cx="7200858" cy="2034731"/>
            <a:chOff x="855747" y="904109"/>
            <a:chExt cx="7200858" cy="2034731"/>
          </a:xfrm>
        </p:grpSpPr>
        <p:sp>
          <p:nvSpPr>
            <p:cNvPr id="30" name="线形标注 2 29"/>
            <p:cNvSpPr/>
            <p:nvPr/>
          </p:nvSpPr>
          <p:spPr>
            <a:xfrm>
              <a:off x="3385749" y="1223318"/>
              <a:ext cx="4670856" cy="1715521"/>
            </a:xfrm>
            <a:prstGeom prst="borderCallout2">
              <a:avLst>
                <a:gd name="adj1" fmla="val 35995"/>
                <a:gd name="adj2" fmla="val 183"/>
                <a:gd name="adj3" fmla="val 38219"/>
                <a:gd name="adj4" fmla="val -12176"/>
                <a:gd name="adj5" fmla="val 56748"/>
                <a:gd name="adj6" fmla="val -22415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C00000"/>
                  </a:solidFill>
                </a:rPr>
                <a:t>         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为什么小蜗牛每次去树林里看到的景象与妈妈所说的景象不一样呢？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47" y="904109"/>
              <a:ext cx="1541463" cy="2034731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5064982" y="4497906"/>
            <a:ext cx="6091106" cy="1848280"/>
            <a:chOff x="4745770" y="3833168"/>
            <a:chExt cx="6091106" cy="1848280"/>
          </a:xfrm>
        </p:grpSpPr>
        <p:sp>
          <p:nvSpPr>
            <p:cNvPr id="37" name="线形标注 2 36"/>
            <p:cNvSpPr/>
            <p:nvPr/>
          </p:nvSpPr>
          <p:spPr>
            <a:xfrm>
              <a:off x="7158680" y="4069493"/>
              <a:ext cx="3678196" cy="1089080"/>
            </a:xfrm>
            <a:prstGeom prst="borderCallout2">
              <a:avLst>
                <a:gd name="adj1" fmla="val 35995"/>
                <a:gd name="adj2" fmla="val 183"/>
                <a:gd name="adj3" fmla="val 38219"/>
                <a:gd name="adj4" fmla="val -12176"/>
                <a:gd name="adj5" fmla="val 56748"/>
                <a:gd name="adj6" fmla="val -22415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C00000"/>
                  </a:solidFill>
                </a:rPr>
                <a:t>        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因为小蜗牛爬行的速度太慢了。</a:t>
              </a:r>
              <a:endParaRPr lang="zh-CN" altLang="en-US" sz="32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39"/>
            <a:stretch/>
          </p:blipFill>
          <p:spPr>
            <a:xfrm>
              <a:off x="4745770" y="3833168"/>
              <a:ext cx="1510868" cy="1848280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706336" y="370379"/>
            <a:ext cx="748923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思</a:t>
            </a:r>
          </a:p>
        </p:txBody>
      </p:sp>
      <p:sp>
        <p:nvSpPr>
          <p:cNvPr id="34" name="矩形 33"/>
          <p:cNvSpPr/>
          <p:nvPr/>
        </p:nvSpPr>
        <p:spPr>
          <a:xfrm>
            <a:off x="1639126" y="384161"/>
            <a:ext cx="748923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0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2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3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7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18" name="组合 16"/>
          <p:cNvGrpSpPr/>
          <p:nvPr/>
        </p:nvGrpSpPr>
        <p:grpSpPr>
          <a:xfrm>
            <a:off x="452120" y="325120"/>
            <a:ext cx="3025140" cy="1254125"/>
            <a:chOff x="712" y="512"/>
            <a:chExt cx="4764" cy="1975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2314" y="1080"/>
              <a:ext cx="296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 dirty="0" smtClean="0">
                  <a:latin typeface="黑体" panose="02010600030101010101" charset="-122"/>
                  <a:ea typeface="黑体" panose="02010600030101010101" charset="-122"/>
                  <a:cs typeface="方正卡通简体" panose="03000509000000000000" charset="-122"/>
                </a:rPr>
                <a:t>主旨归纳</a:t>
              </a:r>
            </a:p>
          </p:txBody>
        </p:sp>
        <p:grpSp>
          <p:nvGrpSpPr>
            <p:cNvPr id="19" name="组合 6"/>
            <p:cNvGrpSpPr/>
            <p:nvPr/>
          </p:nvGrpSpPr>
          <p:grpSpPr>
            <a:xfrm>
              <a:off x="2054" y="1020"/>
              <a:ext cx="3422" cy="1070"/>
              <a:chOff x="2054" y="1020"/>
              <a:chExt cx="3422" cy="1070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2054" y="1020"/>
                <a:ext cx="2952" cy="0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连接符 4"/>
              <p:cNvCxnSpPr/>
              <p:nvPr/>
            </p:nvCxnSpPr>
            <p:spPr>
              <a:xfrm>
                <a:off x="2068" y="2090"/>
                <a:ext cx="2954" cy="0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4992" y="1020"/>
                <a:ext cx="484" cy="528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5019" y="1520"/>
                <a:ext cx="425" cy="570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图片 15" descr="秋叶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660000">
              <a:off x="712" y="512"/>
              <a:ext cx="1650" cy="1975"/>
            </a:xfrm>
            <a:prstGeom prst="rect">
              <a:avLst/>
            </a:prstGeom>
          </p:spPr>
        </p:pic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846022" y="2121889"/>
            <a:ext cx="1021547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/>
              <a:t>        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本文是一篇</a:t>
            </a:r>
            <a:r>
              <a:rPr lang="zh-CN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童话故事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，以一只可爱的小蜗牛和它慈爱的妈妈之间有趣的对话呈现故事情节。小蜗牛在妈妈的提示下去树林玩，由于</a:t>
            </a:r>
            <a:r>
              <a:rPr lang="zh-CN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爬得慢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，总是错过原来的季节，看到了下一个季节的风景。课文借助小蜗牛先后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去树林里的故事，帮助学生了解四季的不同特点以及蜗牛爬得慢的特点。</a:t>
            </a:r>
          </a:p>
        </p:txBody>
      </p:sp>
      <p:pic>
        <p:nvPicPr>
          <p:cNvPr id="31" name="图片 30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8"/>
          <p:cNvSpPr txBox="1">
            <a:spLocks/>
          </p:cNvSpPr>
          <p:nvPr/>
        </p:nvSpPr>
        <p:spPr>
          <a:xfrm>
            <a:off x="6791356" y="1421597"/>
            <a:ext cx="5325962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spc="500" dirty="0" smtClean="0">
                <a:latin typeface="Century Gothic" panose="020B0502020202020204" pitchFamily="34" charset="0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小蜗牛</a:t>
            </a:r>
            <a:endParaRPr lang="zh-CN" altLang="zh-CN" b="1" spc="500" dirty="0" smtClean="0">
              <a:latin typeface="Century Gothic" panose="020B0502020202020204" pitchFamily="34" charset="0"/>
              <a:ea typeface="黑体" panose="02010600030101010101" pitchFamily="49" charset="-122"/>
              <a:cs typeface="黑体" panose="02010600030101010101" pitchFamily="49" charset="-122"/>
              <a:sym typeface="+mn-ea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820653" y="1656496"/>
            <a:ext cx="1071419" cy="10714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solidFill>
                  <a:schemeClr val="tx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14</a:t>
            </a:r>
            <a:endParaRPr lang="en-US" altLang="zh-CN" sz="4400" b="1" dirty="0">
              <a:solidFill>
                <a:schemeClr val="tx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7" name="副标题 2"/>
          <p:cNvSpPr txBox="1"/>
          <p:nvPr/>
        </p:nvSpPr>
        <p:spPr bwMode="auto">
          <a:xfrm>
            <a:off x="6421733" y="2869495"/>
            <a:ext cx="5337839" cy="9105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一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年级上册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6523182" y="2852747"/>
            <a:ext cx="4917209" cy="16748"/>
          </a:xfrm>
          <a:prstGeom prst="line">
            <a:avLst/>
          </a:prstGeom>
          <a:ln w="63500" cmpd="thickThin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7" name="图片 36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25118"/>
          <a:stretch/>
        </p:blipFill>
        <p:spPr>
          <a:xfrm>
            <a:off x="941586" y="2106548"/>
            <a:ext cx="7826320" cy="274982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/>
          <a:srcRect l="3364" t="20248" r="75069" b="11562"/>
          <a:stretch/>
        </p:blipFill>
        <p:spPr>
          <a:xfrm>
            <a:off x="897080" y="3727424"/>
            <a:ext cx="1288472" cy="1071866"/>
          </a:xfrm>
          <a:prstGeom prst="rect">
            <a:avLst/>
          </a:prstGeom>
        </p:spPr>
      </p:pic>
      <p:sp>
        <p:nvSpPr>
          <p:cNvPr id="42" name="左大括号 41"/>
          <p:cNvSpPr/>
          <p:nvPr/>
        </p:nvSpPr>
        <p:spPr>
          <a:xfrm flipH="1">
            <a:off x="8626421" y="2182091"/>
            <a:ext cx="362465" cy="247304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9189831" y="2819388"/>
            <a:ext cx="2276119" cy="131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00FF"/>
                </a:solidFill>
              </a:rPr>
              <a:t>四季变化大</a:t>
            </a:r>
            <a:endParaRPr lang="en-US" altLang="zh-CN" sz="2800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00FF"/>
                </a:solidFill>
              </a:rPr>
              <a:t>蜗牛爬得慢</a:t>
            </a:r>
            <a:endParaRPr lang="zh-CN" altLang="zh-CN" sz="2800" b="1" dirty="0" smtClean="0">
              <a:solidFill>
                <a:srgbClr val="0000FF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42055" y="74142"/>
            <a:ext cx="3025140" cy="1254125"/>
            <a:chOff x="712" y="512"/>
            <a:chExt cx="4764" cy="1975"/>
          </a:xfrm>
        </p:grpSpPr>
        <p:sp>
          <p:nvSpPr>
            <p:cNvPr id="47" name="TextBox 3"/>
            <p:cNvSpPr txBox="1">
              <a:spLocks noChangeArrowheads="1"/>
            </p:cNvSpPr>
            <p:nvPr/>
          </p:nvSpPr>
          <p:spPr bwMode="auto">
            <a:xfrm>
              <a:off x="2314" y="1080"/>
              <a:ext cx="296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 dirty="0" smtClean="0">
                  <a:latin typeface="黑体" panose="02010600030101010101" charset="-122"/>
                  <a:ea typeface="黑体" panose="02010600030101010101" charset="-122"/>
                  <a:cs typeface="方正卡通简体" panose="03000509000000000000" charset="-122"/>
                </a:rPr>
                <a:t>层次梳理</a:t>
              </a: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2054" y="1020"/>
              <a:ext cx="3422" cy="1070"/>
              <a:chOff x="2054" y="1020"/>
              <a:chExt cx="3422" cy="1070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2054" y="1020"/>
                <a:ext cx="2952" cy="0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2068" y="2090"/>
                <a:ext cx="2954" cy="0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4992" y="1020"/>
                <a:ext cx="484" cy="528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5019" y="1520"/>
                <a:ext cx="425" cy="570"/>
              </a:xfrm>
              <a:prstGeom prst="line">
                <a:avLst/>
              </a:prstGeom>
              <a:ln w="31750">
                <a:solidFill>
                  <a:srgbClr val="9FD9F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图片 54" descr="秋叶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660000">
              <a:off x="712" y="512"/>
              <a:ext cx="1650" cy="1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2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0" name="图片 29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3041" y="192552"/>
            <a:ext cx="3200027" cy="1116663"/>
            <a:chOff x="73041" y="192552"/>
            <a:chExt cx="3200027" cy="1116663"/>
          </a:xfrm>
        </p:grpSpPr>
        <p:grpSp>
          <p:nvGrpSpPr>
            <p:cNvPr id="32" name="组合 31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5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1" y="192552"/>
              <a:ext cx="976164" cy="111666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373451" y="3597370"/>
            <a:ext cx="5139990" cy="830997"/>
            <a:chOff x="1058284" y="1986826"/>
            <a:chExt cx="5139990" cy="830997"/>
          </a:xfrm>
        </p:grpSpPr>
        <p:sp>
          <p:nvSpPr>
            <p:cNvPr id="40" name="矩形 13"/>
            <p:cNvSpPr>
              <a:spLocks noChangeArrowheads="1"/>
            </p:cNvSpPr>
            <p:nvPr/>
          </p:nvSpPr>
          <p:spPr bwMode="auto">
            <a:xfrm>
              <a:off x="1058284" y="1986826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 eaLnBrk="1" hangingPunct="1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897097" y="2048381"/>
              <a:ext cx="43011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默写本</a:t>
              </a:r>
              <a:r>
                <a:rPr lang="zh-CN" altLang="en-US" sz="4000" b="1" dirty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课生</a:t>
              </a:r>
              <a:r>
                <a:rPr lang="zh-CN" altLang="en-US" sz="4000" b="1" dirty="0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字词。</a:t>
              </a:r>
              <a:endParaRPr lang="zh-CN" altLang="en-US" sz="40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373451" y="2502602"/>
            <a:ext cx="7198246" cy="830997"/>
            <a:chOff x="1058284" y="3122273"/>
            <a:chExt cx="7198246" cy="830997"/>
          </a:xfrm>
        </p:grpSpPr>
        <p:sp>
          <p:nvSpPr>
            <p:cNvPr id="43" name="矩形 13"/>
            <p:cNvSpPr>
              <a:spLocks noChangeArrowheads="1"/>
            </p:cNvSpPr>
            <p:nvPr/>
          </p:nvSpPr>
          <p:spPr bwMode="auto">
            <a:xfrm>
              <a:off x="1058284" y="3122273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 eaLnBrk="1" hangingPunct="1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97097" y="3152655"/>
              <a:ext cx="63594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b="1" dirty="0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对照图画，认真朗读课文。</a:t>
              </a:r>
              <a:endParaRPr lang="zh-CN" altLang="en-US" sz="4000" b="1" dirty="0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0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2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3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7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974856" y="2134851"/>
            <a:ext cx="91579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       结束语</a:t>
            </a:r>
            <a:r>
              <a:rPr kumimoji="0" lang="zh-CN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Times New Roman" pitchFamily="18" charset="0"/>
              </a:rPr>
              <a:t>：四季的景色各不相同，让我们擦亮眼睛，去发现大自然的美丽吧</a:t>
            </a:r>
            <a:r>
              <a:rPr lang="zh-CN" altLang="en-US" sz="4000" b="1" dirty="0" smtClean="0">
                <a:latin typeface="Arial" pitchFamily="34" charset="0"/>
                <a:ea typeface="宋体" pitchFamily="2" charset="-122"/>
                <a:cs typeface="Times New Roman" pitchFamily="18" charset="0"/>
              </a:rPr>
              <a:t>！</a:t>
            </a:r>
            <a:endParaRPr lang="zh-CN" altLang="zh-CN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36" name="图片 35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225760" y="163382"/>
            <a:ext cx="3105734" cy="1266623"/>
            <a:chOff x="225760" y="163382"/>
            <a:chExt cx="3105734" cy="1266623"/>
          </a:xfrm>
        </p:grpSpPr>
        <p:grpSp>
          <p:nvGrpSpPr>
            <p:cNvPr id="39" name="组合 38"/>
            <p:cNvGrpSpPr/>
            <p:nvPr/>
          </p:nvGrpSpPr>
          <p:grpSpPr>
            <a:xfrm>
              <a:off x="1158729" y="567600"/>
              <a:ext cx="2172765" cy="679269"/>
              <a:chOff x="1966053" y="2511380"/>
              <a:chExt cx="2172765" cy="679269"/>
            </a:xfrm>
          </p:grpSpPr>
          <p:cxnSp>
            <p:nvCxnSpPr>
              <p:cNvPr id="42" name="直接连接符 41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3"/>
              <p:cNvSpPr txBox="1">
                <a:spLocks noChangeArrowheads="1"/>
              </p:cNvSpPr>
              <p:nvPr/>
            </p:nvSpPr>
            <p:spPr bwMode="auto">
              <a:xfrm>
                <a:off x="2057889" y="2542905"/>
                <a:ext cx="206314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200" b="1" spc="1200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我会认</a:t>
                </a:r>
                <a:endParaRPr lang="zh-CN" altLang="en-US" sz="3200" b="1" spc="12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1966053" y="3190649"/>
                <a:ext cx="19050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" y="163382"/>
              <a:ext cx="1065668" cy="1266623"/>
            </a:xfrm>
            <a:prstGeom prst="rect">
              <a:avLst/>
            </a:prstGeom>
          </p:spPr>
        </p:pic>
      </p:grpSp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723938" y="3289859"/>
            <a:ext cx="19460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住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504632" y="2388792"/>
            <a:ext cx="211446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zhù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3"/>
          <p:cNvSpPr txBox="1">
            <a:spLocks noChangeArrowheads="1"/>
          </p:cNvSpPr>
          <p:nvPr/>
        </p:nvSpPr>
        <p:spPr bwMode="auto">
          <a:xfrm>
            <a:off x="7204202" y="3350679"/>
            <a:ext cx="1903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孩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7153343" y="2483960"/>
            <a:ext cx="16937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93" y="2380117"/>
            <a:ext cx="3250366" cy="328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33023" r="30711" b="26357"/>
          <a:stretch/>
        </p:blipFill>
        <p:spPr>
          <a:xfrm>
            <a:off x="8880636" y="2450775"/>
            <a:ext cx="2566109" cy="31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4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bldLvl="0" animBg="1"/>
      <p:bldP spid="58" grpId="0"/>
      <p:bldP spid="5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6" name="图片 25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489298" y="2853922"/>
            <a:ext cx="19460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玩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269992" y="1952855"/>
            <a:ext cx="21144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6246540" y="2926659"/>
            <a:ext cx="1903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吧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035704" y="2040981"/>
            <a:ext cx="17891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ɑ</a:t>
            </a:r>
            <a:endParaRPr lang="en-US" altLang="zh-CN" sz="7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72" y="2040981"/>
            <a:ext cx="3102429" cy="303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9316" r="7514" b="7980"/>
          <a:stretch/>
        </p:blipFill>
        <p:spPr>
          <a:xfrm>
            <a:off x="7927252" y="2244769"/>
            <a:ext cx="3569386" cy="2836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9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bldLvl="0" animBg="1"/>
      <p:bldP spid="29" grpId="0"/>
      <p:bldP spid="3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6" name="图片 25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1282545" y="3035915"/>
            <a:ext cx="23723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655976" y="2106678"/>
            <a:ext cx="16266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ā</a:t>
            </a:r>
            <a:endParaRPr lang="en-US" altLang="zh-CN" sz="7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3140687" y="2974360"/>
            <a:ext cx="21274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芽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456290" y="2106678"/>
            <a:ext cx="14793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endParaRPr lang="en-US" altLang="zh-CN" sz="7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7748" r="12382" b="9910"/>
          <a:stretch/>
        </p:blipFill>
        <p:spPr>
          <a:xfrm>
            <a:off x="6224155" y="1575788"/>
            <a:ext cx="3198069" cy="42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ldLvl="0" animBg="1"/>
      <p:bldP spid="31" grpId="0"/>
      <p:bldP spid="3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8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9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0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6" name="图片 25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634829" y="2853922"/>
            <a:ext cx="19460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爬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897544" y="1952855"/>
            <a:ext cx="14205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7200" b="1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6981093" y="2926659"/>
            <a:ext cx="1903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呀</a:t>
            </a:r>
            <a:endParaRPr lang="zh-CN" altLang="en-US" sz="1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038340" y="2040981"/>
            <a:ext cx="17891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7200" b="1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ɑ</a:t>
            </a:r>
            <a:endParaRPr lang="en-US" altLang="zh-CN" sz="7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50" y="2055267"/>
            <a:ext cx="3296093" cy="340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14325" r="32998" b="21448"/>
          <a:stretch/>
        </p:blipFill>
        <p:spPr>
          <a:xfrm>
            <a:off x="8689245" y="1710239"/>
            <a:ext cx="2453620" cy="38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bldLvl="0" animBg="1"/>
      <p:bldP spid="30" grpId="0"/>
      <p:bldP spid="3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8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0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1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2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7" name="图片 26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432808" y="2968223"/>
            <a:ext cx="19460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久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95523" y="2067156"/>
            <a:ext cx="14205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jiǔ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6604115" y="3040960"/>
            <a:ext cx="1903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回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6661362" y="2155282"/>
            <a:ext cx="17891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huí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r="10946"/>
          <a:stretch/>
        </p:blipFill>
        <p:spPr>
          <a:xfrm>
            <a:off x="2173355" y="2067156"/>
            <a:ext cx="3236383" cy="32197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92" y="2128638"/>
            <a:ext cx="3056365" cy="31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ldLvl="0" animBg="1"/>
      <p:bldP spid="31" grpId="0"/>
      <p:bldP spid="3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3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46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8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pic>
        <p:nvPicPr>
          <p:cNvPr id="27" name="图片 26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4602" y="1317"/>
            <a:ext cx="1742669" cy="1428824"/>
          </a:xfrm>
          <a:prstGeom prst="rect">
            <a:avLst/>
          </a:prstGeom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443448" y="3234041"/>
            <a:ext cx="19460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全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21362" y="2332974"/>
            <a:ext cx="23453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á</a:t>
            </a: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6944359" y="3306778"/>
            <a:ext cx="19036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0" b="1" dirty="0">
                <a:latin typeface="楷体" panose="02010609060101010101" pitchFamily="49" charset="-122"/>
                <a:ea typeface="楷体" panose="02010609060101010101" pitchFamily="49" charset="-122"/>
              </a:rPr>
              <a:t>变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6703889" y="2421100"/>
            <a:ext cx="20467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en-US" altLang="zh-CN" sz="72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à</a:t>
            </a:r>
            <a:r>
              <a:rPr lang="en-US" altLang="zh-CN" sz="6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en-US" altLang="zh-CN" sz="6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12630"/>
          <a:stretch/>
        </p:blipFill>
        <p:spPr>
          <a:xfrm>
            <a:off x="2539161" y="2094823"/>
            <a:ext cx="3774559" cy="350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8342" r="6510" b="22194"/>
          <a:stretch/>
        </p:blipFill>
        <p:spPr>
          <a:xfrm>
            <a:off x="8720723" y="2286081"/>
            <a:ext cx="3030830" cy="30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bldLvl="0" animBg="1"/>
      <p:bldP spid="31" grpId="0"/>
      <p:bldP spid="32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775</Words>
  <Application>Microsoft Office PowerPoint</Application>
  <PresentationFormat>宽屏</PresentationFormat>
  <Paragraphs>160</Paragraphs>
  <Slides>32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方正卡通简体</vt:lpstr>
      <vt:lpstr>黑体</vt:lpstr>
      <vt:lpstr>楷体</vt:lpstr>
      <vt:lpstr>宋体</vt:lpstr>
      <vt:lpstr>微软雅黑</vt:lpstr>
      <vt:lpstr>Arial</vt:lpstr>
      <vt:lpstr>Calibri</vt:lpstr>
      <vt:lpstr>Calibri Light</vt:lpstr>
      <vt:lpstr>Century Gothic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905</cp:revision>
  <dcterms:created xsi:type="dcterms:W3CDTF">2018-04-27T08:55:00Z</dcterms:created>
  <dcterms:modified xsi:type="dcterms:W3CDTF">2018-06-26T03:59:54Z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