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8" r:id="rId2"/>
    <p:sldId id="357" r:id="rId3"/>
    <p:sldId id="360" r:id="rId4"/>
    <p:sldId id="264" r:id="rId5"/>
    <p:sldId id="302" r:id="rId6"/>
    <p:sldId id="361" r:id="rId7"/>
    <p:sldId id="362" r:id="rId8"/>
    <p:sldId id="363" r:id="rId9"/>
    <p:sldId id="364" r:id="rId10"/>
    <p:sldId id="366" r:id="rId11"/>
    <p:sldId id="367" r:id="rId12"/>
    <p:sldId id="368" r:id="rId13"/>
    <p:sldId id="354" r:id="rId14"/>
    <p:sldId id="369" r:id="rId15"/>
    <p:sldId id="370" r:id="rId16"/>
    <p:sldId id="372" r:id="rId17"/>
    <p:sldId id="373" r:id="rId18"/>
    <p:sldId id="374" r:id="rId19"/>
    <p:sldId id="356" r:id="rId20"/>
    <p:sldId id="335" r:id="rId21"/>
    <p:sldId id="375" r:id="rId22"/>
    <p:sldId id="344" r:id="rId23"/>
    <p:sldId id="345" r:id="rId24"/>
    <p:sldId id="376" r:id="rId25"/>
    <p:sldId id="346" r:id="rId26"/>
    <p:sldId id="347" r:id="rId27"/>
    <p:sldId id="378" r:id="rId28"/>
    <p:sldId id="275" r:id="rId29"/>
    <p:sldId id="340" r:id="rId30"/>
    <p:sldId id="352" r:id="rId31"/>
    <p:sldId id="274" r:id="rId32"/>
    <p:sldId id="284" r:id="rId33"/>
    <p:sldId id="312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41D5"/>
    <a:srgbClr val="80C93B"/>
    <a:srgbClr val="329A2A"/>
    <a:srgbClr val="E30C7F"/>
    <a:srgbClr val="1552D1"/>
    <a:srgbClr val="66FF66"/>
    <a:srgbClr val="FFFFFF"/>
    <a:srgbClr val="7FCB32"/>
    <a:srgbClr val="D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8%20&#38632;&#28857;&#20799;&#65288;&#31508;&#39034;&#35270;&#39057;&#65289;.mp4" TargetMode="External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1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40.jpe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hyperlink" Target="8%20&#38632;&#28857;&#20799;&#65288;&#29983;&#23383;&#35270;&#39057;&#65289;.mp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8%20&#38632;&#28857;&#20799;&#65288;&#26391;&#35835;&#65289;.mp4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8%20&#38632;&#28857;&#20799;%20&#65288;&#38632;&#26159;&#24590;&#26679;&#24418;&#25104;&#30340;&#65289;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2467553" y="1522210"/>
            <a:ext cx="7243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“千条线，万条线，落在水里看不见。”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1927" y="161710"/>
            <a:ext cx="3331473" cy="1404058"/>
            <a:chOff x="53791" y="128659"/>
            <a:chExt cx="3331473" cy="14040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9506" y="594776"/>
              <a:ext cx="2245758" cy="679269"/>
              <a:chOff x="2197150" y="2511380"/>
              <a:chExt cx="2245758" cy="67926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猜一猜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" y="128659"/>
              <a:ext cx="1063681" cy="1404058"/>
            </a:xfrm>
            <a:prstGeom prst="rect">
              <a:avLst/>
            </a:prstGeom>
          </p:spPr>
        </p:pic>
      </p:grpSp>
      <p:pic>
        <p:nvPicPr>
          <p:cNvPr id="36" name="图片 35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135921" y="2185902"/>
            <a:ext cx="7874954" cy="4320287"/>
            <a:chOff x="2135921" y="2185902"/>
            <a:chExt cx="7874954" cy="43202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921" y="2185902"/>
              <a:ext cx="7874954" cy="4320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684390" y="4535891"/>
              <a:ext cx="117151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80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5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42188" y="4362835"/>
            <a:ext cx="1480414" cy="1654076"/>
            <a:chOff x="1122494" y="4285561"/>
            <a:chExt cx="1480414" cy="165407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E5FFFE"/>
                </a:clrFrom>
                <a:clrTo>
                  <a:srgbClr val="E5FFFE">
                    <a:alpha val="0"/>
                  </a:srgbClr>
                </a:clrTo>
              </a:clrChange>
            </a:blip>
            <a:srcRect t="16228"/>
            <a:stretch/>
          </p:blipFill>
          <p:spPr bwMode="auto">
            <a:xfrm>
              <a:off x="1122494" y="4285561"/>
              <a:ext cx="1480414" cy="95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Box 4"/>
            <p:cNvSpPr txBox="1"/>
            <p:nvPr/>
          </p:nvSpPr>
          <p:spPr>
            <a:xfrm>
              <a:off x="1441670" y="5108640"/>
              <a:ext cx="842063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彩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01084" y="4362835"/>
            <a:ext cx="1480414" cy="1654076"/>
            <a:chOff x="2781390" y="4285561"/>
            <a:chExt cx="1480414" cy="1654076"/>
          </a:xfrm>
        </p:grpSpPr>
        <p:sp>
          <p:nvSpPr>
            <p:cNvPr id="98" name="TextBox 4"/>
            <p:cNvSpPr txBox="1"/>
            <p:nvPr/>
          </p:nvSpPr>
          <p:spPr>
            <a:xfrm>
              <a:off x="3112536" y="5108640"/>
              <a:ext cx="818123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到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7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BEC"/>
                </a:clrFrom>
                <a:clrTo>
                  <a:srgbClr val="F7FBEC">
                    <a:alpha val="0"/>
                  </a:srgbClr>
                </a:clrTo>
              </a:clrChange>
            </a:blip>
            <a:srcRect t="16228"/>
            <a:stretch/>
          </p:blipFill>
          <p:spPr bwMode="auto">
            <a:xfrm>
              <a:off x="2781390" y="4285561"/>
              <a:ext cx="1480414" cy="95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4259980" y="4362835"/>
            <a:ext cx="1480414" cy="1654076"/>
            <a:chOff x="4440286" y="4285561"/>
            <a:chExt cx="1480414" cy="1654076"/>
          </a:xfrm>
        </p:grpSpPr>
        <p:sp>
          <p:nvSpPr>
            <p:cNvPr id="101" name="TextBox 4"/>
            <p:cNvSpPr txBox="1"/>
            <p:nvPr/>
          </p:nvSpPr>
          <p:spPr>
            <a:xfrm>
              <a:off x="4722034" y="5108640"/>
              <a:ext cx="916919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半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7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BEC"/>
                </a:clrFrom>
                <a:clrTo>
                  <a:srgbClr val="F7FBEC">
                    <a:alpha val="0"/>
                  </a:srgbClr>
                </a:clrTo>
              </a:clrChange>
            </a:blip>
            <a:srcRect t="16228"/>
            <a:stretch/>
          </p:blipFill>
          <p:spPr bwMode="auto">
            <a:xfrm>
              <a:off x="4440286" y="4285561"/>
              <a:ext cx="1480414" cy="95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5993157" y="4362835"/>
            <a:ext cx="1480414" cy="1654076"/>
            <a:chOff x="6173463" y="4285561"/>
            <a:chExt cx="1480414" cy="1654076"/>
          </a:xfrm>
        </p:grpSpPr>
        <p:sp>
          <p:nvSpPr>
            <p:cNvPr id="104" name="TextBox 4"/>
            <p:cNvSpPr txBox="1"/>
            <p:nvPr/>
          </p:nvSpPr>
          <p:spPr>
            <a:xfrm>
              <a:off x="6596280" y="5108640"/>
              <a:ext cx="63478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绿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BEC"/>
                </a:clrFrom>
                <a:clrTo>
                  <a:srgbClr val="F7FBEC">
                    <a:alpha val="0"/>
                  </a:srgbClr>
                </a:clrTo>
              </a:clrChange>
            </a:blip>
            <a:srcRect t="16228"/>
            <a:stretch/>
          </p:blipFill>
          <p:spPr bwMode="auto">
            <a:xfrm>
              <a:off x="6173463" y="4285561"/>
              <a:ext cx="1480414" cy="95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7726709" y="4362835"/>
            <a:ext cx="1480414" cy="1654076"/>
            <a:chOff x="7907015" y="4285561"/>
            <a:chExt cx="1480414" cy="1654076"/>
          </a:xfrm>
        </p:grpSpPr>
        <p:sp>
          <p:nvSpPr>
            <p:cNvPr id="107" name="TextBox 4"/>
            <p:cNvSpPr txBox="1"/>
            <p:nvPr/>
          </p:nvSpPr>
          <p:spPr>
            <a:xfrm>
              <a:off x="8297494" y="5108640"/>
              <a:ext cx="699456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更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8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BEC"/>
                </a:clrFrom>
                <a:clrTo>
                  <a:srgbClr val="F7FBEC">
                    <a:alpha val="0"/>
                  </a:srgbClr>
                </a:clrTo>
              </a:clrChange>
            </a:blip>
            <a:srcRect t="16228"/>
            <a:stretch/>
          </p:blipFill>
          <p:spPr bwMode="auto">
            <a:xfrm>
              <a:off x="7907015" y="4285561"/>
              <a:ext cx="1480414" cy="95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9385230" y="4362835"/>
            <a:ext cx="1480414" cy="1654076"/>
            <a:chOff x="9565536" y="4285561"/>
            <a:chExt cx="1480414" cy="1654076"/>
          </a:xfrm>
        </p:grpSpPr>
        <p:sp>
          <p:nvSpPr>
            <p:cNvPr id="110" name="TextBox 4"/>
            <p:cNvSpPr txBox="1"/>
            <p:nvPr/>
          </p:nvSpPr>
          <p:spPr>
            <a:xfrm>
              <a:off x="9798901" y="5108640"/>
              <a:ext cx="1013685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问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BEC"/>
                </a:clrFrom>
                <a:clrTo>
                  <a:srgbClr val="F7FBEC">
                    <a:alpha val="0"/>
                  </a:srgbClr>
                </a:clrTo>
              </a:clrChange>
            </a:blip>
            <a:srcRect t="16228"/>
            <a:stretch/>
          </p:blipFill>
          <p:spPr bwMode="auto">
            <a:xfrm>
              <a:off x="9565536" y="4285561"/>
              <a:ext cx="1480414" cy="95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59" name="矩形 58"/>
          <p:cNvSpPr/>
          <p:nvPr/>
        </p:nvSpPr>
        <p:spPr>
          <a:xfrm>
            <a:off x="140033" y="319921"/>
            <a:ext cx="5054589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0030101010101" charset="-122"/>
                <a:ea typeface="黑体" panose="02010600030101010101" charset="-122"/>
              </a:rPr>
              <a:t>小雨滴，纷纷落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99782" y="1582868"/>
            <a:ext cx="1437719" cy="1326959"/>
            <a:chOff x="696589" y="1282954"/>
            <a:chExt cx="1437719" cy="1326959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08" r="14810" b="10610"/>
            <a:stretch/>
          </p:blipFill>
          <p:spPr bwMode="auto">
            <a:xfrm>
              <a:off x="761148" y="1282954"/>
              <a:ext cx="1373160" cy="132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4"/>
            <p:cNvSpPr txBox="1"/>
            <p:nvPr/>
          </p:nvSpPr>
          <p:spPr>
            <a:xfrm>
              <a:off x="696589" y="1511970"/>
              <a:ext cx="141996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29023" y="1582868"/>
            <a:ext cx="1432676" cy="1326959"/>
            <a:chOff x="2181768" y="1282954"/>
            <a:chExt cx="1432676" cy="1326959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08" r="14810" b="10610"/>
            <a:stretch/>
          </p:blipFill>
          <p:spPr bwMode="auto">
            <a:xfrm>
              <a:off x="2241284" y="1282954"/>
              <a:ext cx="1373160" cy="132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4"/>
            <p:cNvSpPr txBox="1"/>
            <p:nvPr/>
          </p:nvSpPr>
          <p:spPr>
            <a:xfrm>
              <a:off x="2181768" y="1686597"/>
              <a:ext cx="141996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lǜ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95365" y="1582868"/>
            <a:ext cx="1447349" cy="1326959"/>
            <a:chOff x="3933114" y="1282954"/>
            <a:chExt cx="1447349" cy="1326959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08" r="14810" b="10610"/>
            <a:stretch/>
          </p:blipFill>
          <p:spPr bwMode="auto">
            <a:xfrm>
              <a:off x="4007303" y="1282954"/>
              <a:ext cx="1373160" cy="132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4"/>
            <p:cNvSpPr txBox="1"/>
            <p:nvPr/>
          </p:nvSpPr>
          <p:spPr>
            <a:xfrm>
              <a:off x="3933114" y="1550607"/>
              <a:ext cx="141996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ǎ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1582868"/>
            <a:ext cx="1419961" cy="1326959"/>
            <a:chOff x="5631654" y="1282954"/>
            <a:chExt cx="1419961" cy="1326959"/>
          </a:xfrm>
        </p:grpSpPr>
        <p:pic>
          <p:nvPicPr>
            <p:cNvPr id="1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08" r="14810" b="10610"/>
            <a:stretch/>
          </p:blipFill>
          <p:spPr bwMode="auto">
            <a:xfrm>
              <a:off x="5665897" y="1282954"/>
              <a:ext cx="1373160" cy="132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4"/>
            <p:cNvSpPr txBox="1"/>
            <p:nvPr/>
          </p:nvSpPr>
          <p:spPr>
            <a:xfrm>
              <a:off x="5631654" y="1673718"/>
              <a:ext cx="141996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wèn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21368" y="1582868"/>
            <a:ext cx="1419961" cy="1326959"/>
            <a:chOff x="7328720" y="1282954"/>
            <a:chExt cx="1419961" cy="1326959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08" r="14810" b="10610"/>
            <a:stretch/>
          </p:blipFill>
          <p:spPr bwMode="auto">
            <a:xfrm>
              <a:off x="7344827" y="1282954"/>
              <a:ext cx="1373160" cy="132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Box 4"/>
            <p:cNvSpPr txBox="1"/>
            <p:nvPr/>
          </p:nvSpPr>
          <p:spPr>
            <a:xfrm>
              <a:off x="7328720" y="1563486"/>
              <a:ext cx="141996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424344" y="1582868"/>
            <a:ext cx="1448918" cy="1326959"/>
            <a:chOff x="9069513" y="1282954"/>
            <a:chExt cx="1448918" cy="1326959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08" r="14810" b="10610"/>
            <a:stretch/>
          </p:blipFill>
          <p:spPr bwMode="auto">
            <a:xfrm>
              <a:off x="9145271" y="1282954"/>
              <a:ext cx="1373160" cy="132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Box 4"/>
            <p:cNvSpPr txBox="1"/>
            <p:nvPr/>
          </p:nvSpPr>
          <p:spPr>
            <a:xfrm>
              <a:off x="9069513" y="1635081"/>
              <a:ext cx="141996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gèng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8" name="图片 57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09861 L 0.00911 0.09861 C 0.01315 0.10139 0.01692 0.10555 0.02135 0.1074 C 0.02278 0.10787 0.02421 0.10833 0.02539 0.10879 C 0.02643 0.10926 0.02747 0.10995 0.02864 0.11018 C 0.03242 0.1118 0.03359 0.11134 0.03684 0.11342 C 0.03828 0.11412 0.03958 0.11527 0.04088 0.1162 C 0.04192 0.11713 0.04283 0.11851 0.04401 0.11921 C 0.04531 0.12014 0.04674 0.12014 0.04817 0.1206 C 0.04921 0.12129 0.05013 0.12176 0.05117 0.12222 C 0.05221 0.12338 0.05312 0.12453 0.05429 0.12523 C 0.05729 0.12708 0.06041 0.12824 0.06354 0.12963 C 0.06471 0.13032 0.06549 0.13078 0.06666 0.13125 C 0.07291 0.1331 0.07018 0.13194 0.075 0.13402 C 0.07591 0.13518 0.07682 0.13657 0.07799 0.13726 C 0.08437 0.1412 0.08307 0.13842 0.08828 0.14305 C 0.09088 0.14537 0.09583 0.15231 0.09856 0.15347 C 0.0996 0.15416 0.10078 0.15439 0.10169 0.15509 C 0.10846 0.15995 0.10091 0.15601 0.10781 0.1625 C 0.10872 0.16319 0.10989 0.16342 0.11106 0.16412 C 0.11197 0.16551 0.11289 0.16713 0.11406 0.16851 C 0.11601 0.1706 0.11849 0.17199 0.12031 0.17453 L 0.1233 0.17893 C 0.12395 0.18287 0.12447 0.18703 0.12539 0.19074 C 0.12578 0.19236 0.12617 0.19375 0.12643 0.19514 C 0.12682 0.19768 0.12695 0.20023 0.12734 0.20277 C 0.12838 0.20833 0.12903 0.20787 0.13059 0.21458 C 0.13112 0.21713 0.13151 0.21967 0.13164 0.22199 C 0.13164 0.22662 0.13164 0.23101 0.13164 0.23564 L 0.13164 0.23588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10046 L 0.02812 0.10069 C 0.03086 0.10463 0.03346 0.10949 0.03646 0.11342 C 0.03737 0.11458 0.03867 0.11458 0.03971 0.11527 C 0.04844 0.12314 0.03594 0.11551 0.04818 0.12106 C 0.04922 0.12152 0.05026 0.12222 0.0513 0.12291 C 0.05638 0.12546 0.05521 0.1243 0.06081 0.12662 C 0.06367 0.12777 0.06641 0.12939 0.06927 0.13032 C 0.07591 0.13287 0.08099 0.1331 0.08828 0.13402 C 0.0901 0.13472 0.0918 0.13518 0.09362 0.13611 C 0.0957 0.13703 0.09766 0.13912 0.09987 0.13981 L 0.10625 0.14166 C 0.10807 0.14282 0.10976 0.14444 0.11159 0.14537 C 0.11328 0.14629 0.1151 0.14652 0.1168 0.14722 C 0.11823 0.14791 0.11966 0.14838 0.12109 0.14907 C 0.12578 0.15162 0.12292 0.15092 0.12838 0.15301 C 0.1306 0.1537 0.13268 0.15416 0.13476 0.15486 C 0.13659 0.15601 0.13828 0.15787 0.1401 0.15856 C 0.14284 0.15972 0.1457 0.15972 0.14857 0.16041 C 0.15026 0.16088 0.15208 0.16157 0.15378 0.16226 C 0.16159 0.17152 0.15104 0.15995 0.16758 0.1699 C 0.17474 0.17407 0.16575 0.16898 0.17604 0.17361 C 0.17708 0.17407 0.17812 0.175 0.17917 0.17546 C 0.18906 0.17893 0.19206 0.17916 0.2013 0.18101 L 0.21081 0.1868 C 0.21198 0.18726 0.21302 0.18819 0.21406 0.18865 C 0.21641 0.18958 0.22305 0.19236 0.22461 0.19421 C 0.22565 0.19537 0.22669 0.19699 0.22773 0.19791 C 0.22878 0.19884 0.22995 0.19907 0.23099 0.19976 C 0.23242 0.20092 0.23372 0.20254 0.23516 0.2037 C 0.23724 0.20509 0.24154 0.2074 0.24154 0.20764 C 0.25065 0.21805 0.23906 0.20532 0.24779 0.21296 C 0.24896 0.21412 0.24987 0.21574 0.25104 0.21666 C 0.25299 0.21828 0.25521 0.21921 0.25742 0.2206 C 0.25846 0.22106 0.25937 0.22222 0.26055 0.22245 L 0.26797 0.2243 C 0.26901 0.22615 0.26992 0.22824 0.27109 0.22986 C 0.27825 0.24051 0.272 0.22963 0.27539 0.23564 L 0.27539 0.23588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13264 L 0.00456 0.13264 C 0.00208 0.13611 0.00039 0.14027 -0.00221 0.14351 C -0.00352 0.14514 -0.00534 0.14537 -0.0069 0.14652 C -0.01406 0.15139 -0.00586 0.14722 -0.01458 0.15046 C -0.01693 0.15139 -0.01914 0.15254 -0.02136 0.15324 C -0.0224 0.15393 -0.02357 0.15439 -0.02461 0.15463 L -0.03255 0.15601 C -0.03477 0.15648 -0.03698 0.15717 -0.03932 0.1574 C -0.04479 0.1581 -0.05052 0.15856 -0.05599 0.15902 C -0.06315 0.16041 -0.07031 0.16203 -0.07748 0.16319 C -0.08021 0.16342 -0.0918 0.16504 -0.09531 0.16574 C -0.11406 0.17083 -0.09089 0.16689 -0.11328 0.1699 C -0.12344 0.1743 -0.10729 0.16782 -0.12227 0.17291 C -0.12448 0.17361 -0.12669 0.175 -0.12904 0.17569 C -0.13073 0.17615 -0.13268 0.17639 -0.13451 0.17708 C -0.13685 0.17777 -0.13906 0.17893 -0.14128 0.17986 C -0.14245 0.18032 -0.14349 0.18078 -0.14453 0.18125 C -0.1461 0.18171 -0.14766 0.18194 -0.14922 0.1824 C -0.1513 0.18333 -0.15352 0.18449 -0.15573 0.18541 L -0.1625 0.18819 C -0.16367 0.18865 -0.16471 0.18912 -0.16589 0.18958 C -0.16784 0.19004 -0.16966 0.19027 -0.17149 0.19097 C -0.1737 0.19189 -0.17591 0.19282 -0.17813 0.19375 C -0.1793 0.19421 -0.18034 0.19467 -0.18164 0.19514 C -0.1832 0.1956 -0.18451 0.19583 -0.18607 0.19652 C -0.18841 0.19722 -0.19284 0.1993 -0.19284 0.19953 C -0.19388 0.20023 -0.19492 0.20139 -0.1961 0.20208 C -0.2013 0.20439 -0.20091 0.20231 -0.20508 0.20486 C -0.20638 0.20555 -0.20716 0.20717 -0.20846 0.20764 C -0.21836 0.21226 -0.2099 0.20509 -0.22083 0.2118 C -0.22383 0.21365 -0.22669 0.21574 -0.22969 0.21736 C -0.23164 0.21828 -0.2336 0.21921 -0.23542 0.22014 C -0.23659 0.22106 -0.23763 0.22222 -0.23867 0.22314 C -0.23985 0.22361 -0.24102 0.22384 -0.24219 0.22453 C -0.24362 0.225 -0.24518 0.22615 -0.24662 0.22708 C -0.24779 0.22801 -0.2487 0.22916 -0.24987 0.22986 C -0.25143 0.23055 -0.25287 0.23078 -0.25443 0.23125 C -0.2582 0.23264 -0.25807 0.2331 -0.26237 0.23402 C -0.26524 0.23472 -0.2711 0.23564 -0.2711 0.23588 L -0.2711 0.23564 " pathEditMode="relative" rAng="0" ptsTypes="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1287 L 0.01328 0.12893 C 0.01602 0.13078 0.01875 0.13333 0.02175 0.13518 C 0.0237 0.13657 0.02865 0.1375 0.03034 0.13796 C 0.03177 0.13889 0.03321 0.13981 0.03464 0.14074 C 0.03568 0.14143 0.03659 0.14282 0.03789 0.14351 C 0.03894 0.14421 0.04011 0.14421 0.04102 0.1449 C 0.04479 0.14699 0.04805 0.15069 0.05196 0.15185 L 0.05729 0.15301 C 0.05834 0.15416 0.05938 0.15509 0.06042 0.15601 C 0.06185 0.15671 0.06706 0.15926 0.06901 0.15995 C 0.07214 0.16088 0.075 0.16157 0.07774 0.16273 C 0.09141 0.16851 0.06953 0.15879 0.08425 0.16689 C 0.08555 0.16759 0.08724 0.16759 0.08854 0.16828 C 0.09896 0.17268 0.08854 0.1699 0.10157 0.17222 C 0.1125 0.17708 0.09558 0.1699 0.10912 0.17523 C 0.11133 0.17592 0.11328 0.17754 0.1155 0.17777 C 0.13646 0.18125 0.11472 0.17754 0.12969 0.18078 C 0.13216 0.18125 0.13477 0.18148 0.13711 0.18194 C 0.13894 0.18217 0.14063 0.1831 0.14245 0.18333 C 0.15365 0.18472 0.16485 0.18518 0.17591 0.18588 L 0.18229 0.1875 C 0.18425 0.18773 0.18607 0.18865 0.18789 0.18889 C 0.19532 0.19004 0.203 0.19074 0.21042 0.19305 C 0.21185 0.19351 0.21315 0.19398 0.21485 0.19444 C 0.21875 0.19514 0.22266 0.19537 0.2267 0.1956 C 0.23269 0.20069 0.22709 0.19699 0.23633 0.19976 C 0.23841 0.20069 0.24063 0.20208 0.24271 0.20254 L 0.24714 0.20416 C 0.25495 0.21064 0.24519 0.20254 0.25469 0.20926 C 0.26055 0.21389 0.25521 0.21111 0.26107 0.21365 C 0.26211 0.21481 0.26341 0.2162 0.26446 0.21782 C 0.26602 0.22014 0.26745 0.22291 0.26862 0.22592 L 0.27214 0.23426 L 0.27214 0.23472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0.09722 L -0.00287 0.09722 C -0.00834 0.09722 -0.01381 0.09861 -0.01901 0.09861 C -0.04193 0.09953 -0.06511 0.09861 -0.08789 0.10046 C -0.0905 0.10046 -0.09284 0.10347 -0.09532 0.10416 C -0.10847 0.10902 -0.10625 0.10717 -0.11875 0.10995 C -0.12084 0.11041 -0.12292 0.11088 -0.125 0.1118 C -0.12605 0.1125 -0.12709 0.11319 -0.12826 0.11342 C -0.13373 0.11574 -0.13998 0.11643 -0.14519 0.11759 C -0.14831 0.11851 -0.15157 0.11944 -0.15482 0.12106 C -0.15586 0.12129 -0.1569 0.12245 -0.15795 0.12291 C -0.16003 0.12384 -0.16211 0.12384 -0.16433 0.12476 C -0.16537 0.12546 -0.16654 0.12615 -0.16758 0.12662 C -0.17032 0.12801 -0.17344 0.12801 -0.17591 0.13032 C -0.178 0.13264 -0.18008 0.13449 -0.18216 0.13611 C -0.18464 0.13796 -0.18737 0.13865 -0.18972 0.13981 C -0.19076 0.14027 -0.1918 0.1412 -0.19297 0.14166 C -0.19571 0.14305 -0.1987 0.14328 -0.20144 0.1456 C -0.20326 0.14652 -0.20495 0.14791 -0.20677 0.1493 C -0.20938 0.15069 -0.21511 0.15301 -0.21511 0.15347 C -0.22435 0.16342 -0.21263 0.15069 -0.22162 0.15833 C -0.22969 0.16574 -0.21993 0.15949 -0.22787 0.16412 C -0.22891 0.16574 -0.23008 0.16643 -0.23112 0.16805 C -0.23216 0.16967 -0.23295 0.17199 -0.23425 0.17338 C -0.23568 0.17453 -0.23724 0.17453 -0.23855 0.17523 C -0.23933 0.17708 -0.23985 0.17916 -0.24076 0.18101 C -0.24193 0.18333 -0.24349 0.18472 -0.2448 0.1868 C -0.24597 0.18819 -0.24688 0.19074 -0.24792 0.19236 C -0.24896 0.19375 -0.25013 0.19467 -0.25118 0.19583 C -0.25951 0.20833 -0.2487 0.19514 -0.2586 0.2074 C -0.26068 0.20972 -0.26315 0.21157 -0.26498 0.21481 L -0.27357 0.22963 C -0.27696 0.23588 -0.27526 0.23541 -0.27748 0.23541 L -0.27748 0.23588 " pathEditMode="relative" rAng="0" ptsTypes="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1287 L -0.01484 0.12893 C -0.01927 0.12893 -0.0237 0.12916 -0.02786 0.12986 C -0.0306 0.13032 -0.03763 0.13356 -0.04062 0.13541 C -0.05208 0.14328 -0.03086 0.13194 -0.05013 0.14282 C -0.05221 0.14375 -0.05456 0.14444 -0.05664 0.14537 C -0.05781 0.14629 -0.05859 0.14745 -0.05976 0.14838 C -0.06328 0.15046 -0.06732 0.15092 -0.07044 0.15416 C -0.07187 0.15578 -0.07318 0.15717 -0.07474 0.15833 C -0.07773 0.16088 -0.07903 0.16157 -0.08216 0.1625 C -0.0832 0.16412 -0.08411 0.16574 -0.08541 0.16689 C -0.08763 0.16944 -0.09179 0.17199 -0.09388 0.17407 C -0.09505 0.17546 -0.09583 0.17708 -0.097 0.17847 C -0.10403 0.18611 -0.09609 0.17546 -0.10456 0.18541 C -0.10716 0.18865 -0.11002 0.19166 -0.11198 0.1956 C -0.11263 0.19699 -0.11354 0.19838 -0.11406 0.19976 C -0.11458 0.20115 -0.11445 0.20301 -0.1151 0.20416 C -0.11601 0.20601 -0.11732 0.20694 -0.11836 0.20833 C -0.12044 0.21689 -0.11784 0.20902 -0.12265 0.21574 C -0.12383 0.21713 -0.12448 0.21967 -0.12578 0.22129 C -0.12734 0.22338 -0.12929 0.22407 -0.13125 0.22569 C -0.13229 0.22639 -0.13346 0.22754 -0.13437 0.22847 C -0.13437 0.2287 -0.13763 0.23287 -0.13841 0.23426 L -0.13841 0.23472 " pathEditMode="relative" rAng="0" ptsTypes="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43694" y="1989073"/>
            <a:ext cx="17611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zh-CN" altLang="en-US" sz="10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299121" y="1368425"/>
            <a:ext cx="23669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shǔ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99121" y="3101975"/>
            <a:ext cx="23669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shù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299121" y="1909624"/>
            <a:ext cx="149146" cy="1982252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86199" y="1367150"/>
            <a:ext cx="4398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（数一数二）</a:t>
            </a:r>
            <a:endParaRPr lang="zh-CN" altLang="en-US" sz="6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6199" y="3107425"/>
            <a:ext cx="3267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（数学）</a:t>
            </a:r>
            <a:endParaRPr lang="zh-CN" altLang="en-US" sz="6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00" y="4606701"/>
            <a:ext cx="107973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例：我的</a:t>
            </a:r>
            <a:r>
              <a:rPr lang="zh-CN" altLang="en-US" sz="4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学成绩很好，在班里是</a:t>
            </a:r>
            <a:r>
              <a:rPr lang="zh-CN" altLang="en-US" sz="4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3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二的 。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41355" y="5314587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93222" y="6061334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07651" y="4567840"/>
            <a:ext cx="12959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shù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3305" y="5268420"/>
            <a:ext cx="10744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shǔ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2778" y="234351"/>
            <a:ext cx="3110935" cy="1022985"/>
            <a:chOff x="202778" y="234351"/>
            <a:chExt cx="3110935" cy="102298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8" y="234351"/>
              <a:ext cx="1163955" cy="1022985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250565" y="536427"/>
              <a:ext cx="2063148" cy="679269"/>
              <a:chOff x="2130626" y="2511380"/>
              <a:chExt cx="2063148" cy="679269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174057" y="2511380"/>
                <a:ext cx="166642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3"/>
              <p:cNvSpPr txBox="1">
                <a:spLocks noChangeArrowheads="1"/>
              </p:cNvSpPr>
              <p:nvPr/>
            </p:nvSpPr>
            <p:spPr bwMode="auto">
              <a:xfrm>
                <a:off x="2130626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多音字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2174057" y="3190649"/>
                <a:ext cx="169708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95413" y="5240613"/>
            <a:ext cx="10744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shǔ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41098" y="6010665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8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43694" y="1989073"/>
            <a:ext cx="17611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endParaRPr lang="zh-CN" altLang="en-US" sz="10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299121" y="1368425"/>
            <a:ext cx="2839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en-US" altLang="zh-CN" sz="7200" dirty="0" err="1"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99121" y="3101975"/>
            <a:ext cx="29940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en-US" altLang="zh-CN" sz="7200" dirty="0" err="1"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6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299121" y="1909624"/>
            <a:ext cx="149146" cy="1982252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14233" y="1547456"/>
            <a:ext cx="4398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（班长）</a:t>
            </a:r>
            <a:endParaRPr lang="zh-CN" altLang="en-US" sz="6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0598" y="3287731"/>
            <a:ext cx="3267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（长处）</a:t>
            </a:r>
            <a:endParaRPr lang="zh-CN" altLang="en-US" sz="6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8242" y="4632459"/>
            <a:ext cx="1077001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例：班</a:t>
            </a:r>
            <a:r>
              <a:rPr lang="zh-CN" altLang="en-US" sz="4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长（      ）</a:t>
            </a:r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长（      ）</a:t>
            </a:r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处是</a:t>
            </a:r>
            <a:endParaRPr lang="en-US" altLang="zh-CN" sz="43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乐于助人。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74685" y="5311799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98717" y="5332232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51280" y="4450430"/>
            <a:ext cx="191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en-US" altLang="zh-CN" sz="5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43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16423" y="4430089"/>
            <a:ext cx="20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en-US" altLang="zh-CN" sz="5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43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59" name="矩形 58"/>
          <p:cNvSpPr/>
          <p:nvPr/>
        </p:nvSpPr>
        <p:spPr>
          <a:xfrm>
            <a:off x="420788" y="785615"/>
            <a:ext cx="2040944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0030101010101" charset="-122"/>
                <a:ea typeface="黑体" panose="02010600030101010101" charset="-122"/>
              </a:rPr>
              <a:t>选一选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8" name="文本框 19"/>
          <p:cNvSpPr txBox="1"/>
          <p:nvPr/>
        </p:nvSpPr>
        <p:spPr>
          <a:xfrm>
            <a:off x="873215" y="4328975"/>
            <a:ext cx="4129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1D41D5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数一数（    ）</a:t>
            </a:r>
            <a:endParaRPr lang="en-US" altLang="zh-CN" sz="4400" dirty="0" smtClean="0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73" name="文本框 19"/>
          <p:cNvSpPr txBox="1"/>
          <p:nvPr/>
        </p:nvSpPr>
        <p:spPr>
          <a:xfrm>
            <a:off x="6916964" y="4272368"/>
            <a:ext cx="369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1D41D5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数字（    ）</a:t>
            </a:r>
            <a:endParaRPr lang="en-US" altLang="zh-CN" sz="4400" dirty="0" smtClean="0">
              <a:solidFill>
                <a:srgbClr val="1D41D5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77" name="文本框 19"/>
          <p:cNvSpPr txBox="1"/>
          <p:nvPr/>
        </p:nvSpPr>
        <p:spPr>
          <a:xfrm>
            <a:off x="860153" y="4720860"/>
            <a:ext cx="78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·</a:t>
            </a:r>
          </a:p>
        </p:txBody>
      </p:sp>
      <p:sp>
        <p:nvSpPr>
          <p:cNvPr id="78" name="文本框 19"/>
          <p:cNvSpPr txBox="1"/>
          <p:nvPr/>
        </p:nvSpPr>
        <p:spPr>
          <a:xfrm>
            <a:off x="6916964" y="4716505"/>
            <a:ext cx="78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·</a:t>
            </a:r>
          </a:p>
        </p:txBody>
      </p:sp>
      <p:pic>
        <p:nvPicPr>
          <p:cNvPr id="32" name="图片 3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6600963" y="2025556"/>
            <a:ext cx="1811518" cy="1102907"/>
            <a:chOff x="2682106" y="1627230"/>
            <a:chExt cx="1811518" cy="110290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2106" y="1635171"/>
              <a:ext cx="1811518" cy="1094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文本框 19"/>
            <p:cNvSpPr txBox="1"/>
            <p:nvPr/>
          </p:nvSpPr>
          <p:spPr>
            <a:xfrm>
              <a:off x="2893605" y="1627230"/>
              <a:ext cx="137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shǔ</a:t>
              </a:r>
              <a:endParaRPr lang="en-US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04323" y="2021203"/>
            <a:ext cx="1811518" cy="1102907"/>
            <a:chOff x="2682106" y="1627230"/>
            <a:chExt cx="1811518" cy="1102907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2106" y="1635171"/>
              <a:ext cx="1811518" cy="1094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文本框 19"/>
            <p:cNvSpPr txBox="1"/>
            <p:nvPr/>
          </p:nvSpPr>
          <p:spPr>
            <a:xfrm>
              <a:off x="2893605" y="1627230"/>
              <a:ext cx="137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shù</a:t>
              </a:r>
              <a:endParaRPr lang="en-US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8426 C -0.01979 0.09399 -0.02656 0.10487 -0.03385 0.10903 C -0.04335 0.12061 -0.05703 0.12338 -0.0681 0.12616 C -0.10027 0.13403 -0.13204 0.1345 -0.16472 0.13565 C -0.17149 0.13635 -0.17826 0.13635 -0.18503 0.1375 C -0.19076 0.13843 -0.19649 0.14329 -0.20222 0.14514 C -0.21211 0.14838 -0.22214 0.15093 -0.23217 0.15278 C -0.23685 0.15857 -0.24284 0.15996 -0.24831 0.16227 C -0.25144 0.16829 -0.25665 0.172 -0.26107 0.17385 C -0.26576 0.18172 -0.26237 0.17709 -0.27292 0.18334 C -0.27396 0.18403 -0.27618 0.18519 -0.27618 0.18542 C -0.27878 0.19005 -0.28165 0.19028 -0.28464 0.19468 C -0.28816 0.19977 -0.28581 0.19769 -0.28894 0.20417 C -0.29063 0.20764 -0.29428 0.21389 -0.29428 0.21412 C -0.29584 0.22107 -0.29662 0.22292 -0.30079 0.22524 C -0.30274 0.23079 -0.30352 0.23588 -0.30612 0.24051 C -0.30938 0.2588 -0.31146 0.27848 -0.31146 0.29769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0.09444 C 0.02383 0.09676 0.0293 0.10394 0.03607 0.10787 C 0.04388 0.12106 0.05743 0.1206 0.06719 0.125 C 0.07461 0.12824 0.08216 0.13009 0.08972 0.13264 C 0.09727 0.13519 0.10443 0.14144 0.11211 0.14398 C 0.12422 0.14815 0.13633 0.15162 0.14857 0.15347 C 0.15716 0.15903 0.18008 0.15926 0.19154 0.16111 C 0.21602 0.175 0.26381 0.16829 0.27943 0.16875 C 0.29545 0.17037 0.31159 0.17106 0.32761 0.17454 C 0.34519 0.18449 0.36563 0.17685 0.38438 0.18032 C 0.39219 0.18171 0.40026 0.18264 0.40795 0.18588 C 0.4112 0.18727 0.41758 0.19167 0.41758 0.1919 C 0.42188 0.19884 0.41732 0.19236 0.42305 0.19745 C 0.42696 0.20093 0.42904 0.20625 0.43151 0.2125 C 0.43295 0.21968 0.43568 0.2206 0.43698 0.22778 C 0.43776 0.23171 0.43907 0.23935 0.43907 0.23958 C 0.4405 0.25949 0.44232 0.28032 0.44232 0.30023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05884" y="1435315"/>
            <a:ext cx="1464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wèn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45199" y="5399514"/>
            <a:ext cx="6757965" cy="915573"/>
            <a:chOff x="1945199" y="5399514"/>
            <a:chExt cx="6757965" cy="91557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8409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问题  问答  学问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门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问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5859" y="2399632"/>
            <a:ext cx="2263456" cy="22634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7258" r="8276" b="9108"/>
          <a:stretch/>
        </p:blipFill>
        <p:spPr>
          <a:xfrm>
            <a:off x="5095619" y="2319385"/>
            <a:ext cx="2629945" cy="227816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855219" y="4680823"/>
            <a:ext cx="6018043" cy="830997"/>
            <a:chOff x="4855219" y="4680823"/>
            <a:chExt cx="6018043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18947" y="4764461"/>
              <a:ext cx="4554315" cy="633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7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480167" y="833640"/>
            <a:ext cx="1342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yǒu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没有  有名  拥有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</a:p>
          </p:txBody>
        </p:sp>
      </p:grpSp>
      <p:pic>
        <p:nvPicPr>
          <p:cNvPr id="12" name="有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4735" y="1876795"/>
            <a:ext cx="2263456" cy="22634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23880" r="23452" b="34528"/>
          <a:stretch/>
        </p:blipFill>
        <p:spPr>
          <a:xfrm>
            <a:off x="5080446" y="1325485"/>
            <a:ext cx="2627093" cy="296790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756346" y="4455315"/>
            <a:ext cx="5324088" cy="830997"/>
            <a:chOff x="4756346" y="4455315"/>
            <a:chExt cx="5324088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1939" y="4493690"/>
              <a:ext cx="3718495" cy="707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7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480167" y="833640"/>
            <a:ext cx="1382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6000" b="1" dirty="0" err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一半  半空  半天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丶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半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9494" y="2016844"/>
            <a:ext cx="2263456" cy="2263456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6345" y="1849303"/>
            <a:ext cx="3248963" cy="238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4756346" y="4455315"/>
            <a:ext cx="6018933" cy="830997"/>
            <a:chOff x="4756346" y="4455315"/>
            <a:chExt cx="6018933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3706" y="4554357"/>
              <a:ext cx="4471573" cy="731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8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480167" y="915528"/>
            <a:ext cx="1713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cóng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从前  从此  服从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</a:t>
              </a:r>
            </a:p>
          </p:txBody>
        </p:sp>
      </p:grpSp>
      <p:pic>
        <p:nvPicPr>
          <p:cNvPr id="2" name="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5404" y="1891453"/>
            <a:ext cx="2263456" cy="2263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7096" b="8114"/>
          <a:stretch/>
        </p:blipFill>
        <p:spPr>
          <a:xfrm>
            <a:off x="4816637" y="1269693"/>
            <a:ext cx="2368628" cy="302369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756346" y="4455315"/>
            <a:ext cx="4530874" cy="830997"/>
            <a:chOff x="4756346" y="4455315"/>
            <a:chExt cx="4530874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1854" y="4505549"/>
              <a:ext cx="2915366" cy="57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2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903247" y="983768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nǐ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你好  你们  你的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亻</a:t>
              </a:r>
            </a:p>
          </p:txBody>
        </p:sp>
      </p:grpSp>
      <p:pic>
        <p:nvPicPr>
          <p:cNvPr id="4" name="你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5404" y="1966590"/>
            <a:ext cx="2263456" cy="22634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9597"/>
          <a:stretch/>
        </p:blipFill>
        <p:spPr>
          <a:xfrm>
            <a:off x="5195100" y="1380080"/>
            <a:ext cx="2450606" cy="279547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756346" y="4455315"/>
            <a:ext cx="5367621" cy="830997"/>
            <a:chOff x="4756346" y="4455315"/>
            <a:chExt cx="5367621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7607" y="4585098"/>
              <a:ext cx="3916360" cy="597918"/>
            </a:xfrm>
            <a:prstGeom prst="rect">
              <a:avLst/>
            </a:prstGeom>
          </p:spPr>
        </p:pic>
      </p:grpSp>
      <p:pic>
        <p:nvPicPr>
          <p:cNvPr id="33" name="图片 32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pic>
        <p:nvPicPr>
          <p:cNvPr id="34" name="图片 33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03" y="638058"/>
            <a:ext cx="13620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1069160" y="1435644"/>
            <a:ext cx="8819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大声朗读课文，根据拼音读准字音，找出故事中的主要人物。</a:t>
            </a:r>
            <a:endParaRPr lang="en-US" altLang="zh-C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1792151" y="3083878"/>
            <a:ext cx="1749425" cy="2927350"/>
            <a:chOff x="636144" y="1767576"/>
            <a:chExt cx="1748380" cy="2926609"/>
          </a:xfrm>
        </p:grpSpPr>
        <p:pic>
          <p:nvPicPr>
            <p:cNvPr id="31" name="Picture 2" descr="http://www.photophoto.cn/m15/033/002/0330020614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9092" y="1767576"/>
              <a:ext cx="1655432" cy="23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矩形 31"/>
            <p:cNvSpPr/>
            <p:nvPr/>
          </p:nvSpPr>
          <p:spPr>
            <a:xfrm>
              <a:off x="636144" y="3986299"/>
              <a:ext cx="172835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4000" b="1" dirty="0">
                  <a:ln w="11430"/>
                  <a:solidFill>
                    <a:srgbClr val="FF3300"/>
                  </a:solidFill>
                </a:rPr>
                <a:t>大雨点</a:t>
              </a: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163854" y="3770766"/>
            <a:ext cx="1728788" cy="2070100"/>
            <a:chOff x="3734945" y="1715433"/>
            <a:chExt cx="1728358" cy="2070795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0358" y="1715433"/>
              <a:ext cx="1114911" cy="141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矩形 34"/>
            <p:cNvSpPr/>
            <p:nvPr/>
          </p:nvSpPr>
          <p:spPr>
            <a:xfrm>
              <a:off x="3734945" y="3078342"/>
              <a:ext cx="1728358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4000" b="1" dirty="0">
                  <a:ln w="11430"/>
                  <a:solidFill>
                    <a:srgbClr val="FF3300"/>
                  </a:solidFill>
                </a:rPr>
                <a:t>小雨点</a:t>
              </a:r>
            </a:p>
          </p:txBody>
        </p:sp>
      </p:grpSp>
      <p:pic>
        <p:nvPicPr>
          <p:cNvPr id="36" name="图片 35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图片 4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71" y="2144411"/>
            <a:ext cx="2176461" cy="2237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6" name="图片 35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2" y="345943"/>
            <a:ext cx="4077916" cy="291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12" y="1894705"/>
            <a:ext cx="4603800" cy="302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27" y="3229879"/>
            <a:ext cx="4836278" cy="313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10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1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3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792176" y="3289776"/>
            <a:ext cx="1041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数不 清 的雨点儿，从 云 彩里 飘 落下来。</a:t>
            </a:r>
            <a:endParaRPr lang="en-US" altLang="zh-CN" sz="4000" b="1" dirty="0" smtClean="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554307" y="760531"/>
            <a:ext cx="9139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你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从哪里知道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雨点儿很多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？这些雨点儿是从哪里来的呢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92175" y="3286676"/>
            <a:ext cx="1962041" cy="776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0C93B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1511938" y="4121044"/>
            <a:ext cx="261257" cy="97971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8543" y="5305776"/>
            <a:ext cx="296427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雨点儿真多呀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9268" y="2640344"/>
            <a:ext cx="1052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shǔ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bù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qīng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de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yǔ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di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nr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cóng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yún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i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pi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luò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xi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á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i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89" y="3983684"/>
            <a:ext cx="3927751" cy="2456403"/>
          </a:xfrm>
          <a:prstGeom prst="rect">
            <a:avLst/>
          </a:prstGeom>
        </p:spPr>
      </p:pic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3298072" y="4384373"/>
            <a:ext cx="389080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雨点儿从云彩里来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5" y="1"/>
            <a:ext cx="12215055" cy="650494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985459" y="2115812"/>
            <a:ext cx="10077889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认真读课文，想一想，这些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雨点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儿要到哪里去呢？</a:t>
            </a:r>
            <a:endParaRPr lang="zh-CN" alt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2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637008" y="1420827"/>
            <a:ext cx="11502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r>
              <a:rPr lang="zh-CN" altLang="en-US" sz="40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</a:t>
            </a:r>
            <a:r>
              <a:rPr lang="zh-CN" altLang="en-US" sz="4000" dirty="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小雨点儿 </a:t>
            </a:r>
            <a:r>
              <a:rPr lang="zh-CN" altLang="en-US" sz="40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回答：“我 要 去</a:t>
            </a:r>
            <a:r>
              <a:rPr lang="zh-CN" altLang="en-US" sz="4000" dirty="0" smtClean="0">
                <a:solidFill>
                  <a:srgbClr val="00B05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有 花 有 草 </a:t>
            </a:r>
            <a:endParaRPr lang="en-US" altLang="zh-CN" sz="4000" dirty="0" smtClean="0">
              <a:solidFill>
                <a:srgbClr val="00B05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0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的地方。你呢？”</a:t>
            </a:r>
            <a:endParaRPr lang="en-US" altLang="zh-CN" sz="4000" dirty="0" smtClean="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24" name="图片 2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61367" y="1246883"/>
            <a:ext cx="1011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xi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yǔ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di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nr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huí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á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    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wǒ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à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qù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86211" y="3922683"/>
            <a:ext cx="951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yǔ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di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nr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shuō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 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wǒ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à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qù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méi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méi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9438" y="3997431"/>
            <a:ext cx="1044388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 </a:t>
            </a:r>
            <a:r>
              <a:rPr lang="zh-CN" altLang="en-US" sz="4000" dirty="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大雨</a:t>
            </a:r>
            <a:r>
              <a:rPr lang="zh-CN" altLang="en-US" sz="4000" dirty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点儿</a:t>
            </a:r>
            <a:r>
              <a:rPr lang="zh-CN" altLang="en-US" sz="40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说：“</a:t>
            </a:r>
            <a:r>
              <a:rPr lang="zh-CN" altLang="en-US" sz="40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我 要 去</a:t>
            </a:r>
            <a:r>
              <a:rPr lang="zh-CN" altLang="en-US" sz="4000" dirty="0" smtClean="0">
                <a:solidFill>
                  <a:srgbClr val="00B05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没 有 花 没 有</a:t>
            </a:r>
            <a:endParaRPr lang="en-US" altLang="zh-CN" sz="4000" dirty="0" smtClean="0">
              <a:solidFill>
                <a:srgbClr val="00B05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000" dirty="0" smtClean="0">
                <a:solidFill>
                  <a:srgbClr val="00B05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草</a:t>
            </a:r>
            <a:r>
              <a:rPr lang="zh-CN" altLang="en-US" sz="40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的</a:t>
            </a:r>
            <a:r>
              <a:rPr lang="zh-CN" altLang="en-US" sz="40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地方。”</a:t>
            </a:r>
            <a:endParaRPr lang="en-US" altLang="zh-CN" sz="4000" dirty="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7008" y="2433719"/>
            <a:ext cx="336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de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dì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f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ng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 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nǐ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ne </a:t>
            </a:r>
          </a:p>
        </p:txBody>
      </p:sp>
      <p:sp>
        <p:nvSpPr>
          <p:cNvPr id="15" name="矩形 14"/>
          <p:cNvSpPr/>
          <p:nvPr/>
        </p:nvSpPr>
        <p:spPr>
          <a:xfrm>
            <a:off x="556637" y="5161416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de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dì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f</a:t>
            </a:r>
            <a:r>
              <a:rPr lang="en-US" altLang="zh-CN" sz="36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ng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070474" y="3042315"/>
            <a:ext cx="1747837" cy="2927350"/>
            <a:chOff x="636144" y="1767576"/>
            <a:chExt cx="1748380" cy="2926609"/>
          </a:xfrm>
        </p:grpSpPr>
        <p:pic>
          <p:nvPicPr>
            <p:cNvPr id="24" name="Picture 2" descr="http://www.photophoto.cn/m15/033/002/0330020614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9092" y="1767576"/>
              <a:ext cx="1655432" cy="23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矩形 24"/>
            <p:cNvSpPr/>
            <p:nvPr/>
          </p:nvSpPr>
          <p:spPr>
            <a:xfrm>
              <a:off x="636144" y="3986299"/>
              <a:ext cx="172835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4000" b="1" dirty="0">
                  <a:ln w="11430"/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大雨点</a:t>
              </a: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6281828" y="3597145"/>
            <a:ext cx="1728787" cy="2070100"/>
            <a:chOff x="3734945" y="1715433"/>
            <a:chExt cx="1728358" cy="2070795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0358" y="1715433"/>
              <a:ext cx="1114911" cy="141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矩形 27"/>
            <p:cNvSpPr/>
            <p:nvPr/>
          </p:nvSpPr>
          <p:spPr>
            <a:xfrm>
              <a:off x="3734945" y="3078342"/>
              <a:ext cx="1728358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4000" b="1" dirty="0">
                  <a:ln w="11430"/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小雨点</a:t>
              </a: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2116138" y="1666829"/>
            <a:ext cx="3443287" cy="1741110"/>
            <a:chOff x="2221839" y="139148"/>
            <a:chExt cx="3443464" cy="1742478"/>
          </a:xfrm>
        </p:grpSpPr>
        <p:sp>
          <p:nvSpPr>
            <p:cNvPr id="31" name="圆角矩形标注 30"/>
            <p:cNvSpPr/>
            <p:nvPr/>
          </p:nvSpPr>
          <p:spPr>
            <a:xfrm>
              <a:off x="2221839" y="139148"/>
              <a:ext cx="3443464" cy="1669774"/>
            </a:xfrm>
            <a:prstGeom prst="wedgeRoundRectCallout">
              <a:avLst>
                <a:gd name="adj1" fmla="val -37159"/>
                <a:gd name="adj2" fmla="val 6008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6308" y="310733"/>
              <a:ext cx="3192627" cy="1570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我要</a:t>
              </a:r>
              <a:r>
                <a:rPr lang="zh-CN" altLang="en-US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去</a:t>
              </a:r>
              <a:r>
                <a:rPr lang="en-US" altLang="zh-CN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________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________</a:t>
              </a:r>
              <a:r>
                <a:rPr lang="zh-CN" altLang="en-US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的地方。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341048" y="2563869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有草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97030" y="1829677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没有花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573766" y="2302717"/>
            <a:ext cx="3489582" cy="1582100"/>
            <a:chOff x="7863566" y="2577058"/>
            <a:chExt cx="3489582" cy="1582100"/>
          </a:xfrm>
        </p:grpSpPr>
        <p:sp>
          <p:nvSpPr>
            <p:cNvPr id="34" name="圆角矩形标注 33"/>
            <p:cNvSpPr/>
            <p:nvPr/>
          </p:nvSpPr>
          <p:spPr bwMode="auto">
            <a:xfrm>
              <a:off x="7863566" y="2577058"/>
              <a:ext cx="3342533" cy="1581679"/>
            </a:xfrm>
            <a:prstGeom prst="wedgeRoundRectCallout">
              <a:avLst>
                <a:gd name="adj1" fmla="val -37159"/>
                <a:gd name="adj2" fmla="val 6008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8010615" y="2589498"/>
              <a:ext cx="334253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我要</a:t>
              </a:r>
              <a:r>
                <a:rPr lang="zh-CN" altLang="en-US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去</a:t>
              </a:r>
              <a:r>
                <a:rPr lang="en-US" altLang="zh-CN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_________</a:t>
              </a:r>
              <a:r>
                <a:rPr lang="zh-CN" altLang="en-US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的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地方。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949403" y="2340309"/>
            <a:ext cx="20669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有花有草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" name="图片 39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1041" y="290356"/>
            <a:ext cx="8002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0829" y="290356"/>
            <a:ext cx="8002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会</a:t>
            </a:r>
            <a:endParaRPr lang="zh-CN" altLang="en-US" sz="4800" dirty="0"/>
          </a:p>
        </p:txBody>
      </p:sp>
      <p:sp>
        <p:nvSpPr>
          <p:cNvPr id="17" name="矩形 16"/>
          <p:cNvSpPr/>
          <p:nvPr/>
        </p:nvSpPr>
        <p:spPr>
          <a:xfrm>
            <a:off x="2535813" y="290356"/>
            <a:ext cx="8002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填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23" y="2975635"/>
            <a:ext cx="4753049" cy="3620054"/>
          </a:xfrm>
          <a:prstGeom prst="rect">
            <a:avLst/>
          </a:prstGeom>
        </p:spPr>
      </p:pic>
      <p:pic>
        <p:nvPicPr>
          <p:cNvPr id="3" name="图片 2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830849" y="2834778"/>
            <a:ext cx="2472106" cy="1305045"/>
            <a:chOff x="8830849" y="2834778"/>
            <a:chExt cx="2472106" cy="1305045"/>
          </a:xfrm>
        </p:grpSpPr>
        <p:sp>
          <p:nvSpPr>
            <p:cNvPr id="15" name="圆角矩形标注 14"/>
            <p:cNvSpPr/>
            <p:nvPr/>
          </p:nvSpPr>
          <p:spPr bwMode="auto">
            <a:xfrm>
              <a:off x="8830849" y="2834778"/>
              <a:ext cx="2472106" cy="1305045"/>
            </a:xfrm>
            <a:prstGeom prst="wedgeRoundRectCallout">
              <a:avLst>
                <a:gd name="adj1" fmla="val -53880"/>
                <a:gd name="adj2" fmla="val 79284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TextBox 34"/>
            <p:cNvSpPr txBox="1"/>
            <p:nvPr/>
          </p:nvSpPr>
          <p:spPr bwMode="auto">
            <a:xfrm>
              <a:off x="8868141" y="2948691"/>
              <a:ext cx="243481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我要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去有花有草的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地方。</a:t>
              </a: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956602" y="1329609"/>
            <a:ext cx="7133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与同桌分角色读一读课文的对话。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659070" y="2285857"/>
            <a:ext cx="2093053" cy="1077218"/>
            <a:chOff x="1659070" y="2285857"/>
            <a:chExt cx="2093053" cy="1077218"/>
          </a:xfrm>
        </p:grpSpPr>
        <p:sp>
          <p:nvSpPr>
            <p:cNvPr id="18" name="圆角矩形标注 17"/>
            <p:cNvSpPr/>
            <p:nvPr/>
          </p:nvSpPr>
          <p:spPr bwMode="auto">
            <a:xfrm>
              <a:off x="1659070" y="2308686"/>
              <a:ext cx="2018433" cy="1031561"/>
            </a:xfrm>
            <a:prstGeom prst="wedgeRoundRectCallout">
              <a:avLst>
                <a:gd name="adj1" fmla="val 38845"/>
                <a:gd name="adj2" fmla="val 7640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TextBox 34"/>
            <p:cNvSpPr txBox="1"/>
            <p:nvPr/>
          </p:nvSpPr>
          <p:spPr bwMode="auto">
            <a:xfrm>
              <a:off x="1737235" y="2285857"/>
              <a:ext cx="201488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你要到哪里去？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3042" y="4721674"/>
            <a:ext cx="2830882" cy="1305045"/>
            <a:chOff x="423042" y="4721674"/>
            <a:chExt cx="2830882" cy="1305045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423042" y="4721674"/>
              <a:ext cx="2740358" cy="1305045"/>
            </a:xfrm>
            <a:prstGeom prst="wedgeRoundRectCallout">
              <a:avLst>
                <a:gd name="adj1" fmla="val 75834"/>
                <a:gd name="adj2" fmla="val -5893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TextBox 34"/>
            <p:cNvSpPr txBox="1"/>
            <p:nvPr/>
          </p:nvSpPr>
          <p:spPr bwMode="auto">
            <a:xfrm>
              <a:off x="423042" y="4835587"/>
              <a:ext cx="283088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我要去没有花没有草的地方。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26301" y="361891"/>
            <a:ext cx="80021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62911" y="361891"/>
            <a:ext cx="80021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90560" y="361891"/>
            <a:ext cx="80021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演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266072" y="4467845"/>
            <a:ext cx="482312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说明大雨点儿要去的地方很荒凉，它想尽自己的力量去美化环境。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41" y="1869067"/>
            <a:ext cx="2676888" cy="245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80158" y="1195862"/>
            <a:ext cx="3068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有花有草</a:t>
            </a:r>
            <a:r>
              <a:rPr lang="zh-CN" altLang="en-US" sz="3200" b="1" dirty="0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endParaRPr lang="zh-CN" altLang="en-US" sz="3200" b="1" dirty="0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2439" y="4427616"/>
            <a:ext cx="482312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点明了小雨点儿要去的地方很美丽，也说明了雨点儿与花草的关系密切。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2" y="2089260"/>
            <a:ext cx="3389675" cy="223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6482440" y="1422234"/>
            <a:ext cx="3892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没有花没有草</a:t>
            </a:r>
            <a:r>
              <a:rPr lang="zh-CN" altLang="en-US" sz="3200" b="1" dirty="0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endParaRPr lang="zh-CN" altLang="en-US" sz="3200" b="1" dirty="0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4137" r="2783" b="2185"/>
          <a:stretch/>
        </p:blipFill>
        <p:spPr>
          <a:xfrm>
            <a:off x="-1" y="0"/>
            <a:ext cx="12192001" cy="6511378"/>
          </a:xfrm>
          <a:prstGeom prst="rect">
            <a:avLst/>
          </a:prstGeom>
        </p:spPr>
      </p:pic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2" name="TextBox 72"/>
          <p:cNvSpPr txBox="1">
            <a:spLocks noChangeArrowheads="1"/>
          </p:cNvSpPr>
          <p:nvPr/>
        </p:nvSpPr>
        <p:spPr bwMode="auto">
          <a:xfrm>
            <a:off x="1894185" y="1719925"/>
            <a:ext cx="9411939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大、小雨点儿去的地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方分别发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生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了哪些不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同的变化呢？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2" y="1709765"/>
            <a:ext cx="1532733" cy="202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1005766" y="1414705"/>
            <a:ext cx="8846729" cy="290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 不久，有 花 有 草 的地方， 花  更  红 了 草 更 绿了</a:t>
            </a:r>
            <a:r>
              <a:rPr lang="zh-CN" altLang="en-US" sz="32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。</a:t>
            </a:r>
            <a:r>
              <a:rPr lang="zh-CN" altLang="en-US" sz="32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没 有 花 没 有 草 的 地方，开 出 了 红  的 花</a:t>
            </a:r>
            <a:r>
              <a:rPr lang="zh-CN" altLang="en-US" sz="32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，</a:t>
            </a:r>
            <a:r>
              <a:rPr lang="zh-CN" altLang="en-US" sz="3200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长  出 了绿 的 草。</a:t>
            </a:r>
            <a:endParaRPr lang="zh-CN" altLang="en-US" sz="3200" dirty="0"/>
          </a:p>
        </p:txBody>
      </p:sp>
      <p:pic>
        <p:nvPicPr>
          <p:cNvPr id="23" name="图片 2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2225" y="0"/>
            <a:ext cx="2009775" cy="1647825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5104386" y="3734342"/>
            <a:ext cx="1902470" cy="52251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205248" y="2779961"/>
            <a:ext cx="1186537" cy="52251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33795" y="3771995"/>
            <a:ext cx="1830669" cy="52251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075636" y="1786009"/>
            <a:ext cx="1525563" cy="522514"/>
          </a:xfrm>
          <a:prstGeom prst="ellipse">
            <a:avLst/>
          </a:prstGeom>
          <a:noFill/>
          <a:ln w="38100">
            <a:solidFill>
              <a:srgbClr val="1D4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44564" y="1337475"/>
            <a:ext cx="8258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bù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jiǔ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de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dì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f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ng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gèng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hóng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5765" y="3346925"/>
            <a:ext cx="7744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k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chū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 le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hóng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de 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zh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ng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chū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le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lǜ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 de 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1181" y="2285059"/>
            <a:ext cx="2772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le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gèng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lǜ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le</a:t>
            </a:r>
          </a:p>
        </p:txBody>
      </p:sp>
      <p:sp>
        <p:nvSpPr>
          <p:cNvPr id="35" name="矩形 34"/>
          <p:cNvSpPr/>
          <p:nvPr/>
        </p:nvSpPr>
        <p:spPr>
          <a:xfrm>
            <a:off x="3948702" y="2306079"/>
            <a:ext cx="6224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méi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hu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ā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méi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yǒu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c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ǎ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de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dì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f</a:t>
            </a:r>
            <a:r>
              <a:rPr lang="en-US" altLang="zh-CN" sz="28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</a:rPr>
              <a:t>ng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7220" y="5650791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0000FF"/>
                </a:solidFill>
              </a:rPr>
              <a:t>雨水滋润万物，对人类的贡献非常大。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56" y="4707799"/>
            <a:ext cx="1158821" cy="11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2715853" y="4794945"/>
            <a:ext cx="631615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大雨点儿为人类开垦了一片新的绿色。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672943" y="2979325"/>
            <a:ext cx="210284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小雨点使环境更美了。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6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9" grpId="0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321951" y="1210095"/>
            <a:ext cx="93603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下雨啦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滴答，滴答，下雨啦，下雨啦。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麦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苗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：“下吧，下吧，</a:t>
            </a:r>
            <a:r>
              <a:rPr lang="zh-CN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我要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说：“下吧，下吧，我要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花。”</a:t>
            </a:r>
          </a:p>
        </p:txBody>
      </p:sp>
      <p:sp>
        <p:nvSpPr>
          <p:cNvPr id="38" name="矩形 37"/>
          <p:cNvSpPr/>
          <p:nvPr/>
        </p:nvSpPr>
        <p:spPr bwMode="auto">
          <a:xfrm>
            <a:off x="1321950" y="4507623"/>
            <a:ext cx="8295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shu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ǒ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k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hu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图片 3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2736" y="167675"/>
            <a:ext cx="3200332" cy="1193655"/>
            <a:chOff x="72736" y="167675"/>
            <a:chExt cx="3200332" cy="1193655"/>
          </a:xfrm>
        </p:grpSpPr>
        <p:grpSp>
          <p:nvGrpSpPr>
            <p:cNvPr id="36" name="组合 3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拓展</a:t>
                </a:r>
                <a:r>
                  <a:rPr lang="zh-CN" altLang="en-US" sz="3200" b="1" spc="5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阅读</a:t>
                </a: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" y="167675"/>
              <a:ext cx="1009037" cy="119365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341285" y="2212221"/>
            <a:ext cx="6786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4940" y="1234673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6771" y="3433246"/>
            <a:ext cx="8509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shu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ǒ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354188" y="1678867"/>
            <a:ext cx="1745981" cy="1693100"/>
            <a:chOff x="8354188" y="1678867"/>
            <a:chExt cx="1745981" cy="1693100"/>
          </a:xfrm>
        </p:grpSpPr>
        <p:pic>
          <p:nvPicPr>
            <p:cNvPr id="11" name="图片 10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629" y="1678867"/>
              <a:ext cx="1732540" cy="16931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354188" y="1682558"/>
              <a:ext cx="461665" cy="16857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eaVert"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雨是怎样形成的</a:t>
              </a:r>
              <a:endPara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10584338" y="2608530"/>
            <a:ext cx="721786" cy="1729415"/>
            <a:chOff x="1214128" y="678859"/>
            <a:chExt cx="721786" cy="1729415"/>
          </a:xfrm>
        </p:grpSpPr>
        <p:sp>
          <p:nvSpPr>
            <p:cNvPr id="50" name="左箭头 49"/>
            <p:cNvSpPr/>
            <p:nvPr/>
          </p:nvSpPr>
          <p:spPr>
            <a:xfrm rot="13619341">
              <a:off x="721576" y="1193936"/>
              <a:ext cx="1706890" cy="721786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 rot="8207244">
              <a:off x="1254396" y="678859"/>
              <a:ext cx="461665" cy="155106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spc="500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点图看视频</a:t>
              </a:r>
              <a:endParaRPr lang="zh-CN" altLang="en-US" b="1" spc="5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1210509" y="2042686"/>
            <a:ext cx="977098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葵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说：“下吧，下吧，我要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发芽。”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小弟弟说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：“下吧，下吧，我要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瓜。”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滴答，滴答，下雨啦，下雨啦。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242185" y="4190917"/>
            <a:ext cx="70675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10509" y="1996539"/>
            <a:ext cx="772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hu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shu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ǒ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f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</a:p>
        </p:txBody>
      </p:sp>
      <p:sp>
        <p:nvSpPr>
          <p:cNvPr id="4" name="矩形 3"/>
          <p:cNvSpPr/>
          <p:nvPr/>
        </p:nvSpPr>
        <p:spPr>
          <a:xfrm>
            <a:off x="1076317" y="3104949"/>
            <a:ext cx="8919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d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di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shu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xi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ǒ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ò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732978" y="590326"/>
            <a:ext cx="5337839" cy="2358488"/>
            <a:chOff x="7253005" y="143515"/>
            <a:chExt cx="5337839" cy="2358488"/>
          </a:xfrm>
        </p:grpSpPr>
        <p:sp>
          <p:nvSpPr>
            <p:cNvPr id="4" name="标题 28"/>
            <p:cNvSpPr txBox="1">
              <a:spLocks/>
            </p:cNvSpPr>
            <p:nvPr/>
          </p:nvSpPr>
          <p:spPr>
            <a:xfrm>
              <a:off x="7258943" y="143515"/>
              <a:ext cx="5325962" cy="13258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2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6000" b="1" spc="500" dirty="0">
                  <a:solidFill>
                    <a:srgbClr val="FF0000"/>
                  </a:solidFill>
                  <a:latin typeface="Century Gothic" panose="020B0502020202020204" pitchFamily="34" charset="0"/>
                  <a:ea typeface="黑体" panose="02010600030101010101" pitchFamily="49" charset="-122"/>
                  <a:cs typeface="黑体" panose="02010600030101010101" pitchFamily="49" charset="-122"/>
                  <a:sym typeface="+mn-ea"/>
                </a:rPr>
                <a:t>雨点儿</a:t>
              </a:r>
              <a:endParaRPr lang="zh-CN" altLang="zh-CN" sz="6000" b="1" spc="500" dirty="0" smtClean="0">
                <a:solidFill>
                  <a:srgbClr val="FF0000"/>
                </a:solidFill>
                <a:latin typeface="Century Gothic" panose="020B0502020202020204" pitchFamily="34" charset="0"/>
                <a:ea typeface="黑体" panose="02010600030101010101" pitchFamily="49" charset="-122"/>
                <a:cs typeface="黑体" panose="02010600030101010101" pitchFamily="49" charset="-122"/>
                <a:sym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7631633" y="507810"/>
              <a:ext cx="869286" cy="86928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8</a:t>
              </a:r>
              <a:endParaRPr lang="en-US" altLang="zh-CN" sz="6600" dirty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6" name="副标题 2"/>
            <p:cNvSpPr txBox="1"/>
            <p:nvPr/>
          </p:nvSpPr>
          <p:spPr bwMode="auto">
            <a:xfrm>
              <a:off x="7253005" y="1591413"/>
              <a:ext cx="5337839" cy="9105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黑体" panose="02010600030101010101" pitchFamily="49" charset="-122"/>
                  <a:ea typeface="黑体" panose="02010600030101010101" pitchFamily="49" charset="-122"/>
                  <a:cs typeface="黑体" panose="02010600030101010101" pitchFamily="49" charset="-122"/>
                </a:rPr>
                <a:t>一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黑体" panose="02010600030101010101" pitchFamily="49" charset="-122"/>
                  <a:ea typeface="黑体" panose="02010600030101010101" pitchFamily="49" charset="-122"/>
                  <a:cs typeface="黑体" panose="02010600030101010101" pitchFamily="49" charset="-122"/>
                </a:rPr>
                <a:t>年级上册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354454" y="1574665"/>
              <a:ext cx="4416137" cy="8552"/>
            </a:xfrm>
            <a:prstGeom prst="line">
              <a:avLst/>
            </a:prstGeom>
            <a:ln w="63500" cmpd="thickThin">
              <a:solidFill>
                <a:srgbClr val="FF0000">
                  <a:alpha val="7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18139" y="1595021"/>
            <a:ext cx="10215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课文用拟人化的手法，通过大雨点儿和小雨点儿的对话，讲述雨点儿从云彩里飘落下来后，大地发生的变化。在对话中，小雨点儿说他想去</a:t>
            </a:r>
            <a:r>
              <a:rPr lang="zh-CN" altLang="zh-CN" sz="2800" dirty="0" smtClean="0">
                <a:solidFill>
                  <a:srgbClr val="FF0000"/>
                </a:solidFill>
              </a:rPr>
              <a:t>有花有草的地方</a:t>
            </a:r>
            <a:r>
              <a:rPr lang="zh-CN" altLang="zh-CN" sz="2800" dirty="0" smtClean="0"/>
              <a:t>，大雨点儿说他想去</a:t>
            </a:r>
            <a:r>
              <a:rPr lang="zh-CN" altLang="zh-CN" sz="2800" dirty="0" smtClean="0">
                <a:solidFill>
                  <a:srgbClr val="FF0000"/>
                </a:solidFill>
              </a:rPr>
              <a:t>没有花没有草的地方</a:t>
            </a:r>
            <a:r>
              <a:rPr lang="zh-CN" altLang="zh-CN" sz="2800" dirty="0" smtClean="0"/>
              <a:t>。他们的选择看似矛盾，但都给大地带来了</a:t>
            </a:r>
            <a:r>
              <a:rPr lang="zh-CN" altLang="zh-CN" sz="2800" dirty="0" smtClean="0">
                <a:solidFill>
                  <a:srgbClr val="FF0000"/>
                </a:solidFill>
              </a:rPr>
              <a:t>美好的变化</a:t>
            </a:r>
            <a:r>
              <a:rPr lang="zh-CN" altLang="zh-CN" sz="2800" dirty="0" smtClean="0"/>
              <a:t>——小雨点儿让花更红了，草更绿了；大雨点儿让没有花没有草的地方，开出了红花，长出了绿草。</a:t>
            </a:r>
          </a:p>
        </p:txBody>
      </p:sp>
      <p:pic>
        <p:nvPicPr>
          <p:cNvPr id="31" name="图片 30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0024" y="251808"/>
            <a:ext cx="3225390" cy="1254125"/>
            <a:chOff x="110024" y="251808"/>
            <a:chExt cx="3225390" cy="1254125"/>
          </a:xfrm>
        </p:grpSpPr>
        <p:grpSp>
          <p:nvGrpSpPr>
            <p:cNvPr id="35" name="组合 34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 descr="秋叶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60000">
              <a:off x="110024" y="251808"/>
              <a:ext cx="1047750" cy="1254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41" name="矩形 40"/>
          <p:cNvSpPr/>
          <p:nvPr/>
        </p:nvSpPr>
        <p:spPr>
          <a:xfrm>
            <a:off x="380878" y="2848185"/>
            <a:ext cx="142058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200" b="1" dirty="0" smtClean="0">
                <a:ln w="11430"/>
                <a:solidFill>
                  <a:srgbClr val="FF0000"/>
                </a:solidFill>
                <a:latin typeface="Arial" charset="0"/>
              </a:rPr>
              <a:t>雨点儿</a:t>
            </a:r>
            <a:endParaRPr lang="zh-CN" altLang="en-US" sz="32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" name="左大括号 43"/>
          <p:cNvSpPr/>
          <p:nvPr/>
        </p:nvSpPr>
        <p:spPr>
          <a:xfrm>
            <a:off x="1867988" y="2063932"/>
            <a:ext cx="378823" cy="2377440"/>
          </a:xfrm>
          <a:prstGeom prst="lef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左大括号 53"/>
          <p:cNvSpPr/>
          <p:nvPr/>
        </p:nvSpPr>
        <p:spPr>
          <a:xfrm flipH="1">
            <a:off x="10175963" y="2059578"/>
            <a:ext cx="335280" cy="2377440"/>
          </a:xfrm>
          <a:prstGeom prst="lef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0558486" y="2904789"/>
            <a:ext cx="1217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2000" b="1" dirty="0" smtClean="0">
                <a:ln w="11430"/>
                <a:solidFill>
                  <a:srgbClr val="1552D1"/>
                </a:solidFill>
                <a:latin typeface="Arial" charset="0"/>
              </a:rPr>
              <a:t>雨水滋润</a:t>
            </a:r>
            <a:endParaRPr lang="en-US" altLang="zh-CN" sz="2000" b="1" dirty="0" smtClean="0">
              <a:ln w="11430"/>
              <a:solidFill>
                <a:srgbClr val="1552D1"/>
              </a:solidFill>
              <a:latin typeface="Arial" charset="0"/>
            </a:endParaRPr>
          </a:p>
          <a:p>
            <a:pPr algn="ctr">
              <a:defRPr/>
            </a:pPr>
            <a:r>
              <a:rPr lang="zh-CN" altLang="en-US" sz="2000" b="1" dirty="0" smtClean="0">
                <a:ln w="11430"/>
                <a:solidFill>
                  <a:srgbClr val="1552D1"/>
                </a:solidFill>
                <a:latin typeface="Arial" charset="0"/>
              </a:rPr>
              <a:t>万物生长</a:t>
            </a:r>
            <a:endParaRPr lang="zh-CN" altLang="en-US" sz="2000" b="1" dirty="0">
              <a:ln w="11430"/>
              <a:solidFill>
                <a:srgbClr val="1552D1"/>
              </a:solidFill>
              <a:latin typeface="Arial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276447" y="1633337"/>
            <a:ext cx="7391768" cy="662560"/>
            <a:chOff x="2276447" y="1633337"/>
            <a:chExt cx="7391768" cy="662560"/>
          </a:xfrm>
        </p:grpSpPr>
        <p:sp>
          <p:nvSpPr>
            <p:cNvPr id="47" name="矩形 46"/>
            <p:cNvSpPr/>
            <p:nvPr/>
          </p:nvSpPr>
          <p:spPr>
            <a:xfrm>
              <a:off x="2276447" y="1772677"/>
              <a:ext cx="7391768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2800" b="1" dirty="0" smtClean="0">
                  <a:ln w="11430"/>
                  <a:latin typeface="Arial" charset="0"/>
                </a:rPr>
                <a:t>小雨点</a:t>
              </a:r>
              <a:r>
                <a:rPr lang="en-US" altLang="zh-CN" sz="2800" b="1" dirty="0" smtClean="0">
                  <a:ln w="11430"/>
                  <a:latin typeface="Arial" charset="0"/>
                </a:rPr>
                <a:t>——</a:t>
              </a:r>
              <a:r>
                <a:rPr lang="zh-CN" altLang="en-US" sz="2800" b="1" dirty="0" smtClean="0">
                  <a:ln w="11430"/>
                  <a:latin typeface="Arial" charset="0"/>
                </a:rPr>
                <a:t>有花有草的地方</a:t>
              </a:r>
              <a:r>
                <a:rPr lang="en-US" altLang="zh-CN" sz="2800" b="1" dirty="0" smtClean="0">
                  <a:ln w="11430"/>
                  <a:latin typeface="Arial" charset="0"/>
                </a:rPr>
                <a:t>——</a:t>
              </a:r>
              <a:r>
                <a:rPr lang="zh-CN" altLang="en-US" sz="2800" b="1" dirty="0" smtClean="0">
                  <a:ln w="11430"/>
                  <a:latin typeface="Arial" charset="0"/>
                </a:rPr>
                <a:t>花更红草更绿</a:t>
              </a:r>
              <a:endParaRPr lang="zh-CN" altLang="en-US" sz="2800" b="1" dirty="0">
                <a:ln w="11430"/>
                <a:latin typeface="Arial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586868" y="1658983"/>
              <a:ext cx="44275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2000" b="1" dirty="0" smtClean="0">
                  <a:ln w="11430"/>
                  <a:solidFill>
                    <a:srgbClr val="C00000"/>
                  </a:solidFill>
                  <a:latin typeface="Arial" charset="0"/>
                </a:rPr>
                <a:t>去</a:t>
              </a:r>
              <a:endParaRPr lang="zh-CN" altLang="en-US" sz="2000" b="1" dirty="0">
                <a:ln w="11430"/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852583" y="1633337"/>
              <a:ext cx="442750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2000" b="1" dirty="0" smtClean="0">
                  <a:ln w="11430"/>
                  <a:solidFill>
                    <a:srgbClr val="C00000"/>
                  </a:solidFill>
                  <a:latin typeface="Arial" charset="0"/>
                </a:rPr>
                <a:t>变</a:t>
              </a:r>
              <a:endParaRPr lang="zh-CN" altLang="en-US" sz="2000" b="1" dirty="0">
                <a:ln w="11430"/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42338" y="3993361"/>
            <a:ext cx="8113119" cy="693040"/>
            <a:chOff x="2242338" y="3993361"/>
            <a:chExt cx="8113119" cy="693040"/>
          </a:xfrm>
        </p:grpSpPr>
        <p:sp>
          <p:nvSpPr>
            <p:cNvPr id="53" name="矩形 52"/>
            <p:cNvSpPr/>
            <p:nvPr/>
          </p:nvSpPr>
          <p:spPr>
            <a:xfrm>
              <a:off x="2242338" y="4163181"/>
              <a:ext cx="8113119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2800" b="1" dirty="0" smtClean="0">
                  <a:ln w="11430"/>
                  <a:latin typeface="Arial" charset="0"/>
                </a:rPr>
                <a:t>大雨点</a:t>
              </a:r>
              <a:r>
                <a:rPr lang="en-US" altLang="zh-CN" sz="2800" b="1" dirty="0" smtClean="0">
                  <a:ln w="11430"/>
                  <a:latin typeface="Arial" charset="0"/>
                </a:rPr>
                <a:t>——</a:t>
              </a:r>
              <a:r>
                <a:rPr lang="zh-CN" altLang="en-US" sz="2800" b="1" dirty="0" smtClean="0">
                  <a:ln w="11430"/>
                  <a:latin typeface="Arial" charset="0"/>
                </a:rPr>
                <a:t>没有花没有草的地方</a:t>
              </a:r>
              <a:r>
                <a:rPr lang="en-US" altLang="zh-CN" sz="2800" b="1" dirty="0" smtClean="0">
                  <a:ln w="11430"/>
                  <a:latin typeface="Arial" charset="0"/>
                </a:rPr>
                <a:t>——</a:t>
              </a:r>
              <a:r>
                <a:rPr lang="zh-CN" altLang="en-US" sz="2800" b="1" dirty="0" smtClean="0">
                  <a:ln w="11430"/>
                  <a:latin typeface="Arial" charset="0"/>
                </a:rPr>
                <a:t>开红花长绿草</a:t>
              </a:r>
              <a:endParaRPr lang="zh-CN" altLang="en-US" sz="2800" b="1" dirty="0">
                <a:ln w="11430"/>
                <a:latin typeface="Arial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621702" y="4023359"/>
              <a:ext cx="38859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2000" b="1" dirty="0" smtClean="0">
                  <a:ln w="11430"/>
                  <a:solidFill>
                    <a:srgbClr val="C00000"/>
                  </a:solidFill>
                  <a:latin typeface="Arial" charset="0"/>
                </a:rPr>
                <a:t>去</a:t>
              </a:r>
              <a:endParaRPr lang="zh-CN" altLang="en-US" sz="2000" b="1" dirty="0">
                <a:ln w="11430"/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566685" y="3993361"/>
              <a:ext cx="442750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2000" b="1" dirty="0" smtClean="0">
                  <a:ln w="11430"/>
                  <a:solidFill>
                    <a:srgbClr val="C00000"/>
                  </a:solidFill>
                  <a:latin typeface="Arial" charset="0"/>
                </a:rPr>
                <a:t>变</a:t>
              </a:r>
              <a:endParaRPr lang="zh-CN" altLang="en-US" sz="2000" b="1" dirty="0">
                <a:ln w="11430"/>
                <a:solidFill>
                  <a:srgbClr val="C00000"/>
                </a:solidFill>
                <a:latin typeface="Arial" charset="0"/>
              </a:endParaRPr>
            </a:p>
          </p:txBody>
        </p:sp>
      </p:grpSp>
      <p:pic>
        <p:nvPicPr>
          <p:cNvPr id="43" name="图片 4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10024" y="251808"/>
            <a:ext cx="3225390" cy="1254125"/>
            <a:chOff x="110024" y="251808"/>
            <a:chExt cx="3225390" cy="1254125"/>
          </a:xfrm>
        </p:grpSpPr>
        <p:grpSp>
          <p:nvGrpSpPr>
            <p:cNvPr id="56" name="组合 55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层次</a:t>
                </a:r>
                <a:r>
                  <a:rPr lang="zh-CN" altLang="en-US" sz="3200" b="1" spc="5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梳理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图片 56" descr="秋叶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60000">
              <a:off x="110024" y="251808"/>
              <a:ext cx="1047750" cy="1254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0" name="图片 29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1231836" y="2380388"/>
            <a:ext cx="7198246" cy="830997"/>
            <a:chOff x="1058284" y="1986826"/>
            <a:chExt cx="7198246" cy="830997"/>
          </a:xfrm>
        </p:grpSpPr>
        <p:sp>
          <p:nvSpPr>
            <p:cNvPr id="40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 eaLnBrk="1" hangingPunct="1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897097" y="2048381"/>
              <a:ext cx="6359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在田字格中抄写本课生字。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31836" y="3515835"/>
            <a:ext cx="5654555" cy="830997"/>
            <a:chOff x="1058284" y="3122273"/>
            <a:chExt cx="5654555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 eaLnBrk="1" hangingPunct="1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97097" y="3183828"/>
              <a:ext cx="48157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有感情地朗读课文</a:t>
              </a:r>
              <a:r>
                <a:rPr lang="zh-CN" altLang="en-US" sz="4000" b="1" dirty="0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。</a:t>
              </a:r>
              <a:endParaRPr lang="zh-CN" altLang="en-US" sz="40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953589" y="1894327"/>
            <a:ext cx="94444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     结束语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：从现在开始，我们要好好学习，掌握多多的知识，将来也能像小雨点一样，为社会作出我们应有的贡献吧</a:t>
            </a:r>
            <a:r>
              <a:rPr lang="zh-CN" altLang="en-US" sz="4000" b="1" dirty="0" smtClean="0"/>
              <a:t>！</a:t>
            </a:r>
            <a:endParaRPr lang="zh-CN" altLang="zh-CN" sz="4000" b="1" dirty="0"/>
          </a:p>
        </p:txBody>
      </p:sp>
      <p:pic>
        <p:nvPicPr>
          <p:cNvPr id="22" name="图片 2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0" name="图片 39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42" name="组合 41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10781"/>
          <a:stretch/>
        </p:blipFill>
        <p:spPr>
          <a:xfrm>
            <a:off x="2271642" y="2466493"/>
            <a:ext cx="3525036" cy="265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22654" y="3243533"/>
            <a:ext cx="237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141769" y="2474961"/>
            <a:ext cx="23341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shǔ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6257468" y="3243533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彩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5835315" y="2413406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2308183"/>
            <a:ext cx="3278375" cy="2747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00" y="3485855"/>
            <a:ext cx="874047" cy="165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bldLvl="0" animBg="1"/>
      <p:bldP spid="61" grpId="0"/>
      <p:bldP spid="6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8" name="图片 27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22654" y="2998832"/>
            <a:ext cx="237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41769" y="2199483"/>
            <a:ext cx="23341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6257468" y="2998832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空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835315" y="2261038"/>
            <a:ext cx="297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kōng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15033" r="5228" b="13508"/>
          <a:stretch/>
        </p:blipFill>
        <p:spPr>
          <a:xfrm>
            <a:off x="2346704" y="2480312"/>
            <a:ext cx="2995542" cy="2728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8263" r="6928" b="11058"/>
          <a:stretch/>
        </p:blipFill>
        <p:spPr>
          <a:xfrm>
            <a:off x="8675438" y="2243565"/>
            <a:ext cx="2987899" cy="2878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ldLvl="0" animBg="1"/>
      <p:bldP spid="32" grpId="0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9" name="图片 28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122654" y="2998832"/>
            <a:ext cx="237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问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41769" y="2291816"/>
            <a:ext cx="23341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wèn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6257468" y="2998832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835315" y="223026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64" y="2034500"/>
            <a:ext cx="3431644" cy="354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b="6069"/>
          <a:stretch/>
        </p:blipFill>
        <p:spPr>
          <a:xfrm>
            <a:off x="2164165" y="2113922"/>
            <a:ext cx="3690265" cy="346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6517794" y="3030362"/>
            <a:ext cx="1140205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1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刂</a:t>
            </a:r>
            <a:endParaRPr lang="zh-CN" altLang="en-US" sz="11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1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ldLvl="0" animBg="1"/>
      <p:bldP spid="33" grpId="0"/>
      <p:bldP spid="34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0" name="图片 29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122654" y="2998832"/>
            <a:ext cx="237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41769" y="2261039"/>
            <a:ext cx="23341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6257468" y="2998832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835315" y="2322594"/>
            <a:ext cx="297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méi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3"/>
          <a:stretch/>
        </p:blipFill>
        <p:spPr>
          <a:xfrm>
            <a:off x="2376748" y="2056584"/>
            <a:ext cx="3341070" cy="31469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r="2619"/>
          <a:stretch/>
        </p:blipFill>
        <p:spPr>
          <a:xfrm>
            <a:off x="8119430" y="2035371"/>
            <a:ext cx="3657601" cy="33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ldLvl="0" animBg="1"/>
      <p:bldP spid="33" grpId="0"/>
      <p:bldP spid="3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9" name="图片 28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08246" y="2899679"/>
            <a:ext cx="237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更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27361" y="2161886"/>
            <a:ext cx="23341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gèng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6610012" y="2899679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绿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187859" y="2223441"/>
            <a:ext cx="297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lǜ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88" y="1966523"/>
            <a:ext cx="3059166" cy="30704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29234" r="28168" b="18484"/>
          <a:stretch/>
        </p:blipFill>
        <p:spPr>
          <a:xfrm>
            <a:off x="8708427" y="2039769"/>
            <a:ext cx="2517379" cy="30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ldLvl="0" animBg="1"/>
      <p:bldP spid="32" grpId="0"/>
      <p:bldP spid="3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7" name="图片 26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462708" y="2899679"/>
            <a:ext cx="18119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62708" y="2254219"/>
            <a:ext cx="17928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chū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6125270" y="2899679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703117" y="2104528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51" y="1935063"/>
            <a:ext cx="3003263" cy="360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82" y="2028240"/>
            <a:ext cx="3081804" cy="340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1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1064</Words>
  <Application>Microsoft Office PowerPoint</Application>
  <PresentationFormat>宽屏</PresentationFormat>
  <Paragraphs>185</Paragraphs>
  <Slides>33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Century Gothic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698</cp:revision>
  <dcterms:created xsi:type="dcterms:W3CDTF">2018-04-27T08:55:00Z</dcterms:created>
  <dcterms:modified xsi:type="dcterms:W3CDTF">2018-06-20T09:17:27Z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