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  <p:sldMasterId id="2147483682" r:id="rId4"/>
    <p:sldMasterId id="2147483693" r:id="rId5"/>
  </p:sldMasterIdLst>
  <p:sldIdLst>
    <p:sldId id="321" r:id="rId6"/>
    <p:sldId id="320" r:id="rId7"/>
    <p:sldId id="264" r:id="rId8"/>
    <p:sldId id="302" r:id="rId9"/>
    <p:sldId id="303" r:id="rId10"/>
    <p:sldId id="304" r:id="rId11"/>
    <p:sldId id="305" r:id="rId12"/>
    <p:sldId id="322" r:id="rId13"/>
    <p:sldId id="272" r:id="rId14"/>
    <p:sldId id="273" r:id="rId15"/>
    <p:sldId id="310" r:id="rId16"/>
    <p:sldId id="311" r:id="rId17"/>
    <p:sldId id="312" r:id="rId18"/>
    <p:sldId id="314" r:id="rId19"/>
    <p:sldId id="277" r:id="rId20"/>
    <p:sldId id="323" r:id="rId21"/>
    <p:sldId id="285" r:id="rId22"/>
    <p:sldId id="286" r:id="rId23"/>
    <p:sldId id="288" r:id="rId24"/>
    <p:sldId id="287" r:id="rId25"/>
    <p:sldId id="290" r:id="rId26"/>
    <p:sldId id="291" r:id="rId27"/>
    <p:sldId id="292" r:id="rId28"/>
    <p:sldId id="293" r:id="rId29"/>
    <p:sldId id="294" r:id="rId30"/>
    <p:sldId id="271" r:id="rId31"/>
    <p:sldId id="274" r:id="rId32"/>
    <p:sldId id="275" r:id="rId33"/>
    <p:sldId id="279" r:id="rId34"/>
    <p:sldId id="306" r:id="rId35"/>
    <p:sldId id="309" r:id="rId36"/>
    <p:sldId id="308" r:id="rId37"/>
    <p:sldId id="270" r:id="rId38"/>
    <p:sldId id="317" r:id="rId39"/>
    <p:sldId id="295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E30C7F"/>
    <a:srgbClr val="0193DA"/>
    <a:srgbClr val="118CD0"/>
    <a:srgbClr val="66FF66"/>
    <a:srgbClr val="EDD289"/>
    <a:srgbClr val="F7F1DB"/>
    <a:srgbClr val="7EC3AE"/>
    <a:srgbClr val="F1C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16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46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723475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0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74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756305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07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63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33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95752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37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20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341632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06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6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81523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71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1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46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31150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76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25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16011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88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34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230758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92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86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071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27698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42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2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197037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453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95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547089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30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8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83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761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8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ags" Target="../tags/tag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ags" Target="../tags/tag11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ags" Target="../tags/tag10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ags" Target="../tags/tag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8AF13-36E5-4A42-A38E-7E849DE945DF}" type="datetimeFigureOut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2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3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2018/6/28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8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&#20799;&#27468;&#65306;&#22235;&#23395;&#30340;&#27468;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6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.png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hyperlink" Target="1%20&#31179;&#22825;&#65288;&#29983;&#23383;&#35270;&#39057;&#65289;.mp4" TargetMode="External"/><Relationship Id="rId4" Type="http://schemas.openxmlformats.org/officeDocument/2006/relationships/hyperlink" Target="../&#20154;&#25945;&#22937;&#35299;&#19968;&#19978;&#35838;&#20214;&#32456;&#29256;/&#35782;&#23383;5/&#35782;&#23383;5%20&#23545;&#38901;&#27468;&#65288;&#31508;&#39034;&#35270;&#39057;&#65289;.mp4" TargetMode="External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hyperlink" Target="1%20&#31179;&#22825;&#65288;&#26391;&#35835;&#35270;&#39057;&#65289;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1.pn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slide" Target="slide33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4" Type="http://schemas.openxmlformats.org/officeDocument/2006/relationships/slide" Target="slide30.xml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slide" Target="slide29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7.png"/><Relationship Id="rId4" Type="http://schemas.openxmlformats.org/officeDocument/2006/relationships/hyperlink" Target="1%20&#31179;&#22825;&#65288;&#21548;&#20889;&#35270;&#39057;&#65289;.mp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19" name="文本框 18"/>
          <p:cNvSpPr txBox="1"/>
          <p:nvPr/>
        </p:nvSpPr>
        <p:spPr>
          <a:xfrm>
            <a:off x="639053" y="4404360"/>
            <a:ext cx="2609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《四季童谣》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135082" y="206733"/>
            <a:ext cx="3137986" cy="1115717"/>
            <a:chOff x="135082" y="206733"/>
            <a:chExt cx="3137986" cy="1115717"/>
          </a:xfrm>
        </p:grpSpPr>
        <p:grpSp>
          <p:nvGrpSpPr>
            <p:cNvPr id="34" name="组合 33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36" name="直接连接符 35"/>
              <p:cNvCxnSpPr/>
              <p:nvPr/>
            </p:nvCxnSpPr>
            <p:spPr>
              <a:xfrm>
                <a:off x="1974761" y="2511380"/>
                <a:ext cx="186571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5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新课导入</a:t>
                </a:r>
                <a:endParaRPr lang="zh-CN" altLang="en-US" sz="32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9" name="直接连接符 38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2" y="206733"/>
              <a:ext cx="900074" cy="1115717"/>
            </a:xfrm>
            <a:prstGeom prst="rect">
              <a:avLst/>
            </a:prstGeom>
          </p:spPr>
        </p:pic>
      </p:grpSp>
      <p:sp>
        <p:nvSpPr>
          <p:cNvPr id="42" name="文本框 41"/>
          <p:cNvSpPr txBox="1"/>
          <p:nvPr/>
        </p:nvSpPr>
        <p:spPr>
          <a:xfrm>
            <a:off x="3994077" y="1822422"/>
            <a:ext cx="6450525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   </a:t>
            </a:r>
            <a:r>
              <a:rPr lang="zh-CN" altLang="en-US" sz="4000" smtClean="0"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同学们，你们听了儿歌，知道一年有哪几个季节吗？</a:t>
            </a:r>
            <a:endParaRPr lang="zh-CN" altLang="en-US" sz="4000" dirty="0">
              <a:solidFill>
                <a:srgbClr val="0000FF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710423" y="4002595"/>
            <a:ext cx="5285421" cy="1200329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 夏 秋 冬</a:t>
            </a:r>
            <a:endParaRPr lang="zh-CN" altLang="en-US" sz="7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4" y="1854370"/>
            <a:ext cx="2176461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2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2" grpId="0" animBg="1"/>
      <p:bldP spid="43" grpId="0" animBg="1"/>
      <p:bldP spid="43" grpId="1" animBg="1"/>
      <p:bldP spid="43" grpId="2" animBg="1"/>
      <p:bldP spid="43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6575" y="1958432"/>
            <a:ext cx="1304606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1200" cap="all" spc="0" normalizeH="0" baseline="0" noProof="0" smtClean="0">
                <a:ln w="22225">
                  <a:solidFill>
                    <a:srgbClr val="E30C7F"/>
                  </a:solidFill>
                  <a:prstDash val="solid"/>
                </a:ln>
                <a:solidFill>
                  <a:srgbClr val="E30C7F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+mn-cs"/>
              </a:rPr>
              <a:t>采松果</a:t>
            </a:r>
            <a:endParaRPr kumimoji="0" lang="zh-CN" altLang="en-US" sz="5400" i="0" u="none" strike="noStrike" kern="1200" cap="all" spc="0" normalizeH="0" baseline="0" noProof="0" dirty="0">
              <a:ln w="22225">
                <a:solidFill>
                  <a:srgbClr val="E30C7F"/>
                </a:solidFill>
                <a:prstDash val="solid"/>
              </a:ln>
              <a:solidFill>
                <a:srgbClr val="E30C7F"/>
              </a:solidFill>
              <a:effectLst/>
              <a:uLnTx/>
              <a:uFillTx/>
              <a:latin typeface="黑体" panose="02010600030101010101" charset="-122"/>
              <a:ea typeface="黑体" panose="02010600030101010101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7" name="椭圆 6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41" name="图片 40" descr="松鼠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3234055"/>
            <a:ext cx="1895475" cy="2344420"/>
          </a:xfrm>
          <a:prstGeom prst="rect">
            <a:avLst/>
          </a:prstGeom>
        </p:spPr>
      </p:pic>
      <p:pic>
        <p:nvPicPr>
          <p:cNvPr id="42" name="图片 41" descr="篮（竹篮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520" y="4371975"/>
            <a:ext cx="2790825" cy="2143125"/>
          </a:xfrm>
          <a:prstGeom prst="rect">
            <a:avLst/>
          </a:prstGeom>
        </p:spPr>
      </p:pic>
      <p:pic>
        <p:nvPicPr>
          <p:cNvPr id="43" name="图片 42" descr="图标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054225" y="46038"/>
            <a:ext cx="1824355" cy="1993265"/>
            <a:chOff x="3979" y="568"/>
            <a:chExt cx="2873" cy="3139"/>
          </a:xfrm>
        </p:grpSpPr>
        <p:pic>
          <p:nvPicPr>
            <p:cNvPr id="2" name="图片 1" descr="松果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9" y="568"/>
              <a:ext cx="2873" cy="313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4384" y="2115"/>
              <a:ext cx="2085" cy="1210"/>
            </a:xfrm>
            <a:prstGeom prst="rect">
              <a:avLst/>
            </a:prstGeom>
            <a:solidFill>
              <a:srgbClr val="66FF66"/>
            </a:solidFill>
            <a:ln w="28575" cmpd="sng">
              <a:noFill/>
              <a:prstDash val="solid"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44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秋天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640580" y="45720"/>
            <a:ext cx="1824355" cy="1993265"/>
            <a:chOff x="3979" y="568"/>
            <a:chExt cx="2873" cy="3139"/>
          </a:xfrm>
        </p:grpSpPr>
        <p:pic>
          <p:nvPicPr>
            <p:cNvPr id="10" name="图片 9" descr="松果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9" y="568"/>
              <a:ext cx="2873" cy="3139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4264" y="2175"/>
              <a:ext cx="2085" cy="1210"/>
            </a:xfrm>
            <a:prstGeom prst="rect">
              <a:avLst/>
            </a:prstGeom>
            <a:solidFill>
              <a:srgbClr val="66FF66"/>
            </a:solidFill>
            <a:ln w="28575" cmpd="sng">
              <a:noFill/>
              <a:prstDash val="solid"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44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天气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227570" y="45720"/>
            <a:ext cx="1824355" cy="1993265"/>
            <a:chOff x="3499" y="208"/>
            <a:chExt cx="2873" cy="3139"/>
          </a:xfrm>
        </p:grpSpPr>
        <p:pic>
          <p:nvPicPr>
            <p:cNvPr id="19" name="图片 18" descr="松果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9" y="208"/>
              <a:ext cx="2873" cy="3139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786" y="1839"/>
              <a:ext cx="2085" cy="1210"/>
            </a:xfrm>
            <a:prstGeom prst="rect">
              <a:avLst/>
            </a:prstGeom>
            <a:solidFill>
              <a:srgbClr val="66FF66"/>
            </a:solidFill>
            <a:ln w="28575" cmpd="sng">
              <a:noFill/>
              <a:prstDash val="solid"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44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飞了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053908" y="2045970"/>
            <a:ext cx="1824355" cy="1993265"/>
            <a:chOff x="3979" y="568"/>
            <a:chExt cx="2873" cy="3139"/>
          </a:xfrm>
        </p:grpSpPr>
        <p:pic>
          <p:nvPicPr>
            <p:cNvPr id="28" name="图片 27" descr="松果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9" y="568"/>
              <a:ext cx="2873" cy="3139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4264" y="2175"/>
              <a:ext cx="2085" cy="1210"/>
            </a:xfrm>
            <a:prstGeom prst="rect">
              <a:avLst/>
            </a:prstGeom>
            <a:solidFill>
              <a:srgbClr val="66FF66"/>
            </a:solidFill>
            <a:ln w="28575" cmpd="sng">
              <a:noFill/>
              <a:prstDash val="solid"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44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树叶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640580" y="2045970"/>
            <a:ext cx="1824355" cy="1993265"/>
            <a:chOff x="3979" y="568"/>
            <a:chExt cx="2873" cy="3139"/>
          </a:xfrm>
        </p:grpSpPr>
        <p:pic>
          <p:nvPicPr>
            <p:cNvPr id="33" name="图片 32" descr="松果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9" y="568"/>
              <a:ext cx="2873" cy="3139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4264" y="2175"/>
              <a:ext cx="2085" cy="1210"/>
            </a:xfrm>
            <a:prstGeom prst="rect">
              <a:avLst/>
            </a:prstGeom>
            <a:solidFill>
              <a:srgbClr val="66FF66"/>
            </a:solidFill>
            <a:ln w="28575" cmpd="sng">
              <a:noFill/>
              <a:prstDash val="solid"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44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一个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067868" y="1871345"/>
            <a:ext cx="2143760" cy="2342515"/>
            <a:chOff x="3476" y="258"/>
            <a:chExt cx="3376" cy="3689"/>
          </a:xfrm>
        </p:grpSpPr>
        <p:pic>
          <p:nvPicPr>
            <p:cNvPr id="36" name="图片 35" descr="松果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6" y="258"/>
              <a:ext cx="3376" cy="3689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3737" y="2175"/>
              <a:ext cx="3114" cy="1210"/>
            </a:xfrm>
            <a:prstGeom prst="rect">
              <a:avLst/>
            </a:prstGeom>
            <a:solidFill>
              <a:srgbClr val="66FF66"/>
            </a:solidFill>
            <a:ln w="28575" cmpd="sng">
              <a:noFill/>
              <a:prstDash val="solid"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44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一片片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894205" y="3921760"/>
            <a:ext cx="2378075" cy="2342515"/>
            <a:chOff x="3476" y="258"/>
            <a:chExt cx="3745" cy="3689"/>
          </a:xfrm>
        </p:grpSpPr>
        <p:pic>
          <p:nvPicPr>
            <p:cNvPr id="39" name="图片 38" descr="松果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6" y="258"/>
              <a:ext cx="3745" cy="3689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3902" y="2055"/>
              <a:ext cx="2972" cy="1210"/>
            </a:xfrm>
            <a:prstGeom prst="rect">
              <a:avLst/>
            </a:prstGeom>
            <a:solidFill>
              <a:srgbClr val="66FF66"/>
            </a:solidFill>
            <a:ln w="28575" cmpd="sng">
              <a:noFill/>
              <a:prstDash val="solid"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44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  <a:cs typeface="黑体" panose="02010600030101010101" charset="-122"/>
                </a:rPr>
                <a:t>一会儿</a:t>
              </a:r>
              <a:endParaRPr lang="en-US" altLang="zh-CN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C 0.03346 0.10486 0.10521 0.39561 0.19128 0.54445 C 0.27721 0.69329 0.38854 0.57223 0.43919 0.60463 C 0.48984 0.63704 0.44674 0.71829 0.44505 0.7067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3537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50 0.002222 L 0.216250 0.702222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" y="35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5000 0.011111 L 0.008750 0.022222 L 0.013750 0.033333 L 0.017500 0.046667 L 0.021250 0.060000 L 0.026250 0.071111 L 0.035000 0.084444 L 0.042500 0.088889 L 0.048750 0.093333 L 0.055000 0.097778 L 0.061250 0.106667 L 0.066250 0.122222 L 0.070000 0.135556 L 0.072500 0.148889 L 0.076250 0.162222 L 0.078750 0.177778 L 0.078750 0.191111 L 0.078750 0.204444 L 0.078750 0.217778 L 0.078750 0.228889 L 0.077500 0.242222 L 0.076250 0.257778 L 0.072500 0.271111 L 0.070000 0.282222 L 0.067500 0.295556 L 0.065000 0.308889 L 0.062500 0.320000 L 0.060000 0.331111 L 0.057500 0.342222 L 0.053750 0.355556 L 0.050000 0.368889 L 0.047500 0.380000 L 0.046250 0.391111 L 0.043750 0.402222 L 0.041250 0.413333 L 0.037500 0.426667 L 0.035000 0.437778 L 0.032500 0.451111 L 0.030000 0.462222 L 0.027500 0.473333 L 0.025000 0.484444 L 0.022500 0.495556 L 0.018750 0.508889 L 0.016250 0.520000 L 0.013750 0.531111 L 0.010000 0.548889 L 0.006250 0.564444 L 0.003750 0.577778 L 0.001250 0.588889 L 0.000000 0.600000 L 0.000000 0.611111 L 0.000000 0.622222 L -0.003750 0.633333 L -0.003750 0.646667 L -0.003750 0.660000 L -0.003750 0.671111 " pathEditMode="relative" ptsTypes="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6250 0.000000 L 0.013750 0.000000 L 0.020000 0.000000 L 0.032500 0.000000 L 0.042500 0.002222 L 0.053750 0.004444 L 0.065000 0.008889 L 0.076250 0.013333 L 0.086250 0.017778 L 0.096250 0.022222 L 0.102500 0.026667 L 0.110000 0.031111 L 0.117500 0.033333 L 0.125000 0.037778 L 0.133750 0.042222 L 0.142500 0.044444 L 0.150000 0.048889 L 0.157500 0.053333 L 0.166250 0.055556 L 0.173750 0.057778 L 0.181250 0.060000 L 0.187500 0.062222 L 0.195000 0.066667 L 0.202500 0.071111 L 0.211250 0.077778 L 0.220000 0.084444 L 0.228750 0.088889 L 0.237500 0.095556 L 0.246250 0.102222 L 0.255000 0.104444 L 0.262500 0.108889 L 0.268750 0.111111 L 0.275000 0.117778 L 0.281250 0.122222 L 0.290000 0.128889 L 0.296250 0.133333 L 0.306250 0.140000 L 0.315000 0.144444 L 0.326250 0.153333 L 0.336250 0.160000 L 0.345000 0.166667 L 0.351250 0.171111 L 0.357500 0.175556 L 0.363750 0.180000 L 0.370000 0.191111 L 0.376250 0.204444 L 0.383750 0.220000 L 0.390000 0.228889 L 0.395000 0.242222 L 0.398750 0.253333 L 0.400000 0.264444 L 0.402500 0.275556 L 0.405000 0.286667 L 0.405000 0.297778 L 0.407500 0.308889 L 0.410000 0.322222 " pathEditMode="relative" ptsTypes="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7500 0.000000 L 0.017500 0.002222 L 0.023750 0.004444 L 0.033750 0.006667 L 0.042500 0.011111 L 0.052500 0.020000 L 0.062500 0.026667 L 0.072500 0.031111 L 0.081250 0.037778 L 0.092500 0.044444 L 0.103750 0.051111 L 0.113750 0.062222 L 0.126250 0.071111 L 0.137500 0.077778 L 0.148750 0.086667 L 0.157500 0.093333 L 0.165000 0.100000 L 0.171250 0.104444 L 0.178750 0.108889 L 0.185000 0.115556 L 0.192500 0.128889 L 0.198750 0.140000 L 0.203750 0.155556 L 0.207500 0.168889 L 0.212500 0.180000 L 0.217500 0.193333 L 0.221250 0.204444 L 0.225000 0.217778 L 0.226250 0.228889 L 0.228750 0.242222 L 0.231250 0.255556 L 0.232500 0.268889 L 0.235000 0.288889 L 0.236250 0.304444 L 0.237500 0.315556 L 0.238750 0.326667 L 0.240000 0.340000 L 0.241250 0.353333 L 0.241250 0.364444 L 0.243750 0.377778 L 0.243750 0.388889 L 0.245000 0.400000 L 0.247500 0.411111 " pathEditMode="relative" ptsTypes="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5000 0.013333 L 0.010000 0.024444 L 0.015000 0.035556 L 0.020000 0.046667 L 0.026250 0.060000 L 0.032500 0.071111 L 0.040000 0.084444 L 0.046250 0.093333 L 0.052500 0.102222 L 0.058750 0.111111 L 0.065000 0.124444 L 0.067500 0.137778 L 0.070000 0.155556 L 0.070000 0.168889 L 0.070000 0.182222 L 0.070000 0.193333 L 0.070000 0.215556 L 0.070000 0.233333 L 0.070000 0.244444 L 0.070000 0.255556 L 0.070000 0.268889 L 0.070000 0.280000 L 0.070000 0.291111 L 0.067500 0.308889 L 0.065000 0.324444 L 0.062500 0.335556 L 0.058750 0.348889 L 0.052500 0.364444 L 0.046250 0.377778 L 0.043750 0.391111 L 0.038750 0.402222 L 0.035000 0.413333 L 0.032500 0.424444 L 0.028750 0.435556 L 0.026250 0.446667 L 0.021250 0.462222 L 0.017500 0.473333 " pathEditMode="relative" ptsTypes="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01003 -0.00231 L 0.01628 -0.0044 L 0.02631 -0.00671 L 0.03881 -0.00671 L 0.04753 -0.00671 L 0.05756 -0.00671 L 0.07123 -0.00671 L 0.08373 -0.00671 L 0.09753 -0.00671 L 0.11498 -0.00879 L 0.13256 -0.01111 L 0.1487 -0.01782 L 0.16628 -0.02222 L 0.18373 -0.02453 L 0.1987 -0.02453 L 0.21381 -0.02453 L 0.22748 -0.02453 L 0.24128 -0.02453 L 0.25495 -0.02453 L 0.26628 -0.02453 L 0.27748 -0.02453 L 0.2875 -0.02453 L 0.29753 -0.02453 L 0.30625 -0.02453 L 0.31498 -0.02453 L 0.32123 -0.02453 L 0.32878 -0.02453 L 0.3375 -0.02453 L 0.34623 -0.02453 L 0.35495 -0.02453 L 0.3625 -0.02453 L 0.37123 -0.02453 L 0.37995 -0.02453 L 0.38881 -0.02453 L 0.39623 -0.02453 L 0.40495 -0.02453 L 0.41498 -0.02453 L 0.42631 -0.02453 L 0.43256 -0.02453 L 0.43881 -0.0199 L 0.44623 -0.01111 L 0.45378 -2.59259E-6 L 0.46003 0.01551 L 0.46628 0.02894 L 0.47006 0.04213 L 0.47006 0.05556 L 0.47006 0.07338 L 0.47006 0.08449 L 0.47006 0.09769 L 0.47006 0.1088 " pathEditMode="relative" rAng="0" ptsTypes="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3" y="421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820237" y="1380723"/>
            <a:ext cx="7264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4800" b="1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</a:t>
            </a:r>
            <a:endParaRPr lang="zh-CN" altLang="en-US" sz="4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45199" y="5440704"/>
            <a:ext cx="6757965" cy="904863"/>
            <a:chOff x="1945199" y="5440704"/>
            <a:chExt cx="6757965" cy="904863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945199" y="5484090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462526" y="5440704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笑了  来了  飞了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230049" y="225287"/>
            <a:ext cx="3133181" cy="1063729"/>
            <a:chOff x="398493" y="235133"/>
            <a:chExt cx="3133181" cy="1063729"/>
          </a:xfrm>
        </p:grpSpPr>
        <p:grpSp>
          <p:nvGrpSpPr>
            <p:cNvPr id="44" name="组合 43"/>
            <p:cNvGrpSpPr/>
            <p:nvPr/>
          </p:nvGrpSpPr>
          <p:grpSpPr>
            <a:xfrm>
              <a:off x="1285916" y="505254"/>
              <a:ext cx="2245758" cy="679269"/>
              <a:chOff x="2197150" y="2511380"/>
              <a:chExt cx="2245758" cy="679269"/>
            </a:xfrm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2197150" y="2511380"/>
                <a:ext cx="164333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2197150" y="3190649"/>
                <a:ext cx="165321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3"/>
              <p:cNvSpPr txBox="1">
                <a:spLocks noChangeArrowheads="1"/>
              </p:cNvSpPr>
              <p:nvPr/>
            </p:nvSpPr>
            <p:spPr bwMode="auto">
              <a:xfrm>
                <a:off x="2197150" y="253622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我会写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93" y="235133"/>
              <a:ext cx="873825" cy="106372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945199" y="4590302"/>
            <a:ext cx="2339178" cy="876693"/>
            <a:chOff x="1945199" y="4590302"/>
            <a:chExt cx="2339178" cy="87669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945199" y="4635998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484158" y="4590302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乛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1" name="了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8914" y="2288045"/>
            <a:ext cx="2264400" cy="226440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855219" y="4680823"/>
            <a:ext cx="2951482" cy="830997"/>
            <a:chOff x="4855219" y="4680823"/>
            <a:chExt cx="2951482" cy="830997"/>
          </a:xfrm>
        </p:grpSpPr>
        <p:sp>
          <p:nvSpPr>
            <p:cNvPr id="23" name="矩形 22"/>
            <p:cNvSpPr/>
            <p:nvPr/>
          </p:nvSpPr>
          <p:spPr>
            <a:xfrm>
              <a:off x="4855219" y="4680823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笔顺：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012" y="4775111"/>
              <a:ext cx="1426689" cy="640325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4931461" y="2287001"/>
            <a:ext cx="2262441" cy="2213236"/>
            <a:chOff x="4937786" y="2183273"/>
            <a:chExt cx="2409574" cy="2377446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5" t="11631" r="14907" b="19117"/>
            <a:stretch/>
          </p:blipFill>
          <p:spPr>
            <a:xfrm>
              <a:off x="4937786" y="2183273"/>
              <a:ext cx="2409574" cy="2377446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  <p:sp>
          <p:nvSpPr>
            <p:cNvPr id="26" name="文本框 25"/>
            <p:cNvSpPr txBox="1"/>
            <p:nvPr/>
          </p:nvSpPr>
          <p:spPr>
            <a:xfrm>
              <a:off x="4954262" y="229628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/>
                <a:t>福到了</a:t>
              </a: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4620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808928" y="837017"/>
            <a:ext cx="6831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4800" b="1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zǐ</a:t>
            </a:r>
            <a:endParaRPr lang="zh-CN" altLang="en-US" sz="4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45199" y="4884836"/>
            <a:ext cx="6757965" cy="904863"/>
            <a:chOff x="1945199" y="5428542"/>
            <a:chExt cx="6757965" cy="904863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945199" y="5484090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462526" y="5428542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叶子  子孙  子女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945199" y="4034434"/>
            <a:ext cx="2339178" cy="888855"/>
            <a:chOff x="1945199" y="4578140"/>
            <a:chExt cx="2339178" cy="888855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945199" y="4635998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484158" y="4578140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子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55219" y="4137117"/>
            <a:ext cx="3863286" cy="830997"/>
            <a:chOff x="4855219" y="4680823"/>
            <a:chExt cx="3863286" cy="830997"/>
          </a:xfrm>
        </p:grpSpPr>
        <p:sp>
          <p:nvSpPr>
            <p:cNvPr id="23" name="矩形 22"/>
            <p:cNvSpPr/>
            <p:nvPr/>
          </p:nvSpPr>
          <p:spPr>
            <a:xfrm>
              <a:off x="4855219" y="4680823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笔顺：</a:t>
              </a: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10" y="4778542"/>
              <a:ext cx="2326495" cy="688453"/>
            </a:xfrm>
            <a:prstGeom prst="rect">
              <a:avLst/>
            </a:prstGeom>
          </p:spPr>
        </p:pic>
      </p:grpSp>
      <p:pic>
        <p:nvPicPr>
          <p:cNvPr id="51" name="子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1596" y="1741105"/>
            <a:ext cx="2264400" cy="2264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16593" y="1741105"/>
            <a:ext cx="2549407" cy="2215114"/>
            <a:chOff x="4816593" y="1741105"/>
            <a:chExt cx="2549407" cy="221511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6593" y="1741105"/>
              <a:ext cx="2549407" cy="2215114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4922195" y="175497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/>
                <a:t>叶子</a:t>
              </a: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028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582896" y="894681"/>
            <a:ext cx="12011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4800" b="1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rén</a:t>
            </a:r>
            <a:endParaRPr lang="zh-CN" altLang="en-US" sz="4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45199" y="4957014"/>
            <a:ext cx="6757965" cy="904863"/>
            <a:chOff x="1945199" y="5443056"/>
            <a:chExt cx="6757965" cy="904863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945199" y="5484090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462526" y="5443056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人们  人类  人口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945199" y="4063070"/>
            <a:ext cx="2339178" cy="917883"/>
            <a:chOff x="1945199" y="4549112"/>
            <a:chExt cx="2339178" cy="91788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945199" y="4635998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484158" y="4549112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人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06" y="1812557"/>
            <a:ext cx="2392780" cy="2234939"/>
          </a:xfrm>
          <a:prstGeom prst="rect">
            <a:avLst/>
          </a:prstGeom>
        </p:spPr>
      </p:pic>
      <p:pic>
        <p:nvPicPr>
          <p:cNvPr id="51" name="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7589" y="1812557"/>
            <a:ext cx="2264400" cy="22644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855219" y="4194781"/>
            <a:ext cx="3047705" cy="830997"/>
            <a:chOff x="4855219" y="4194781"/>
            <a:chExt cx="3047705" cy="830997"/>
          </a:xfrm>
        </p:grpSpPr>
        <p:sp>
          <p:nvSpPr>
            <p:cNvPr id="23" name="矩形 22"/>
            <p:cNvSpPr/>
            <p:nvPr/>
          </p:nvSpPr>
          <p:spPr>
            <a:xfrm>
              <a:off x="4855219" y="4194781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笔顺：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109" y="4338610"/>
              <a:ext cx="1510815" cy="619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552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6" b="8844"/>
          <a:stretch/>
        </p:blipFill>
        <p:spPr>
          <a:xfrm>
            <a:off x="17488" y="1502"/>
            <a:ext cx="2298498" cy="1884409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739278" y="841274"/>
            <a:ext cx="9813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smtClean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en-US" altLang="zh-CN" sz="6000" b="1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à</a:t>
            </a:r>
            <a:endParaRPr lang="zh-CN" altLang="en-US" sz="48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40304" y="5274862"/>
            <a:ext cx="6661714" cy="921887"/>
            <a:chOff x="2040304" y="5347054"/>
            <a:chExt cx="6661714" cy="92188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2040304" y="5347054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组词：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461380" y="5364078"/>
              <a:ext cx="5240638" cy="904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大小  大人  大约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040304" y="4454161"/>
            <a:ext cx="2271534" cy="917883"/>
            <a:chOff x="2040304" y="3984929"/>
            <a:chExt cx="2271534" cy="91788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2040304" y="4071815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部首：</a:t>
              </a:r>
              <a:endParaRPr lang="zh-CN" altLang="en-US" sz="40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511619" y="3984929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大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471" y="1947868"/>
            <a:ext cx="2194258" cy="2275187"/>
          </a:xfrm>
          <a:prstGeom prst="rect">
            <a:avLst/>
          </a:prstGeom>
        </p:spPr>
      </p:pic>
      <p:pic>
        <p:nvPicPr>
          <p:cNvPr id="34" name="大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51711" y="1947869"/>
            <a:ext cx="2264400" cy="22644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699283" y="4541046"/>
            <a:ext cx="3810078" cy="830997"/>
            <a:chOff x="4699283" y="4541046"/>
            <a:chExt cx="3810078" cy="830997"/>
          </a:xfrm>
        </p:grpSpPr>
        <p:sp>
          <p:nvSpPr>
            <p:cNvPr id="23" name="矩形 22"/>
            <p:cNvSpPr/>
            <p:nvPr/>
          </p:nvSpPr>
          <p:spPr>
            <a:xfrm>
              <a:off x="4699283" y="4541046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笔顺：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506" y="4616603"/>
              <a:ext cx="2330855" cy="673849"/>
            </a:xfrm>
            <a:prstGeom prst="rect">
              <a:avLst/>
            </a:prstGeom>
          </p:spPr>
        </p:pic>
      </p:grpSp>
      <p:pic>
        <p:nvPicPr>
          <p:cNvPr id="36" name="图片 35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081" y="400493"/>
            <a:ext cx="13620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9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7" name="椭圆 6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20" name="矩形 19"/>
          <p:cNvSpPr/>
          <p:nvPr/>
        </p:nvSpPr>
        <p:spPr>
          <a:xfrm>
            <a:off x="1027310" y="1377604"/>
            <a:ext cx="9815195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凉（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li</a:t>
            </a: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á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n</a:t>
            </a:r>
            <a:r>
              <a:rPr kumimoji="0" lang="zh-CN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ɡ）</a:t>
            </a: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:</a:t>
            </a: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温度低。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大雁（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dà yàn</a:t>
            </a: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）：</a:t>
            </a: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一种冬候鸟。</a:t>
            </a:r>
            <a:endParaRPr kumimoji="0" lang="zh-CN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ea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一会儿（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yí huìr</a:t>
            </a: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）：</a:t>
            </a: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在很短的时间之内。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排（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）：</a:t>
            </a: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摆成行列。本文中指大雁摆成不同的行列。</a:t>
            </a:r>
          </a:p>
        </p:txBody>
      </p: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523" y="162876"/>
            <a:ext cx="3263545" cy="1272930"/>
            <a:chOff x="9523" y="162876"/>
            <a:chExt cx="3263545" cy="1272930"/>
          </a:xfrm>
        </p:grpSpPr>
        <p:grpSp>
          <p:nvGrpSpPr>
            <p:cNvPr id="25" name="组合 24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27" name="直接连接符 26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50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词语解释</a:t>
                </a:r>
                <a:endParaRPr lang="zh-CN" altLang="en-US" sz="32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0" name="直接连接符 29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3" y="162876"/>
              <a:ext cx="1054004" cy="12729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7" name="椭圆 6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22" name="矩形 21"/>
          <p:cNvSpPr/>
          <p:nvPr/>
        </p:nvSpPr>
        <p:spPr>
          <a:xfrm>
            <a:off x="1978947" y="2500895"/>
            <a:ext cx="326580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4000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凉</a:t>
            </a:r>
            <a:r>
              <a:rPr lang="en-US" altLang="zh-CN" sz="4000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——</a:t>
            </a:r>
            <a:r>
              <a:rPr lang="zh-CN" altLang="en-US" sz="4000" dirty="0">
                <a:solidFill>
                  <a:srgbClr val="FF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寒</a:t>
            </a:r>
            <a:endParaRPr lang="en-US" altLang="zh-CN" sz="4000" dirty="0">
              <a:solidFill>
                <a:srgbClr val="FF00FF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4000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来</a:t>
            </a:r>
            <a:r>
              <a:rPr lang="en-US" altLang="zh-CN" sz="4000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——</a:t>
            </a:r>
            <a:r>
              <a:rPr lang="zh-CN" altLang="en-US" sz="4000" dirty="0">
                <a:solidFill>
                  <a:srgbClr val="FF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到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落下</a:t>
            </a:r>
            <a:r>
              <a:rPr lang="en-US" altLang="zh-CN" sz="4000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掉下</a:t>
            </a:r>
          </a:p>
        </p:txBody>
      </p:sp>
      <p:sp>
        <p:nvSpPr>
          <p:cNvPr id="23" name="矩形 22"/>
          <p:cNvSpPr/>
          <p:nvPr/>
        </p:nvSpPr>
        <p:spPr>
          <a:xfrm>
            <a:off x="6955442" y="2500895"/>
            <a:ext cx="2765425" cy="28613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4000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凉</a:t>
            </a:r>
            <a:r>
              <a:rPr lang="en-US" altLang="zh-CN" sz="4000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——</a:t>
            </a:r>
            <a:r>
              <a:rPr lang="zh-CN" altLang="en-US" sz="4000" dirty="0">
                <a:solidFill>
                  <a:srgbClr val="FF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热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4000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高</a:t>
            </a:r>
            <a:r>
              <a:rPr lang="en-US" altLang="zh-CN" sz="4000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——</a:t>
            </a:r>
            <a:r>
              <a:rPr lang="zh-CN" altLang="en-US" sz="4000" dirty="0">
                <a:solidFill>
                  <a:srgbClr val="FF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低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4000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来</a:t>
            </a:r>
            <a:r>
              <a:rPr lang="en-US" altLang="zh-CN" sz="4000" dirty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——</a:t>
            </a:r>
            <a:r>
              <a:rPr lang="zh-CN" altLang="en-US" sz="4000" dirty="0">
                <a:solidFill>
                  <a:srgbClr val="FF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去</a:t>
            </a:r>
          </a:p>
        </p:txBody>
      </p: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2960" y="231632"/>
            <a:ext cx="3614520" cy="1154080"/>
            <a:chOff x="32960" y="231632"/>
            <a:chExt cx="3614520" cy="115408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0" y="231632"/>
              <a:ext cx="1102179" cy="1154080"/>
            </a:xfrm>
            <a:prstGeom prst="rect">
              <a:avLst/>
            </a:prstGeom>
          </p:spPr>
        </p:pic>
        <p:grpSp>
          <p:nvGrpSpPr>
            <p:cNvPr id="26" name="组合 25"/>
            <p:cNvGrpSpPr/>
            <p:nvPr/>
          </p:nvGrpSpPr>
          <p:grpSpPr>
            <a:xfrm>
              <a:off x="970537" y="567600"/>
              <a:ext cx="2676943" cy="679269"/>
              <a:chOff x="1844447" y="2511380"/>
              <a:chExt cx="2676943" cy="679269"/>
            </a:xfrm>
          </p:grpSpPr>
          <p:cxnSp>
            <p:nvCxnSpPr>
              <p:cNvPr id="28" name="直接连接符 27"/>
              <p:cNvCxnSpPr/>
              <p:nvPr/>
            </p:nvCxnSpPr>
            <p:spPr>
              <a:xfrm>
                <a:off x="2009049" y="2511380"/>
                <a:ext cx="1990058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2009049" y="3190649"/>
                <a:ext cx="199993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3"/>
              <p:cNvSpPr txBox="1">
                <a:spLocks noChangeArrowheads="1"/>
              </p:cNvSpPr>
              <p:nvPr/>
            </p:nvSpPr>
            <p:spPr bwMode="auto">
              <a:xfrm>
                <a:off x="1844447" y="2551128"/>
                <a:ext cx="2676943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40">
                    <a:latin typeface="黑体" panose="02010609060101010101" pitchFamily="49" charset="-122"/>
                    <a:ea typeface="黑体" panose="02010609060101010101" pitchFamily="49" charset="-122"/>
                  </a:rPr>
                  <a:t>词语对对</a:t>
                </a:r>
                <a:r>
                  <a:rPr lang="zh-CN" altLang="en-US" sz="3200" b="1" spc="4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碰</a:t>
                </a:r>
                <a:endParaRPr lang="zh-CN" altLang="en-US" sz="3200" b="1" spc="4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3990398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 flipV="1">
                <a:off x="4007816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矩形 35"/>
          <p:cNvSpPr/>
          <p:nvPr/>
        </p:nvSpPr>
        <p:spPr>
          <a:xfrm>
            <a:off x="1259821" y="1641532"/>
            <a:ext cx="2733441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685800" indent="-685800" algn="ctr"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48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</a:rPr>
              <a:t>近义</a:t>
            </a:r>
            <a:r>
              <a:rPr lang="zh-CN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</a:rPr>
              <a:t>词</a:t>
            </a:r>
          </a:p>
        </p:txBody>
      </p:sp>
      <p:sp>
        <p:nvSpPr>
          <p:cNvPr id="37" name="矩形 36"/>
          <p:cNvSpPr/>
          <p:nvPr/>
        </p:nvSpPr>
        <p:spPr>
          <a:xfrm>
            <a:off x="6217483" y="1635308"/>
            <a:ext cx="2733441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685800" indent="-685800" algn="ctr"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48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</a:rPr>
              <a:t>反义词</a:t>
            </a:r>
            <a:endParaRPr lang="zh-CN" altLang="en-US" sz="4800" b="1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235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20" name="文本框 19"/>
          <p:cNvSpPr txBox="1"/>
          <p:nvPr/>
        </p:nvSpPr>
        <p:spPr>
          <a:xfrm>
            <a:off x="938530" y="1676934"/>
            <a:ext cx="7481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    </a:t>
            </a:r>
            <a:r>
              <a:rPr lang="zh-CN" altLang="en-US" sz="400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同学们</a:t>
            </a: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，请大家认真听课文朗读，注意生字词的读音，边听边思考</a:t>
            </a:r>
            <a:r>
              <a:rPr lang="zh-CN" altLang="en-US" sz="400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：</a:t>
            </a:r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  <a:cs typeface="黑体" panose="02010600030101010101" charset="-122"/>
            </a:endParaRPr>
          </a:p>
        </p:txBody>
      </p: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8655" y="263109"/>
            <a:ext cx="3226759" cy="1097974"/>
            <a:chOff x="108655" y="263109"/>
            <a:chExt cx="3226759" cy="1097974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55" y="263109"/>
              <a:ext cx="1038000" cy="1097974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1089656" y="536427"/>
              <a:ext cx="2245758" cy="679269"/>
              <a:chOff x="1938544" y="2511380"/>
              <a:chExt cx="2245758" cy="679269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5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妙解课文</a:t>
                </a:r>
                <a:endParaRPr lang="zh-CN" altLang="en-US" sz="32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图片 39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01" y="2163956"/>
            <a:ext cx="2176461" cy="223742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49339" y="3880076"/>
            <a:ext cx="7418386" cy="1619818"/>
            <a:chOff x="1049339" y="3880076"/>
            <a:chExt cx="7418386" cy="1619818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39" y="3880076"/>
              <a:ext cx="1227135" cy="1619818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2347758" y="4077163"/>
              <a:ext cx="611996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smtClean="0">
                  <a:latin typeface="楷体" panose="02010609060101010101" pitchFamily="49" charset="-122"/>
                  <a:ea typeface="楷体" panose="02010609060101010101" pitchFamily="49" charset="-122"/>
                  <a:cs typeface="黑体" panose="02010600030101010101" charset="-122"/>
                </a:rPr>
                <a:t>1</a:t>
              </a:r>
              <a:r>
                <a:rPr lang="en-US" altLang="zh-CN" sz="4000" b="1">
                  <a:latin typeface="楷体" panose="02010609060101010101" pitchFamily="49" charset="-122"/>
                  <a:ea typeface="楷体" panose="02010609060101010101" pitchFamily="49" charset="-122"/>
                  <a:cs typeface="黑体" panose="02010600030101010101" charset="-122"/>
                </a:rPr>
                <a:t>.</a:t>
              </a:r>
              <a:r>
                <a:rPr lang="zh-CN" altLang="en-US" sz="4000" b="1">
                  <a:latin typeface="楷体" panose="02010609060101010101" pitchFamily="49" charset="-122"/>
                  <a:ea typeface="楷体" panose="02010609060101010101" pitchFamily="49" charset="-122"/>
                  <a:cs typeface="黑体" panose="02010600030101010101" charset="-122"/>
                </a:rPr>
                <a:t>这篇课文有几个自然段？</a:t>
              </a:r>
              <a:endPara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endParaRPr>
            </a:p>
            <a:p>
              <a:r>
                <a:rPr lang="en-US" altLang="zh-CN" sz="4000" b="1">
                  <a:latin typeface="楷体" panose="02010609060101010101" pitchFamily="49" charset="-122"/>
                  <a:ea typeface="楷体" panose="02010609060101010101" pitchFamily="49" charset="-122"/>
                  <a:cs typeface="黑体" panose="02010600030101010101" charset="-122"/>
                </a:rPr>
                <a:t>2.</a:t>
              </a:r>
              <a:r>
                <a:rPr lang="zh-CN" altLang="en-US" sz="4000" b="1">
                  <a:latin typeface="楷体" panose="02010609060101010101" pitchFamily="49" charset="-122"/>
                  <a:ea typeface="楷体" panose="02010609060101010101" pitchFamily="49" charset="-122"/>
                  <a:cs typeface="黑体" panose="02010600030101010101" charset="-122"/>
                </a:rPr>
                <a:t>秋天都有哪些变化呢？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24" name="组合 23"/>
          <p:cNvGrpSpPr/>
          <p:nvPr/>
        </p:nvGrpSpPr>
        <p:grpSpPr>
          <a:xfrm>
            <a:off x="255338" y="553720"/>
            <a:ext cx="10088351" cy="2755900"/>
            <a:chOff x="1878" y="2878"/>
            <a:chExt cx="14181" cy="3405"/>
          </a:xfrm>
        </p:grpSpPr>
        <p:sp>
          <p:nvSpPr>
            <p:cNvPr id="23556" name="Rectangle 3"/>
            <p:cNvSpPr txBox="1"/>
            <p:nvPr/>
          </p:nvSpPr>
          <p:spPr>
            <a:xfrm>
              <a:off x="2054" y="2878"/>
              <a:ext cx="13770" cy="340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>
                <a:lnSpc>
                  <a:spcPct val="200000"/>
                </a:lnSpc>
              </a:pPr>
              <a:r>
                <a:rPr lang="en-US" altLang="zh-CN" sz="3200" b="1" dirty="0">
                  <a:solidFill>
                    <a:srgbClr val="0000FF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     </a:t>
              </a:r>
              <a:r>
                <a:rPr lang="zh-CN" altLang="en-US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天 气 </a:t>
              </a:r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凉</a:t>
              </a:r>
              <a:r>
                <a:rPr lang="zh-CN" altLang="en-US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了， 树 叶 </a:t>
              </a:r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黄</a:t>
              </a:r>
              <a:r>
                <a:rPr lang="zh-CN" altLang="en-US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了， </a:t>
              </a:r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一 片 片</a:t>
              </a:r>
              <a:r>
                <a:rPr lang="zh-CN" altLang="en-US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叶 子</a:t>
              </a:r>
              <a:r>
                <a:rPr lang="en-US" altLang="zh-CN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从  树 上  </a:t>
              </a:r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落</a:t>
              </a:r>
              <a:r>
                <a:rPr lang="zh-CN" altLang="en-US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下 来。</a:t>
              </a: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2864" y="2878"/>
              <a:ext cx="13195" cy="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ti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ā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 q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ì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li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á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ɡ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le   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sh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ù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y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è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hu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á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ɡ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le    y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í  </a:t>
              </a:r>
              <a:r>
                <a:rPr lang="en-US" altLang="zh-CN" sz="2800" b="1" noProof="0" dirty="0">
                  <a:ln>
                    <a:noFill/>
                  </a:ln>
                  <a:uLnTx/>
                  <a:uFillTx/>
                  <a:latin typeface="+mn-ea"/>
                  <a:sym typeface="+mn-ea"/>
                </a:rPr>
                <a:t>pi</a:t>
              </a:r>
              <a:r>
                <a:rPr lang="zh-CN" altLang="zh-CN" sz="2800" b="1" noProof="0" dirty="0">
                  <a:ln>
                    <a:noFill/>
                  </a:ln>
                  <a:uLnTx/>
                  <a:uFillTx/>
                  <a:latin typeface="+mn-ea"/>
                  <a:sym typeface="+mn-ea"/>
                </a:rPr>
                <a:t>à</a:t>
              </a:r>
              <a:r>
                <a:rPr lang="en-US" altLang="zh-CN" sz="2800" b="1" noProof="0" dirty="0">
                  <a:ln>
                    <a:noFill/>
                  </a:ln>
                  <a:uLnTx/>
                  <a:uFillTx/>
                  <a:latin typeface="+mn-ea"/>
                  <a:sym typeface="+mn-ea"/>
                </a:rPr>
                <a:t>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</a:t>
              </a:r>
            </a:p>
          </p:txBody>
        </p:sp>
        <p:sp>
          <p:nvSpPr>
            <p:cNvPr id="19" name="矩形 18"/>
            <p:cNvSpPr/>
            <p:nvPr/>
          </p:nvSpPr>
          <p:spPr bwMode="auto">
            <a:xfrm>
              <a:off x="1878" y="4541"/>
              <a:ext cx="14030" cy="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pi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 y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è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zi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c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ó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ɡ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sh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ù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sh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ɡ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lu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ò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xi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l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á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i</a:t>
              </a:r>
            </a:p>
          </p:txBody>
        </p:sp>
      </p:grpSp>
      <p:pic>
        <p:nvPicPr>
          <p:cNvPr id="22" name="图片 21" descr="秋天叶落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75" y="3190875"/>
            <a:ext cx="4191000" cy="29343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6" name="椭圆形标注 25"/>
          <p:cNvSpPr/>
          <p:nvPr/>
        </p:nvSpPr>
        <p:spPr>
          <a:xfrm>
            <a:off x="474345" y="3707765"/>
            <a:ext cx="5149215" cy="1901190"/>
          </a:xfrm>
          <a:prstGeom prst="wedgeEllipseCallout">
            <a:avLst>
              <a:gd name="adj1" fmla="val 18800"/>
              <a:gd name="adj2" fmla="val -59485"/>
            </a:avLst>
          </a:prstGeom>
          <a:solidFill>
            <a:srgbClr val="FFFF00"/>
          </a:solidFill>
          <a:ln w="190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20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  </a:t>
            </a:r>
            <a:r>
              <a:rPr lang="en-US" altLang="zh-CN" sz="360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</a:t>
            </a:r>
            <a:r>
              <a:rPr lang="zh-CN" altLang="en-US" sz="360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这段话描写了什么样的景象</a:t>
            </a:r>
            <a:r>
              <a:rPr lang="en-US" altLang="zh-CN" sz="360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?</a:t>
            </a:r>
            <a:endParaRPr lang="en-US" altLang="zh-CN" sz="36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205845" y="2379980"/>
            <a:ext cx="748030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0030101010101" charset="-122"/>
                <a:ea typeface="黑体" panose="02010600030101010101" charset="-122"/>
              </a:rPr>
              <a:t>读一读</a:t>
            </a:r>
          </a:p>
        </p:txBody>
      </p: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01040" y="897295"/>
            <a:ext cx="594360" cy="70675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6" grpId="4" animBg="1"/>
      <p:bldP spid="2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596265" y="1859280"/>
            <a:ext cx="583374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</a:rPr>
              <a:t>   </a:t>
            </a:r>
            <a:r>
              <a:rPr lang="zh-CN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</a:rPr>
              <a:t> </a:t>
            </a:r>
            <a:r>
              <a:rPr lang="zh-CN" altLang="en-US" sz="3600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这段话描写了</a:t>
            </a:r>
            <a:r>
              <a:rPr lang="zh-CN" altLang="en-US" sz="3600" dirty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天气转凉、黄叶飘落</a:t>
            </a:r>
            <a:r>
              <a:rPr lang="zh-CN" altLang="en-US" sz="3600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的景象。</a:t>
            </a:r>
            <a:r>
              <a:rPr lang="zh-CN" altLang="en-US" sz="3600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“一片片”说明落下来的叶子有很多，告诉我们：</a:t>
            </a:r>
            <a:r>
              <a:rPr lang="zh-CN" altLang="en-US" sz="3600" dirty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</a:rPr>
              <a:t>秋天来了</a:t>
            </a:r>
            <a:r>
              <a:rPr lang="zh-CN" altLang="en-US" sz="3600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4" name="图片 3" descr="秋天叶落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810" y="2233295"/>
            <a:ext cx="4761865" cy="267589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5165090" y="488315"/>
            <a:ext cx="20116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0030101010101" charset="-122"/>
                <a:ea typeface="黑体" panose="02010600030101010101" charset="-122"/>
              </a:rPr>
              <a:t>说一说</a:t>
            </a:r>
          </a:p>
        </p:txBody>
      </p: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926662" y="469196"/>
            <a:ext cx="2586681" cy="1325563"/>
          </a:xfrm>
        </p:spPr>
        <p:txBody>
          <a:bodyPr/>
          <a:lstStyle/>
          <a:p>
            <a:pPr algn="ctr"/>
            <a:r>
              <a:rPr lang="zh-CN" altLang="en-US" sz="6000" b="1" smtClean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秋 天</a:t>
            </a:r>
            <a:endParaRPr lang="zh-CN" altLang="en-US" sz="6000" b="1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048884" y="658223"/>
            <a:ext cx="869538" cy="875317"/>
          </a:xfrm>
          <a:prstGeom prst="ellipse">
            <a:avLst/>
          </a:prstGeom>
          <a:solidFill>
            <a:schemeClr val="accent2"/>
          </a:solidFill>
          <a:ln w="12700" cmpd="sng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1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2831822" y="1717759"/>
            <a:ext cx="5676738" cy="0"/>
          </a:xfrm>
          <a:prstGeom prst="line">
            <a:avLst/>
          </a:prstGeom>
          <a:ln w="5715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标题 1"/>
          <p:cNvSpPr txBox="1">
            <a:spLocks/>
          </p:cNvSpPr>
          <p:nvPr/>
        </p:nvSpPr>
        <p:spPr>
          <a:xfrm>
            <a:off x="4928046" y="1523915"/>
            <a:ext cx="23134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一年级上册</a:t>
            </a:r>
            <a:endParaRPr lang="zh-CN" altLang="en-US" sz="3200" b="1"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31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6085" y="1010285"/>
            <a:ext cx="10112374" cy="4247515"/>
            <a:chOff x="445865" y="694828"/>
            <a:chExt cx="8939171" cy="3417864"/>
          </a:xfrm>
        </p:grpSpPr>
        <p:sp>
          <p:nvSpPr>
            <p:cNvPr id="26626" name="Rectangle 3"/>
            <p:cNvSpPr txBox="1"/>
            <p:nvPr/>
          </p:nvSpPr>
          <p:spPr>
            <a:xfrm>
              <a:off x="532871" y="694828"/>
              <a:ext cx="8768528" cy="34178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>
                <a:lnSpc>
                  <a:spcPct val="2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     </a:t>
              </a:r>
              <a:r>
                <a:rPr lang="zh-CN" altLang="en-US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天 空 那 么 蓝，那 么 高。</a:t>
              </a:r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一</a:t>
              </a:r>
              <a:r>
                <a:rPr lang="zh-CN" altLang="en-US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群 大 雁 往 南 飞，</a:t>
              </a:r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一</a:t>
              </a:r>
              <a:r>
                <a:rPr lang="zh-CN" altLang="en-US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会儿 排 成 个“人”字，</a:t>
              </a:r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一</a:t>
              </a:r>
              <a:r>
                <a:rPr lang="zh-CN" altLang="en-US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会儿 排 成 个“</a:t>
              </a:r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一</a:t>
              </a:r>
              <a:r>
                <a:rPr lang="zh-CN" altLang="en-US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”字。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1260731" y="830314"/>
              <a:ext cx="8124305" cy="42001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ti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宋体" panose="02010600030101010101" pitchFamily="2" charset="-122"/>
                  <a:cs typeface="+mn-cs"/>
                  <a:sym typeface="+mn-ea"/>
                </a:rPr>
                <a:t>ā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kōn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宋体" panose="02010600030101010101" pitchFamily="2" charset="-122"/>
                  <a:cs typeface="+mn-cs"/>
                  <a:sym typeface="+mn-ea"/>
                </a:rPr>
                <a:t>ɡ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me  l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宋体" panose="02010600030101010101" pitchFamily="2" charset="-122"/>
                  <a:cs typeface="+mn-cs"/>
                  <a:sym typeface="+mn-ea"/>
                </a:rPr>
                <a:t>á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  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宋体" panose="02010600030101010101" pitchFamily="2" charset="-122"/>
                  <a:cs typeface="+mn-cs"/>
                  <a:sym typeface="+mn-ea"/>
                </a:rPr>
                <a:t>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me  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宋体" panose="02010600030101010101" pitchFamily="2" charset="-122"/>
                  <a:cs typeface="+mn-cs"/>
                  <a:sym typeface="+mn-ea"/>
                </a:rPr>
                <a:t>ɡā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o   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y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ì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q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ú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  d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à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445865" y="1803117"/>
              <a:ext cx="8767405" cy="420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y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 w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ǎ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ɡ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n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á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 f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ē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y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í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hu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ì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r   p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á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ch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é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ɡ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ɡè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 r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é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   z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ì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 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555324" y="2910385"/>
              <a:ext cx="6291942" cy="420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y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í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hu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ì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r   p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á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ch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é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ɡ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ɡè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 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y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ī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  z</a:t>
              </a:r>
              <a:r>
                <a:rPr kumimoji="0" lang="zh-C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ì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15" name="圆角矩形标注 14"/>
          <p:cNvSpPr/>
          <p:nvPr/>
        </p:nvSpPr>
        <p:spPr>
          <a:xfrm>
            <a:off x="822325" y="5370830"/>
            <a:ext cx="9288145" cy="1017905"/>
          </a:xfrm>
          <a:prstGeom prst="wedgeRoundRectCallout">
            <a:avLst>
              <a:gd name="adj1" fmla="val 5213"/>
              <a:gd name="adj2" fmla="val -74766"/>
              <a:gd name="adj3" fmla="val 16667"/>
            </a:avLst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36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朗读这段话时，注意文中</a:t>
            </a:r>
            <a:r>
              <a:rPr lang="en-US" altLang="zh-CN" sz="36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“</a:t>
            </a:r>
            <a:r>
              <a:rPr lang="zh-CN" altLang="en-US" sz="36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一</a:t>
            </a:r>
            <a:r>
              <a:rPr lang="en-US" altLang="zh-CN" sz="36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”</a:t>
            </a:r>
            <a:r>
              <a:rPr lang="zh-CN" altLang="en-US" sz="36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的不同读音！</a:t>
            </a:r>
          </a:p>
        </p:txBody>
      </p:sp>
      <p:sp>
        <p:nvSpPr>
          <p:cNvPr id="27" name="矩形 26"/>
          <p:cNvSpPr/>
          <p:nvPr/>
        </p:nvSpPr>
        <p:spPr>
          <a:xfrm>
            <a:off x="4936490" y="396875"/>
            <a:ext cx="20116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0030101010101" charset="-122"/>
                <a:ea typeface="黑体" panose="02010600030101010101" charset="-122"/>
              </a:rPr>
              <a:t>读一读</a:t>
            </a:r>
          </a:p>
        </p:txBody>
      </p: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3745" y="1524000"/>
            <a:ext cx="594360" cy="70675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27" grpId="0"/>
      <p:bldP spid="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015966" y="621665"/>
            <a:ext cx="526288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0" hangingPunct="0"/>
            <a:r>
              <a:rPr lang="zh-CN" altLang="en-US" sz="4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0030101010101" charset="-122"/>
                <a:ea typeface="黑体" panose="02010600030101010101" charset="-122"/>
              </a:rPr>
              <a:t>天空那么蓝，那么高。</a:t>
            </a:r>
          </a:p>
        </p:txBody>
      </p:sp>
      <p:sp>
        <p:nvSpPr>
          <p:cNvPr id="27" name="矩形 26"/>
          <p:cNvSpPr/>
          <p:nvPr/>
        </p:nvSpPr>
        <p:spPr>
          <a:xfrm>
            <a:off x="11108690" y="2164715"/>
            <a:ext cx="792480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8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0030101010101" charset="-122"/>
                <a:ea typeface="黑体" panose="02010600030101010101" charset="-122"/>
              </a:rPr>
              <a:t>看一看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81075" y="825500"/>
            <a:ext cx="9256395" cy="14715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</a:t>
            </a:r>
            <a:r>
              <a:rPr lang="en-US" altLang="zh-CN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</a:t>
            </a:r>
            <a:r>
              <a:rPr lang="zh-CN" altLang="en-US" sz="4000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一群大雁往南飞，</a:t>
            </a:r>
            <a:r>
              <a:rPr lang="zh-CN" altLang="en-US" sz="4000" u="sng" dirty="0"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一会儿</a:t>
            </a:r>
            <a:r>
              <a:rPr lang="zh-CN" altLang="en-US" sz="4000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排成个“</a:t>
            </a:r>
            <a:r>
              <a:rPr lang="zh-CN" altLang="en-US" sz="4000" dirty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人</a:t>
            </a:r>
            <a:r>
              <a:rPr lang="zh-CN" altLang="en-US" sz="4000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”字，</a:t>
            </a:r>
            <a:r>
              <a:rPr lang="zh-CN" altLang="en-US" sz="4000" u="sng" dirty="0"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一会儿</a:t>
            </a:r>
            <a:r>
              <a:rPr lang="zh-CN" altLang="en-US" sz="4000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排成个“</a:t>
            </a:r>
            <a:r>
              <a:rPr lang="zh-CN" altLang="en-US" sz="4000" dirty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一</a:t>
            </a:r>
            <a:r>
              <a:rPr lang="zh-CN" altLang="en-US" sz="4000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”字。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5" name="图片 4" descr="人字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370" y="2684145"/>
            <a:ext cx="3729990" cy="2388870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6" name="图片 5" descr="一字形"/>
          <p:cNvPicPr>
            <a:picLocks noChangeAspect="1"/>
          </p:cNvPicPr>
          <p:nvPr/>
        </p:nvPicPr>
        <p:blipFill>
          <a:blip r:embed="rId3"/>
          <a:srcRect l="6934" t="16940" r="5592" b="4404"/>
          <a:stretch>
            <a:fillRect/>
          </a:stretch>
        </p:blipFill>
        <p:spPr>
          <a:xfrm>
            <a:off x="6244590" y="2771775"/>
            <a:ext cx="3729627" cy="2214311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419985" y="5240655"/>
            <a:ext cx="2550160" cy="64516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”字形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834505" y="5267325"/>
            <a:ext cx="2550160" cy="64516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”字形</a:t>
            </a:r>
          </a:p>
        </p:txBody>
      </p: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11108690" y="2164715"/>
            <a:ext cx="792480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0030101010101" charset="-122"/>
                <a:ea typeface="黑体" panose="02010600030101010101" charset="-122"/>
              </a:rPr>
              <a:t>说一说</a:t>
            </a:r>
          </a:p>
        </p:txBody>
      </p:sp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1587500" y="1338580"/>
            <a:ext cx="88620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0" hangingPunct="0"/>
            <a:r>
              <a:rPr lang="zh-CN" altLang="en-US" sz="4000" b="1" dirty="0">
                <a:latin typeface="黑体" panose="02010600030101010101" charset="-122"/>
                <a:ea typeface="黑体" panose="02010600030101010101" charset="-122"/>
              </a:rPr>
              <a:t>用“</a:t>
            </a:r>
            <a:r>
              <a:rPr lang="zh-CN" altLang="en-US" sz="4000" b="1" dirty="0"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</a:rPr>
              <a:t>一会儿</a:t>
            </a:r>
            <a:r>
              <a:rPr lang="en-US" altLang="zh-CN" sz="4000" b="1" dirty="0">
                <a:solidFill>
                  <a:srgbClr val="0000FF"/>
                </a:solidFill>
                <a:latin typeface="宋体" panose="02010600030101010101" pitchFamily="2" charset="-122"/>
              </a:rPr>
              <a:t>……</a:t>
            </a:r>
            <a:r>
              <a:rPr lang="zh-CN" altLang="en-US" sz="4000" b="1" dirty="0"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</a:rPr>
              <a:t>一会儿</a:t>
            </a:r>
            <a:r>
              <a:rPr lang="en-US" altLang="zh-CN" sz="4000" b="1" dirty="0">
                <a:solidFill>
                  <a:srgbClr val="0000FF"/>
                </a:solidFill>
                <a:latin typeface="宋体" panose="02010600030101010101" pitchFamily="2" charset="-122"/>
              </a:rPr>
              <a:t>……</a:t>
            </a:r>
            <a:r>
              <a:rPr lang="zh-CN" altLang="en-US" sz="4000" b="1" dirty="0">
                <a:latin typeface="黑体" panose="02010600030101010101" charset="-122"/>
                <a:ea typeface="黑体" panose="02010600030101010101" charset="-122"/>
              </a:rPr>
              <a:t>”说句子。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45139" y="2718435"/>
            <a:ext cx="9848850" cy="2195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l" eaLnBrk="0" hangingPunct="0">
              <a:lnSpc>
                <a:spcPct val="1900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我一会儿</a:t>
            </a:r>
            <a:r>
              <a:rPr lang="zh-CN" altLang="en-US" sz="3600" b="1" u="sng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</a:t>
            </a:r>
            <a:r>
              <a:rPr lang="zh-CN" altLang="en-US" sz="3600" b="1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，一会儿</a:t>
            </a:r>
            <a:r>
              <a:rPr lang="zh-CN" altLang="en-US" sz="3600" b="1" u="sng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   </a:t>
            </a:r>
            <a:r>
              <a:rPr lang="zh-CN" altLang="en-US" sz="3600" b="1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。</a:t>
            </a:r>
            <a:endParaRPr lang="en-US" altLang="zh-CN" sz="3600" b="1" u="sng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algn="l" eaLnBrk="0" hangingPunct="0">
              <a:lnSpc>
                <a:spcPct val="190000"/>
              </a:lnSpc>
            </a:pPr>
            <a:r>
              <a:rPr lang="zh-CN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         </a:t>
            </a:r>
            <a:r>
              <a:rPr lang="zh-CN" altLang="en-US" sz="3600" b="1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一会儿</a:t>
            </a:r>
            <a:r>
              <a:rPr lang="zh-CN" altLang="en-US" sz="3600" b="1" u="sng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    </a:t>
            </a:r>
            <a:r>
              <a:rPr lang="zh-CN" altLang="en-US" sz="3600" b="1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，一会儿</a:t>
            </a:r>
            <a:r>
              <a:rPr lang="zh-CN" altLang="en-US" sz="3600" b="1" u="sng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    </a:t>
            </a:r>
            <a:r>
              <a:rPr lang="zh-CN" altLang="en-US" sz="3600" b="1" dirty="0">
                <a:solidFill>
                  <a:schemeClr val="tx1"/>
                </a:solidFill>
                <a:latin typeface="黑体" panose="02010600030101010101" charset="-122"/>
              </a:rPr>
              <a:t>。</a:t>
            </a:r>
            <a:endParaRPr lang="zh-CN" altLang="en-US" sz="3600" b="1" dirty="0">
              <a:solidFill>
                <a:schemeClr val="tx1"/>
              </a:solidFill>
              <a:latin typeface="黑体" panose="02010600030101010101" charset="-122"/>
              <a:ea typeface="楷体_GB2312" panose="0201060903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6" name="文本框 5"/>
          <p:cNvSpPr txBox="1"/>
          <p:nvPr/>
        </p:nvSpPr>
        <p:spPr>
          <a:xfrm>
            <a:off x="3779520" y="2995295"/>
            <a:ext cx="114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看书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045960" y="2995930"/>
            <a:ext cx="114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画画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861820" y="4023254"/>
            <a:ext cx="2787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灯下的影子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228080" y="4038494"/>
            <a:ext cx="1156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变长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670415" y="4023254"/>
            <a:ext cx="12331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变短</a:t>
            </a:r>
          </a:p>
        </p:txBody>
      </p:sp>
      <p:pic>
        <p:nvPicPr>
          <p:cNvPr id="2" name="图片 1" descr="话筒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" y="908050"/>
            <a:ext cx="1363345" cy="1363345"/>
          </a:xfrm>
          <a:prstGeom prst="rect">
            <a:avLst/>
          </a:prstGeom>
        </p:spPr>
      </p:pic>
      <p:pic>
        <p:nvPicPr>
          <p:cNvPr id="3" name="图片 2" descr="图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652" grpId="0"/>
      <p:bldP spid="5" grpId="0"/>
      <p:bldP spid="6" grpId="0"/>
      <p:bldP spid="7" grpId="0"/>
      <p:bldP spid="8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3786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27" name="矩形 26"/>
          <p:cNvSpPr/>
          <p:nvPr/>
        </p:nvSpPr>
        <p:spPr>
          <a:xfrm>
            <a:off x="11108690" y="2164715"/>
            <a:ext cx="792480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0030101010101" charset="-122"/>
                <a:ea typeface="黑体" panose="02010600030101010101" charset="-122"/>
              </a:rPr>
              <a:t>想一想</a:t>
            </a:r>
          </a:p>
        </p:txBody>
      </p:sp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1557020" y="694690"/>
            <a:ext cx="5867400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l" eaLnBrk="0" hangingPunct="0"/>
            <a:r>
              <a:rPr lang="zh-CN" altLang="en-US" sz="4400" b="1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大雁为什么要向南飞？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894364" y="1692116"/>
            <a:ext cx="7732712" cy="2379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</a:rPr>
              <a:t>   </a:t>
            </a:r>
            <a:r>
              <a:rPr lang="zh-CN" altLang="en-US" sz="4000" b="1" dirty="0">
                <a:solidFill>
                  <a:srgbClr val="1D4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</a:rPr>
              <a:t> </a:t>
            </a:r>
            <a:r>
              <a:rPr lang="zh-CN" altLang="en-US" sz="4000" b="1" dirty="0">
                <a:solidFill>
                  <a:srgbClr val="1D41D5"/>
                </a:solidFill>
                <a:latin typeface="楷体" panose="02010609060101010101" charset="-122"/>
                <a:ea typeface="楷体" panose="02010609060101010101" charset="-122"/>
              </a:rPr>
              <a:t>因为冬天的北方太冷了，而南方比较暖和，所以它们要飞到南方过冬。</a:t>
            </a:r>
          </a:p>
        </p:txBody>
      </p: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pic>
        <p:nvPicPr>
          <p:cNvPr id="15" name="图片 14" descr="大雁飞行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86915" y="4174490"/>
            <a:ext cx="1755775" cy="156337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6" y="268956"/>
            <a:ext cx="1132220" cy="1494530"/>
          </a:xfrm>
          <a:prstGeom prst="rect">
            <a:avLst/>
          </a:prstGeom>
        </p:spPr>
      </p:pic>
      <p:pic>
        <p:nvPicPr>
          <p:cNvPr id="28" name="图片 27" descr="大雁飞行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98264" y="4245293"/>
            <a:ext cx="1755775" cy="1563370"/>
          </a:xfrm>
          <a:prstGeom prst="rect">
            <a:avLst/>
          </a:prstGeom>
        </p:spPr>
      </p:pic>
      <p:pic>
        <p:nvPicPr>
          <p:cNvPr id="29" name="图片 28" descr="大雁飞行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92027" y="4300690"/>
            <a:ext cx="1755775" cy="1563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250 0.095556 L -0.066250 0.084445 L -0.063750 0.073334 L -0.057500 0.062223 L -0.051250 0.053334 L -0.043750 0.044445 L -0.037500 0.035556 L -0.030000 0.026667 L -0.023750 0.020000 L -0.017500 0.011112 L -0.013750 -0.000000 L -0.006250 -0.011111 L 0.000000 -0.022222 L 0.006250 -0.033333 L 0.013750 -0.044444 L 0.021250 -0.057777 L 0.025000 -0.068888 L 0.028750 -0.080000 L 0.032500 -0.091111 L 0.035000 -0.102222 L 0.041250 -0.108888 L 0.048750 -0.113333 L 0.056250 -0.117777 L 0.063750 -0.122222 L 0.070000 -0.122222 L 0.076250 -0.122222 L 0.082500 -0.122222 L 0.088750 -0.122222 L 0.095000 -0.122222 L 0.101250 -0.122222 L 0.111250 -0.122222 L 0.118750 -0.122222 L 0.126250 -0.122222 L 0.135000 -0.122222 L 0.143750 -0.122222 L 0.152500 -0.122222 L 0.160000 -0.122222 L 0.166250 -0.122222 L 0.172500 -0.120000 L 0.178750 -0.111111 L 0.182500 -0.097777 L 0.187500 -0.086666 L 0.193750 -0.082222 L 0.200000 -0.080000 L 0.208750 -0.080000 L 0.217500 -0.080000 L 0.226250 -0.080000 L 0.233750 -0.082222 L 0.241250 -0.084444 L 0.247500 -0.086666 L 0.253750 -0.088888 L 0.265000 -0.093333 L 0.273750 -0.097777 L 0.282500 -0.104444 L 0.292500 -0.111111 L 0.301250 -0.117777 L 0.307500 -0.122222 L 0.313750 -0.124444 L 0.320000 -0.126666 L 0.326250 -0.128888 L 0.332500 -0.128888 L 0.340000 -0.124444 L 0.346250 -0.117777 L 0.353750 -0.106666 L 0.361250 -0.095555 L 0.367500 -0.084444 L 0.373750 -0.077777 L 0.381250 -0.071111 L 0.390000 -0.075555 L 0.401250 -0.084444 L 0.408750 -0.088888 L 0.417500 -0.095555 L 0.426250 -0.102222 L 0.436250 -0.108888 L 0.445000 -0.113333 L 0.452500 -0.117777 L 0.461250 -0.126666 L 0.467500 -0.131111 L 0.475000 -0.135555 L 0.482500 -0.142222 L 0.490000 -0.146666 L 0.497500 -0.151111 L 0.503750 -0.151111 L 0.511250 -0.144444 L 0.517500 -0.135555 L 0.525000 -0.124444 L 0.532500 -0.113333 L 0.538750 -0.104444 L 0.543750 -0.093333 L 0.545000 -0.082222 L 0.546250 -0.071111 L 0.547500 -0.060000 L 0.548750 -0.048888 L 0.550000 -0.037777 L 0.551250 -0.026666 L 0.552500 -0.015555 L 0.553750 -0.004444 L 0.553750 0.008889 L 0.551250 0.024445 L 0.547500 0.035556 L 0.541250 0.044445 L 0.535000 0.046667 L 0.528750 0.048889 L 0.521250 0.051112 L 0.513750 0.053334 L 0.507500 0.053334 L 0.500000 0.053334 " pathEditMode="relative" rAng="0" ptsTypes="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28 0.0956 L -0.06628 0.08449 L -0.0638 0.07338 L -0.05755 0.06227 L -0.0513 0.05324 L -0.04375 0.04444 L -0.0375 0.03565 L -0.02995 0.02662 L -0.0237 0.01991 L -0.01745 0.01111 L -0.0138 -3.7037E-7 L -0.00625 -0.01111 L 1.875E-6 -0.02222 L 0.00625 -0.03333 L 0.0138 -0.04444 L 0.02122 -0.05787 L 0.025 -0.06898 L 0.02877 -0.08009 L 0.03255 -0.0912 L 0.03502 -0.10231 L 0.04127 -0.1088 L 0.0487 -0.11343 L 0.05625 -0.11782 L 0.0638 -0.12222 L 0.07005 -0.12222 L 0.0763 -0.12222 L 0.08255 -0.12222 L 0.0888 -0.12222 L 0.09505 -0.12222 L 0.1013 -0.12222 L 0.1112 -0.12222 L 0.11875 -0.12222 L 0.1263 -0.12222 L 0.13502 -0.12222 L 0.14375 -0.12222 L 0.15247 -0.12222 L 0.16002 -0.12222 L 0.16627 -0.12222 L 0.17252 -0.11991 L 0.17877 -0.11111 L 0.18255 -0.09768 L 0.1875 -0.08657 L 0.19375 -0.08218 L 0.2 -0.08009 L 0.20872 -0.08009 L 0.21745 -0.08009 L 0.2263 -0.08009 L 0.23372 -0.08218 L 0.24127 -0.08449 L 0.24752 -0.08657 L 0.25377 -0.08889 L 0.26497 -0.09329 L 0.2737 -0.09768 L 0.28255 -0.1044 L 0.29245 -0.11111 L 0.3013 -0.11782 L 0.30755 -0.12222 L 0.3138 -0.12454 L 0.32005 -0.12662 L 0.3263 -0.12893 L 0.33255 -0.12893 L 0.33997 -0.12454 L 0.34622 -0.11782 L 0.35377 -0.10671 L 0.3612 -0.0956 L 0.36745 -0.08449 L 0.3737 -0.07778 L 0.38125 -0.07106 L 0.38997 -0.07546 L 0.4013 -0.08449 L 0.40872 -0.08889 L 0.41745 -0.0956 L 0.4263 -0.10231 L 0.4362 -0.1088 L 0.44505 -0.11343 L 0.45247 -0.11782 L 0.4612 -0.12662 L 0.46745 -0.13102 L 0.475 -0.13565 L 0.48255 -0.14213 L 0.48997 -0.14676 L 0.49752 -0.15116 L 0.50377 -0.15116 L 0.5112 -0.14444 L 0.51745 -0.13565 L 0.525 -0.12454 L 0.53255 -0.11343 L 0.5388 -0.1044 L 0.54375 -0.09329 L 0.54505 -0.08218 L 0.54622 -0.07106 L 0.54752 -0.05995 L 0.5487 -0.04884 L 0.55 -0.03773 L 0.5513 -0.02662 L 0.55247 -0.01551 L 0.55377 -0.0044 L 0.55377 0.0088 L 0.5513 0.02454 L 0.54752 0.03565 L 0.54127 0.04444 L 0.53502 0.04676 L 0.52877 0.04884 L 0.52122 0.05116 L 0.5138 0.05324 L 0.50755 0.05324 L 0.5 0.05324 " pathEditMode="relative" rAng="0" ptsTypes="AAAAAAAAAAAAAAAAAAAAAAAAAAAAAAAAAAAAAAAAAAAAAAAAA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3" y="-1233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27 0.0956 L -0.06627 0.08449 L -0.0638 0.07338 L -0.05755 0.06227 L -0.0513 0.05324 L -0.04375 0.04445 L -0.0375 0.03565 L -0.02994 0.02662 L -0.02369 0.01991 L -0.01744 0.01111 L -0.0138 -2.22222E-6 L -0.00625 -0.01111 L -4.16667E-6 -0.02222 L 0.00625 -0.03333 L 0.01381 -0.04444 L 0.02123 -0.05787 L 0.025 -0.06898 L 0.02878 -0.08009 L 0.03256 -0.0912 L 0.03503 -0.10231 L 0.04128 -0.10879 L 0.0487 -0.11342 L 0.05625 -0.11782 L 0.06381 -0.12222 L 0.07006 -0.12222 L 0.07631 -0.12222 L 0.08256 -0.12222 L 0.08881 -0.12222 L 0.09506 -0.12222 L 0.10131 -0.12222 L 0.1112 -0.12222 L 0.11875 -0.12222 L 0.12631 -0.12222 L 0.13503 -0.12222 L 0.14375 -0.12222 L 0.15248 -0.12222 L 0.16003 -0.12222 L 0.16628 -0.12222 L 0.17253 -0.11991 L 0.17878 -0.11111 L 0.18256 -0.09768 L 0.1875 -0.08657 L 0.19375 -0.08217 L 0.2 -0.08009 L 0.20873 -0.08009 L 0.21745 -0.08009 L 0.22631 -0.08009 L 0.23373 -0.08217 L 0.24128 -0.08449 L 0.24753 -0.08657 L 0.25378 -0.08889 L 0.26498 -0.09328 L 0.2737 -0.09768 L 0.28256 -0.1044 L 0.29245 -0.11111 L 0.30131 -0.11782 L 0.30756 -0.12222 L 0.31381 -0.12453 L 0.32006 -0.12662 L 0.32631 -0.12893 L 0.33256 -0.12893 L 0.33998 -0.12453 L 0.34623 -0.11782 L 0.35378 -0.10671 L 0.3612 -0.0956 L 0.36745 -0.08449 L 0.3737 -0.07778 L 0.38125 -0.07106 L 0.38998 -0.07546 L 0.40131 -0.08449 L 0.40873 -0.08889 L 0.41745 -0.0956 L 0.42631 -0.10231 L 0.4362 -0.10879 L 0.44506 -0.11342 L 0.45248 -0.11782 L 0.4612 -0.12662 L 0.46745 -0.13102 L 0.475 -0.13565 L 0.48256 -0.14213 L 0.48998 -0.14676 L 0.49753 -0.15116 L 0.50378 -0.15116 L 0.5112 -0.14444 L 0.51745 -0.13565 L 0.525 -0.12453 L 0.53256 -0.11342 L 0.53881 -0.1044 L 0.54375 -0.09328 L 0.54506 -0.08217 L 0.54623 -0.07106 L 0.54753 -0.05995 L 0.5487 -0.04884 L 0.55 -0.03773 L 0.55131 -0.02662 L 0.55248 -0.01551 L 0.55378 -0.0044 L 0.55378 0.0088 L 0.55131 0.02454 L 0.54753 0.03565 L 0.54128 0.04445 L 0.53503 0.04676 L 0.52878 0.04884 L 0.52123 0.05116 L 0.51381 0.05324 L 0.50756 0.05324 L 0.5 0.05324 " pathEditMode="relative" rAng="0" ptsTypes="AAAAAAAAAAAAAAAAAAAAAAAAAAAAAAAAAAAAAAAAAAAAAAAAAA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3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65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52550" y="1148715"/>
            <a:ext cx="4526280" cy="1311275"/>
            <a:chOff x="3840" y="2402"/>
            <a:chExt cx="7128" cy="2065"/>
          </a:xfrm>
        </p:grpSpPr>
        <p:sp>
          <p:nvSpPr>
            <p:cNvPr id="4" name="矩形 3"/>
            <p:cNvSpPr>
              <a:spLocks noChangeArrowheads="1"/>
            </p:cNvSpPr>
            <p:nvPr/>
          </p:nvSpPr>
          <p:spPr bwMode="auto">
            <a:xfrm>
              <a:off x="3840" y="3354"/>
              <a:ext cx="7128" cy="1113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0" hangingPunct="0"/>
              <a:r>
                <a:rPr lang="zh-CN" altLang="en-US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啊</a:t>
              </a:r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！</a:t>
              </a:r>
              <a:r>
                <a:rPr lang="zh-CN" altLang="en-US" sz="4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秋 天 来 了</a:t>
              </a:r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！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4149" y="2402"/>
              <a:ext cx="6245" cy="82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800" b="1" i="0" u="none" strike="noStrike" kern="1200" cap="none" spc="0" normalizeH="0" baseline="0" noProof="0" dirty="0"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à</a:t>
              </a:r>
              <a:r>
                <a:rPr kumimoji="0" lang="en-US" altLang="zh-CN" sz="2800" b="1" i="0" u="none" strike="noStrike" kern="1200" cap="none" spc="0" normalizeH="0" baseline="0" noProof="0" dirty="0"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  qi</a:t>
              </a:r>
              <a:r>
                <a:rPr kumimoji="0" lang="zh-CN" altLang="zh-CN" sz="2800" b="1" i="0" u="none" strike="noStrike" kern="1200" cap="none" spc="0" normalizeH="0" baseline="0" noProof="0" dirty="0"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ū</a:t>
              </a:r>
              <a:r>
                <a:rPr kumimoji="0" lang="en-US" altLang="zh-CN" sz="2800" b="1" i="0" u="none" strike="noStrike" kern="1200" cap="none" spc="0" normalizeH="0" baseline="0" noProof="0" dirty="0"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ti</a:t>
              </a:r>
              <a:r>
                <a:rPr kumimoji="0" lang="zh-CN" altLang="zh-CN" sz="2800" b="1" i="0" u="none" strike="noStrike" kern="1200" cap="none" spc="0" normalizeH="0" baseline="0" noProof="0" dirty="0"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ā</a:t>
              </a:r>
              <a:r>
                <a:rPr kumimoji="0" lang="en-US" altLang="zh-CN" sz="2800" b="1" i="0" u="none" strike="noStrike" kern="1200" cap="none" spc="0" normalizeH="0" baseline="0" noProof="0" dirty="0"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n l</a:t>
              </a:r>
              <a:r>
                <a:rPr kumimoji="0" lang="zh-CN" altLang="zh-CN" sz="2800" b="1" i="0" u="none" strike="noStrike" kern="1200" cap="none" spc="0" normalizeH="0" baseline="0" noProof="0" dirty="0"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á</a:t>
              </a:r>
              <a:r>
                <a:rPr kumimoji="0" lang="en-US" altLang="zh-CN" sz="2800" b="1" i="0" u="none" strike="noStrike" kern="1200" cap="none" spc="0" normalizeH="0" baseline="0" noProof="0" dirty="0" err="1"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i </a:t>
              </a:r>
              <a:r>
                <a:rPr kumimoji="0" lang="en-US" altLang="zh-CN" sz="2800" b="1" i="0" u="none" strike="noStrike" kern="1200" cap="none" spc="0" normalizeH="0" baseline="0" noProof="0" dirty="0">
                  <a:solidFill>
                    <a:schemeClr val="tx1"/>
                  </a:solidFill>
                  <a:uLnTx/>
                  <a:uFillTx/>
                  <a:latin typeface="+mn-ea"/>
                  <a:ea typeface="+mn-ea"/>
                  <a:cs typeface="+mn-cs"/>
                  <a:sym typeface="+mn-ea"/>
                </a:rPr>
                <a:t> le</a:t>
              </a:r>
            </a:p>
          </p:txBody>
        </p:sp>
      </p:grpSp>
      <p:sp>
        <p:nvSpPr>
          <p:cNvPr id="20" name="圆角矩形标注 19"/>
          <p:cNvSpPr/>
          <p:nvPr/>
        </p:nvSpPr>
        <p:spPr>
          <a:xfrm>
            <a:off x="1058545" y="3342640"/>
            <a:ext cx="5283835" cy="1885950"/>
          </a:xfrm>
          <a:prstGeom prst="wedgeRoundRectCallout">
            <a:avLst>
              <a:gd name="adj1" fmla="val 29524"/>
              <a:gd name="adj2" fmla="val -62154"/>
              <a:gd name="adj3" fmla="val 16667"/>
            </a:avLst>
          </a:prstGeom>
          <a:solidFill>
            <a:srgbClr val="FFFF00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黑体" panose="02010600030101010101" charset="-122"/>
                <a:ea typeface="黑体" panose="02010600030101010101" charset="-122"/>
                <a:cs typeface="+mn-cs"/>
                <a:sym typeface="+mn-ea"/>
              </a:rPr>
              <a:t>  </a:t>
            </a:r>
            <a:r>
              <a:rPr kumimoji="0" lang="en-US" altLang="zh-CN" sz="32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0030101010101" charset="-122"/>
                <a:ea typeface="黑体" panose="02010600030101010101" charset="-122"/>
                <a:cs typeface="+mn-cs"/>
                <a:sym typeface="+mn-ea"/>
              </a:rPr>
              <a:t>  </a:t>
            </a:r>
            <a:r>
              <a:rPr kumimoji="0" lang="zh-CN" altLang="en-US" sz="3600" b="1" i="0" u="none" strike="noStrike" kern="1200" cap="none" spc="0" normalizeH="0" baseline="0" noProof="0" dirty="0">
                <a:solidFill>
                  <a:schemeClr val="tx1"/>
                </a:solidFill>
                <a:uLnTx/>
                <a:uFillTx/>
                <a:latin typeface="黑体" panose="02010600030101010101" charset="-122"/>
                <a:ea typeface="黑体" panose="02010600030101010101" charset="-122"/>
                <a:cs typeface="+mn-cs"/>
                <a:sym typeface="+mn-ea"/>
              </a:rPr>
              <a:t>这段话连用两个</a:t>
            </a:r>
            <a:r>
              <a:rPr kumimoji="0" lang="zh-CN" altLang="en-US" sz="3600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黑体" panose="02010600030101010101" charset="-122"/>
                <a:ea typeface="黑体" panose="02010600030101010101" charset="-122"/>
                <a:cs typeface="+mn-cs"/>
                <a:sym typeface="+mn-ea"/>
              </a:rPr>
              <a:t>感叹号</a:t>
            </a:r>
            <a:r>
              <a:rPr kumimoji="0" lang="zh-CN" altLang="en-US" sz="3600" b="1" i="0" u="none" strike="noStrike" kern="1200" cap="none" spc="0" normalizeH="0" baseline="0" noProof="0" dirty="0">
                <a:solidFill>
                  <a:schemeClr val="tx1"/>
                </a:solidFill>
                <a:uLnTx/>
                <a:uFillTx/>
                <a:latin typeface="黑体" panose="02010600030101010101" charset="-122"/>
                <a:ea typeface="黑体" panose="02010600030101010101" charset="-122"/>
                <a:cs typeface="+mn-cs"/>
                <a:sym typeface="+mn-ea"/>
              </a:rPr>
              <a:t>，表达出作者对秋天的喜爱和美好的向往。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51510" y="1661795"/>
            <a:ext cx="594360" cy="70675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latin typeface="黑体" panose="02010600030101010101" charset="-122"/>
                <a:ea typeface="黑体" panose="02010600030101010101" charset="-122"/>
              </a:rPr>
              <a:t>3</a:t>
            </a:r>
          </a:p>
        </p:txBody>
      </p:sp>
      <p:pic>
        <p:nvPicPr>
          <p:cNvPr id="7" name="图片 6" descr="001knm8Ezy6Mrnym7Fc66&amp;6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14895" y="3175"/>
            <a:ext cx="4785360" cy="2671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秋天的女孩"/>
          <p:cNvPicPr>
            <a:picLocks noChangeAspect="1"/>
          </p:cNvPicPr>
          <p:nvPr/>
        </p:nvPicPr>
        <p:blipFill>
          <a:blip r:embed="rId2"/>
          <a:srcRect l="14402" r="14135"/>
          <a:stretch>
            <a:fillRect/>
          </a:stretch>
        </p:blipFill>
        <p:spPr>
          <a:xfrm>
            <a:off x="347980" y="3954145"/>
            <a:ext cx="1663700" cy="232791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47980" y="140970"/>
            <a:ext cx="4648835" cy="1496695"/>
            <a:chOff x="548" y="222"/>
            <a:chExt cx="7321" cy="2357"/>
          </a:xfrm>
        </p:grpSpPr>
        <p:pic>
          <p:nvPicPr>
            <p:cNvPr id="35842" name="Picture 9" descr="xxyw2bp7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75258" t="58290" r="4683" b="29558"/>
            <a:stretch>
              <a:fillRect/>
            </a:stretch>
          </p:blipFill>
          <p:spPr>
            <a:xfrm>
              <a:off x="2151" y="222"/>
              <a:ext cx="2137" cy="1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843" name="Picture 10" descr="xxyw2bp7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40466" r="78136" b="43021"/>
            <a:stretch>
              <a:fillRect/>
            </a:stretch>
          </p:blipFill>
          <p:spPr>
            <a:xfrm>
              <a:off x="548" y="467"/>
              <a:ext cx="2196" cy="21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5844" name="WordArt 11" descr="窄竖线"/>
            <p:cNvSpPr>
              <a:spLocks noTextEdit="1"/>
            </p:cNvSpPr>
            <p:nvPr/>
          </p:nvSpPr>
          <p:spPr>
            <a:xfrm>
              <a:off x="4015" y="334"/>
              <a:ext cx="3855" cy="1737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37671"/>
                </a:avLst>
              </a:prstTxWarp>
              <a:normAutofit/>
            </a:bodyPr>
            <a:lstStyle/>
            <a:p>
              <a:pPr algn="ctr"/>
              <a:r>
                <a:rPr lang="zh-CN" altLang="en-US" sz="28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黑体" panose="02010600030101010101" charset="-122"/>
                  <a:ea typeface="黑体" panose="02010600030101010101" charset="-122"/>
                </a:rPr>
                <a:t>交流会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24865" y="1557020"/>
            <a:ext cx="10800080" cy="76835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/>
            <a:r>
              <a:rPr lang="zh-CN" altLang="en-US" sz="4400" dirty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说一说：</a:t>
            </a:r>
            <a:r>
              <a:rPr lang="zh-CN" altLang="en-US" sz="4400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秋天到了，你的周围有什么变化？</a:t>
            </a:r>
          </a:p>
        </p:txBody>
      </p:sp>
      <p:sp>
        <p:nvSpPr>
          <p:cNvPr id="7" name="云形标注 6"/>
          <p:cNvSpPr/>
          <p:nvPr/>
        </p:nvSpPr>
        <p:spPr>
          <a:xfrm>
            <a:off x="2549525" y="2325370"/>
            <a:ext cx="3890645" cy="2087245"/>
          </a:xfrm>
          <a:prstGeom prst="cloudCallout">
            <a:avLst>
              <a:gd name="adj1" fmla="val -57654"/>
              <a:gd name="adj2" fmla="val 3986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solidFill>
                  <a:srgbClr val="0070C0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秋天到了，菊花开了。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16" name="云形标注 15"/>
          <p:cNvSpPr/>
          <p:nvPr/>
        </p:nvSpPr>
        <p:spPr>
          <a:xfrm flipH="1">
            <a:off x="5898515" y="3477895"/>
            <a:ext cx="3962400" cy="2275205"/>
          </a:xfrm>
          <a:prstGeom prst="cloudCallout">
            <a:avLst>
              <a:gd name="adj1" fmla="val -65833"/>
              <a:gd name="adj2" fmla="val -4065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b="1">
                <a:solidFill>
                  <a:srgbClr val="009900"/>
                </a:solidFill>
                <a:latin typeface="Arial" panose="020B0604020202020204" pitchFamily="34" charset="0"/>
                <a:ea typeface="黑体" panose="02010600030101010101" charset="-122"/>
                <a:sym typeface="+mn-ea"/>
              </a:rPr>
              <a:t> </a:t>
            </a:r>
            <a:r>
              <a:rPr lang="zh-CN" altLang="en-US" sz="3600">
                <a:solidFill>
                  <a:srgbClr val="0070C0"/>
                </a:solidFill>
                <a:latin typeface="Arial" panose="020B0604020202020204" pitchFamily="34" charset="0"/>
                <a:ea typeface="黑体" panose="02010600030101010101" charset="-122"/>
                <a:sym typeface="+mn-ea"/>
              </a:rPr>
              <a:t>秋天到了，衣服比以前穿得多了。</a:t>
            </a:r>
          </a:p>
        </p:txBody>
      </p: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pic>
        <p:nvPicPr>
          <p:cNvPr id="3" name="图片 2" descr="timg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6905" y="2885440"/>
            <a:ext cx="866140" cy="2482215"/>
          </a:xfrm>
          <a:prstGeom prst="rect">
            <a:avLst/>
          </a:prstGeom>
        </p:spPr>
      </p:pic>
      <p:pic>
        <p:nvPicPr>
          <p:cNvPr id="9" name="图片 8" descr="timg (4)"/>
          <p:cNvPicPr>
            <a:picLocks noChangeAspect="1"/>
          </p:cNvPicPr>
          <p:nvPr/>
        </p:nvPicPr>
        <p:blipFill>
          <a:blip r:embed="rId7"/>
          <a:srcRect l="27731" t="3049" r="33536" b="10115"/>
          <a:stretch>
            <a:fillRect/>
          </a:stretch>
        </p:blipFill>
        <p:spPr>
          <a:xfrm>
            <a:off x="2202815" y="4813300"/>
            <a:ext cx="1045210" cy="1551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18" name="文本框 17"/>
          <p:cNvSpPr txBox="1"/>
          <p:nvPr/>
        </p:nvSpPr>
        <p:spPr>
          <a:xfrm>
            <a:off x="1881426" y="2811780"/>
            <a:ext cx="861774" cy="18599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>
                <a:latin typeface="黑体" panose="02010600030101010101" charset="-122"/>
                <a:ea typeface="黑体" panose="02010600030101010101" charset="-122"/>
              </a:rPr>
              <a:t>秋  天</a:t>
            </a:r>
          </a:p>
        </p:txBody>
      </p:sp>
      <p:sp>
        <p:nvSpPr>
          <p:cNvPr id="19" name="左大括号 18"/>
          <p:cNvSpPr/>
          <p:nvPr/>
        </p:nvSpPr>
        <p:spPr>
          <a:xfrm>
            <a:off x="2882265" y="1615440"/>
            <a:ext cx="472440" cy="4236720"/>
          </a:xfrm>
          <a:prstGeom prst="leftBrace">
            <a:avLst/>
          </a:prstGeom>
          <a:ln w="28575" cmpd="sng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左大括号 19"/>
          <p:cNvSpPr/>
          <p:nvPr/>
        </p:nvSpPr>
        <p:spPr>
          <a:xfrm flipH="1">
            <a:off x="8282305" y="1615440"/>
            <a:ext cx="472440" cy="4236720"/>
          </a:xfrm>
          <a:prstGeom prst="leftBrace">
            <a:avLst/>
          </a:prstGeom>
          <a:ln w="28575" cmpd="sng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9064546" y="2559685"/>
            <a:ext cx="861774" cy="24237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</a:rPr>
              <a:t>赞美喜爱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100128" y="1251903"/>
            <a:ext cx="15697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黑体" panose="02010600030101010101" charset="-122"/>
                <a:ea typeface="黑体" panose="02010600030101010101" charset="-122"/>
              </a:rPr>
              <a:t>凉了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368608" y="2416810"/>
            <a:ext cx="30327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黑体" panose="02010600030101010101" charset="-122"/>
                <a:ea typeface="黑体" panose="02010600030101010101" charset="-122"/>
              </a:rPr>
              <a:t>黄了、落了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924550" y="3727133"/>
            <a:ext cx="19208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黑体" panose="02010600030101010101" charset="-122"/>
                <a:ea typeface="黑体" panose="02010600030101010101" charset="-122"/>
              </a:rPr>
              <a:t>蓝、高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153150" y="5121275"/>
            <a:ext cx="14636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黑体" panose="02010600030101010101" charset="-122"/>
                <a:ea typeface="黑体" panose="02010600030101010101" charset="-122"/>
              </a:rPr>
              <a:t>南飞</a:t>
            </a:r>
          </a:p>
        </p:txBody>
      </p:sp>
      <p:pic>
        <p:nvPicPr>
          <p:cNvPr id="28" name="图片 27" descr="秋叶2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540" y="2168525"/>
            <a:ext cx="1867535" cy="1264920"/>
          </a:xfrm>
          <a:prstGeom prst="rect">
            <a:avLst/>
          </a:prstGeom>
        </p:spPr>
      </p:pic>
      <p:pic>
        <p:nvPicPr>
          <p:cNvPr id="29" name="图片 28" descr="蓝天白云"/>
          <p:cNvPicPr>
            <a:picLocks noChangeAspect="1"/>
          </p:cNvPicPr>
          <p:nvPr/>
        </p:nvPicPr>
        <p:blipFill>
          <a:blip r:embed="rId3"/>
          <a:srcRect l="33433" b="50863"/>
          <a:stretch>
            <a:fillRect/>
          </a:stretch>
        </p:blipFill>
        <p:spPr>
          <a:xfrm>
            <a:off x="3509010" y="3509645"/>
            <a:ext cx="1712595" cy="126428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0" name="图片 29" descr="大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0" y="4798060"/>
            <a:ext cx="1745615" cy="1309370"/>
          </a:xfrm>
          <a:prstGeom prst="rect">
            <a:avLst/>
          </a:prstGeom>
        </p:spPr>
      </p:pic>
      <p:pic>
        <p:nvPicPr>
          <p:cNvPr id="2" name="图片 1" descr="秋风"/>
          <p:cNvPicPr>
            <a:picLocks noChangeAspect="1"/>
          </p:cNvPicPr>
          <p:nvPr/>
        </p:nvPicPr>
        <p:blipFill>
          <a:blip r:embed="rId5"/>
          <a:srcRect t="12802" b="21437"/>
          <a:stretch>
            <a:fillRect/>
          </a:stretch>
        </p:blipFill>
        <p:spPr>
          <a:xfrm>
            <a:off x="3613468" y="1066800"/>
            <a:ext cx="1503680" cy="113855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3" name="图片 2" descr="图标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2038" y="331387"/>
            <a:ext cx="3261030" cy="1098952"/>
            <a:chOff x="12038" y="331387"/>
            <a:chExt cx="3261030" cy="1098952"/>
          </a:xfrm>
        </p:grpSpPr>
        <p:grpSp>
          <p:nvGrpSpPr>
            <p:cNvPr id="56" name="组合 55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58" name="直接连接符 57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50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层次梳理</a:t>
                </a:r>
                <a:endParaRPr lang="zh-CN" altLang="en-US" sz="32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8" y="331387"/>
              <a:ext cx="1051489" cy="10989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/>
      <p:bldP spid="24" grpId="0"/>
      <p:bldP spid="25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18" name="矩形 17"/>
          <p:cNvSpPr/>
          <p:nvPr/>
        </p:nvSpPr>
        <p:spPr>
          <a:xfrm>
            <a:off x="1304290" y="1736090"/>
            <a:ext cx="973709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 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这篇课文抓住了秋天的特征：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天气凉了，树叶黄了、落了，天空又蓝又高，大雁往南飞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等，写出了秋天景物的美好，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表达了作者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对秋天的喜爱之情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8662" y="357049"/>
            <a:ext cx="3254406" cy="980919"/>
            <a:chOff x="18662" y="357049"/>
            <a:chExt cx="3254406" cy="980919"/>
          </a:xfrm>
        </p:grpSpPr>
        <p:grpSp>
          <p:nvGrpSpPr>
            <p:cNvPr id="39" name="组合 38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41" name="直接连接符 40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50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主旨归纳</a:t>
                </a:r>
                <a:endParaRPr lang="zh-CN" altLang="en-US" sz="32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4" name="直接连接符 43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2" y="357049"/>
              <a:ext cx="1090423" cy="98091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" y="1748155"/>
            <a:ext cx="11496040" cy="444246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2" name="矩形 1"/>
          <p:cNvSpPr/>
          <p:nvPr/>
        </p:nvSpPr>
        <p:spPr>
          <a:xfrm>
            <a:off x="4650423" y="1023620"/>
            <a:ext cx="247840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/>
            <a:r>
              <a:rPr lang="zh-CN" altLang="en-US" sz="36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latin typeface="黑体" panose="02010600030101010101" charset="-122"/>
                <a:ea typeface="黑体" panose="02010600030101010101" charset="-122"/>
              </a:rPr>
              <a:t>秋天的颜色</a:t>
            </a:r>
          </a:p>
        </p:txBody>
      </p: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sp>
        <p:nvSpPr>
          <p:cNvPr id="31" name="文本框 30">
            <a:hlinkClick r:id="rId4" action="ppaction://hlinksldjump" tooltip="点击“高粱”"/>
          </p:cNvPr>
          <p:cNvSpPr txBox="1"/>
          <p:nvPr/>
        </p:nvSpPr>
        <p:spPr>
          <a:xfrm>
            <a:off x="4413455" y="2205317"/>
            <a:ext cx="156600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4000" b="1" smtClean="0">
                <a:latin typeface="黑体" panose="02010600030101010101" charset="-122"/>
                <a:ea typeface="黑体" panose="02010600030101010101" charset="-122"/>
              </a:rPr>
              <a:t>高 粱</a:t>
            </a:r>
            <a:endParaRPr lang="zh-CN" altLang="en-US" sz="4000" b="1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32" name="文本框 31">
            <a:hlinkClick r:id="rId5" action="ppaction://hlinksldjump" tooltip="点击“谷子”"/>
          </p:cNvPr>
          <p:cNvSpPr txBox="1"/>
          <p:nvPr/>
        </p:nvSpPr>
        <p:spPr>
          <a:xfrm>
            <a:off x="9586995" y="2205317"/>
            <a:ext cx="127546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4000" b="1" smtClean="0">
                <a:latin typeface="黑体" panose="02010600030101010101" charset="-122"/>
                <a:ea typeface="黑体" panose="02010600030101010101" charset="-122"/>
              </a:rPr>
              <a:t>谷子</a:t>
            </a:r>
            <a:endParaRPr lang="zh-CN" altLang="en-US" sz="4000" b="1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33" name="文本框 32">
            <a:hlinkClick r:id="rId6" action="ppaction://hlinksldjump"/>
          </p:cNvPr>
          <p:cNvSpPr txBox="1"/>
          <p:nvPr/>
        </p:nvSpPr>
        <p:spPr>
          <a:xfrm>
            <a:off x="3084421" y="3324435"/>
            <a:ext cx="156600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4000" b="1" smtClean="0">
                <a:latin typeface="黑体" panose="02010600030101010101" charset="-122"/>
                <a:ea typeface="黑体" panose="02010600030101010101" charset="-122"/>
              </a:rPr>
              <a:t>豆 荚</a:t>
            </a:r>
            <a:endParaRPr lang="zh-CN" altLang="en-US" sz="4000" b="1">
              <a:latin typeface="黑体" panose="02010600030101010101" charset="-122"/>
              <a:ea typeface="黑体" panose="02010600030101010101" charset="-122"/>
            </a:endParaRPr>
          </a:p>
        </p:txBody>
      </p:sp>
      <p:pic>
        <p:nvPicPr>
          <p:cNvPr id="11" name="图片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73" y="5267241"/>
            <a:ext cx="1225402" cy="944962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6497468" y="380425"/>
            <a:ext cx="371206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zh-CN" altLang="en-US" sz="3200" b="1" smtClean="0">
                <a:latin typeface="+mj-ea"/>
                <a:ea typeface="+mj-ea"/>
                <a:cs typeface="楷体" panose="02010609060101010101" charset="-122"/>
              </a:rPr>
              <a:t>点击本页黄色方块！</a:t>
            </a:r>
            <a:endParaRPr lang="zh-CN" altLang="en-US" sz="3200" b="1">
              <a:latin typeface="+mj-ea"/>
              <a:ea typeface="+mj-ea"/>
              <a:cs typeface="楷体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0047" y="173893"/>
            <a:ext cx="3203021" cy="1233082"/>
            <a:chOff x="70047" y="173893"/>
            <a:chExt cx="3203021" cy="1233082"/>
          </a:xfrm>
        </p:grpSpPr>
        <p:grpSp>
          <p:nvGrpSpPr>
            <p:cNvPr id="38" name="组合 37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40" name="直接连接符 39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50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知识拓展</a:t>
                </a:r>
                <a:endParaRPr lang="zh-CN" altLang="en-US" sz="32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7" y="173893"/>
              <a:ext cx="1042365" cy="123308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 animBg="1"/>
      <p:bldP spid="32" grpId="0" animBg="1"/>
      <p:bldP spid="33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13320" name="TextBox 4"/>
          <p:cNvSpPr txBox="1"/>
          <p:nvPr/>
        </p:nvSpPr>
        <p:spPr>
          <a:xfrm>
            <a:off x="1088299" y="3010535"/>
            <a:ext cx="1838325" cy="1938020"/>
          </a:xfrm>
          <a:prstGeom prst="rect">
            <a:avLst/>
          </a:prstGeom>
          <a:noFill/>
          <a:ln w="9525">
            <a:noFill/>
          </a:ln>
        </p:spPr>
        <p:txBody>
          <a:bodyPr anchor="t" anchorCtr="1">
            <a:spAutoFit/>
          </a:bodyPr>
          <a:lstStyle/>
          <a:p>
            <a:pPr eaLnBrk="1" hangingPunct="1"/>
            <a:r>
              <a:rPr lang="zh-CN" altLang="en-US" sz="12000" b="1" dirty="0">
                <a:latin typeface="楷体" panose="02010609060101010101" charset="-122"/>
                <a:ea typeface="楷体" panose="02010609060101010101" charset="-122"/>
              </a:rPr>
              <a:t>秋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238828" y="2337435"/>
            <a:ext cx="170688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6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qiū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393089" y="3010535"/>
            <a:ext cx="1713230" cy="1938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2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气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723289" y="2213865"/>
            <a:ext cx="1061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qì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05" y="2195581"/>
            <a:ext cx="2828925" cy="28289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37" y="1770499"/>
            <a:ext cx="1661465" cy="3737610"/>
          </a:xfrm>
          <a:prstGeom prst="rect">
            <a:avLst/>
          </a:prstGeom>
        </p:spPr>
      </p:pic>
      <p:pic>
        <p:nvPicPr>
          <p:cNvPr id="4" name="图片 3" descr="图标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225760" y="163382"/>
            <a:ext cx="3105734" cy="1266623"/>
            <a:chOff x="225760" y="163382"/>
            <a:chExt cx="3105734" cy="1266623"/>
          </a:xfrm>
        </p:grpSpPr>
        <p:grpSp>
          <p:nvGrpSpPr>
            <p:cNvPr id="54" name="组合 53"/>
            <p:cNvGrpSpPr/>
            <p:nvPr/>
          </p:nvGrpSpPr>
          <p:grpSpPr>
            <a:xfrm>
              <a:off x="1158729" y="567600"/>
              <a:ext cx="2172765" cy="679269"/>
              <a:chOff x="1966053" y="2511380"/>
              <a:chExt cx="2172765" cy="679269"/>
            </a:xfrm>
          </p:grpSpPr>
          <p:cxnSp>
            <p:nvCxnSpPr>
              <p:cNvPr id="56" name="直接连接符 55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3"/>
              <p:cNvSpPr txBox="1">
                <a:spLocks noChangeArrowheads="1"/>
              </p:cNvSpPr>
              <p:nvPr/>
            </p:nvSpPr>
            <p:spPr bwMode="auto">
              <a:xfrm>
                <a:off x="2057889" y="2542905"/>
                <a:ext cx="206314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12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我会认</a:t>
                </a:r>
                <a:endParaRPr lang="zh-CN" altLang="en-US" sz="3200" b="1" spc="12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966053" y="3190649"/>
                <a:ext cx="190509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60" y="163382"/>
              <a:ext cx="1065668" cy="12666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20" grpId="0"/>
      <p:bldP spid="19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9240" cy="65049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7" name="文本框 26"/>
          <p:cNvSpPr txBox="1"/>
          <p:nvPr/>
        </p:nvSpPr>
        <p:spPr>
          <a:xfrm>
            <a:off x="1293739" y="2653553"/>
            <a:ext cx="1620957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5600" b="1">
                <a:latin typeface="黑体" panose="02010600030101010101" charset="-122"/>
                <a:ea typeface="黑体" panose="02010600030101010101" charset="-122"/>
              </a:rPr>
              <a:t>高粱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41" y="-1"/>
            <a:ext cx="7302758" cy="651445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动作按钮: 后退或前一项 3">
            <a:hlinkClick r:id="" action="ppaction://hlinkshowjump?jump=previousslide" highlightClick="1"/>
          </p:cNvPr>
          <p:cNvSpPr/>
          <p:nvPr/>
        </p:nvSpPr>
        <p:spPr>
          <a:xfrm>
            <a:off x="10486737" y="5108427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smtClean="0"/>
              <a:t>返回</a:t>
            </a:r>
            <a:endParaRPr lang="zh-CN" altLang="en-US" sz="3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36" y="201739"/>
            <a:ext cx="9116008" cy="61123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9" name="文本框 28"/>
          <p:cNvSpPr txBox="1"/>
          <p:nvPr/>
        </p:nvSpPr>
        <p:spPr>
          <a:xfrm>
            <a:off x="1290082" y="2193668"/>
            <a:ext cx="1627369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5600" b="1" smtClean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</a:rPr>
              <a:t>谷</a:t>
            </a:r>
            <a:r>
              <a:rPr lang="zh-CN" altLang="en-US" sz="5600" b="1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</a:rPr>
              <a:t>子</a:t>
            </a:r>
          </a:p>
        </p:txBody>
      </p:sp>
      <p:pic>
        <p:nvPicPr>
          <p:cNvPr id="6" name="图片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697" y="4888431"/>
            <a:ext cx="1231499" cy="1054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2"/>
            <a:ext cx="4758611" cy="650627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12" y="-13374"/>
            <a:ext cx="7433387" cy="652969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4" name="文本框 33"/>
          <p:cNvSpPr txBox="1"/>
          <p:nvPr/>
        </p:nvSpPr>
        <p:spPr>
          <a:xfrm>
            <a:off x="4087997" y="1909780"/>
            <a:ext cx="1627369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5600" b="1" smtClean="0">
                <a:latin typeface="黑体" panose="02010600030101010101" charset="-122"/>
                <a:ea typeface="黑体" panose="02010600030101010101" charset="-122"/>
              </a:rPr>
              <a:t>豆荚</a:t>
            </a:r>
            <a:endParaRPr lang="zh-CN" altLang="en-US" sz="5600" b="1">
              <a:latin typeface="黑体" panose="02010600030101010101" charset="-122"/>
              <a:ea typeface="黑体" panose="02010600030101010101" charset="-122"/>
            </a:endParaRPr>
          </a:p>
        </p:txBody>
      </p:sp>
      <p:pic>
        <p:nvPicPr>
          <p:cNvPr id="35" name="图片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419" y="5048944"/>
            <a:ext cx="1231499" cy="1054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gJ7KWJBL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188" y="3693452"/>
            <a:ext cx="2293620" cy="2159635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2" name="文本框 1"/>
          <p:cNvSpPr txBox="1"/>
          <p:nvPr/>
        </p:nvSpPr>
        <p:spPr>
          <a:xfrm>
            <a:off x="2289531" y="825374"/>
            <a:ext cx="8032115" cy="27180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solidFill>
                  <a:srgbClr val="0000FF"/>
                </a:solidFill>
                <a:latin typeface="+mn-ea"/>
                <a:sym typeface="+mn-ea"/>
              </a:rPr>
              <a:t>    </a:t>
            </a:r>
            <a:r>
              <a:rPr lang="zh-CN" altLang="en-US" sz="4000" noProof="0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sym typeface="+mn-ea"/>
              </a:rPr>
              <a:t>到公园里或田野里看一看，你看到的秋天是什么样子？用手中的画笔画一画吧！</a:t>
            </a:r>
          </a:p>
        </p:txBody>
      </p:sp>
      <p:pic>
        <p:nvPicPr>
          <p:cNvPr id="3" name="图片 2" descr="秋天的田野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936" y="3013079"/>
            <a:ext cx="4247515" cy="3115310"/>
          </a:xfrm>
          <a:prstGeom prst="rect">
            <a:avLst/>
          </a:prstGeom>
          <a:effectLst>
            <a:softEdge rad="330200"/>
          </a:effectLst>
        </p:spPr>
      </p:pic>
      <p:sp>
        <p:nvSpPr>
          <p:cNvPr id="5" name="矩形 4"/>
          <p:cNvSpPr/>
          <p:nvPr/>
        </p:nvSpPr>
        <p:spPr>
          <a:xfrm>
            <a:off x="296037" y="2136814"/>
            <a:ext cx="1304606" cy="25844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1200" cap="all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+mn-cs"/>
              </a:rPr>
              <a:t>我会画</a:t>
            </a:r>
            <a:endParaRPr kumimoji="0" lang="en-US" altLang="zh-CN" sz="5400" i="0" u="none" strike="noStrike" kern="1200" cap="all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黑体" panose="02010600030101010101" charset="-122"/>
              <a:ea typeface="黑体" panose="02010600030101010101" charset="-122"/>
              <a:cs typeface="+mn-cs"/>
            </a:endParaRPr>
          </a:p>
        </p:txBody>
      </p:sp>
      <p:pic>
        <p:nvPicPr>
          <p:cNvPr id="6" name="图片 5" descr="图标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5315" y="277661"/>
            <a:ext cx="3207753" cy="1058169"/>
            <a:chOff x="65315" y="277661"/>
            <a:chExt cx="3207753" cy="1058169"/>
          </a:xfrm>
        </p:grpSpPr>
        <p:grpSp>
          <p:nvGrpSpPr>
            <p:cNvPr id="26" name="组合 25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28" name="直接连接符 27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50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课后习题</a:t>
                </a:r>
                <a:endParaRPr lang="zh-CN" altLang="en-US" sz="32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5" y="277661"/>
              <a:ext cx="961679" cy="10581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9" name="矩形 8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4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8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4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44" name="图片 43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73041" y="192552"/>
            <a:ext cx="3200027" cy="1116663"/>
            <a:chOff x="73041" y="192552"/>
            <a:chExt cx="3200027" cy="1116663"/>
          </a:xfrm>
        </p:grpSpPr>
        <p:grpSp>
          <p:nvGrpSpPr>
            <p:cNvPr id="46" name="组合 45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48" name="直接连接符 47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课后作业</a:t>
                </a:r>
                <a:endParaRPr lang="zh-CN" altLang="en-US" sz="3200" b="1" spc="5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1" y="192552"/>
              <a:ext cx="976164" cy="1116663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964977" y="1968164"/>
            <a:ext cx="3468059" cy="830997"/>
            <a:chOff x="1058284" y="1986826"/>
            <a:chExt cx="3468059" cy="830997"/>
          </a:xfrm>
        </p:grpSpPr>
        <p:sp>
          <p:nvSpPr>
            <p:cNvPr id="34" name="矩形 13"/>
            <p:cNvSpPr>
              <a:spLocks noChangeArrowheads="1"/>
            </p:cNvSpPr>
            <p:nvPr/>
          </p:nvSpPr>
          <p:spPr bwMode="auto">
            <a:xfrm>
              <a:off x="1058284" y="1986826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897097" y="2061578"/>
              <a:ext cx="262924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800" b="1" smtClean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听写词语。</a:t>
              </a:r>
              <a:endParaRPr lang="zh-CN" altLang="en-US" sz="3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64977" y="3200445"/>
            <a:ext cx="8357218" cy="830997"/>
            <a:chOff x="1058284" y="3122273"/>
            <a:chExt cx="8357218" cy="830997"/>
          </a:xfrm>
        </p:grpSpPr>
        <p:sp>
          <p:nvSpPr>
            <p:cNvPr id="43" name="矩形 13"/>
            <p:cNvSpPr>
              <a:spLocks noChangeArrowheads="1"/>
            </p:cNvSpPr>
            <p:nvPr/>
          </p:nvSpPr>
          <p:spPr bwMode="auto">
            <a:xfrm>
              <a:off x="1058284" y="3122273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897097" y="3195932"/>
              <a:ext cx="7518405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800" b="1" smtClean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在田字格中练习书写本课的生字。</a:t>
              </a:r>
              <a:endParaRPr lang="zh-CN" altLang="en-US" sz="3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64977" y="4432725"/>
            <a:ext cx="7619187" cy="830997"/>
            <a:chOff x="1058284" y="4152801"/>
            <a:chExt cx="7619187" cy="830997"/>
          </a:xfrm>
        </p:grpSpPr>
        <p:sp>
          <p:nvSpPr>
            <p:cNvPr id="42" name="矩形 13"/>
            <p:cNvSpPr>
              <a:spLocks noChangeArrowheads="1"/>
            </p:cNvSpPr>
            <p:nvPr/>
          </p:nvSpPr>
          <p:spPr bwMode="auto">
            <a:xfrm>
              <a:off x="1058284" y="4152801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897097" y="4233006"/>
              <a:ext cx="6780374" cy="733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zh-CN" altLang="en-US" sz="3800" b="1" smtClean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有感情地朗读课文。背诵课文。</a:t>
              </a:r>
              <a:endParaRPr lang="zh-CN" altLang="en-US" sz="38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图片 19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53" y="1420044"/>
            <a:ext cx="2871465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1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12974" y="374302"/>
            <a:ext cx="5972959" cy="6055386"/>
          </a:xfrm>
          <a:prstGeom prst="rect">
            <a:avLst/>
          </a:prstGeom>
          <a:solidFill>
            <a:schemeClr val="accent4">
              <a:lumMod val="40000"/>
              <a:lumOff val="6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04560" y="440690"/>
            <a:ext cx="5257800" cy="5829300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altLang="zh-CN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charset="-122"/>
                <a:ea typeface="方正卡通简体" panose="03000509000000000000" charset="-122"/>
                <a:cs typeface="方正卡通简体" panose="03000509000000000000" charset="-122"/>
              </a:rPr>
              <a:t>       </a:t>
            </a:r>
            <a:r>
              <a:rPr lang="en-US" altLang="zh-CN" sz="4000">
                <a:ln>
                  <a:solidFill>
                    <a:srgbClr val="0000FF"/>
                  </a:solidFill>
                </a:ln>
                <a:solidFill>
                  <a:srgbClr val="1D4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charset="-122"/>
                <a:ea typeface="方正卡通简体" panose="03000509000000000000" charset="-122"/>
                <a:cs typeface="方正卡通简体" panose="03000509000000000000" charset="-122"/>
              </a:rPr>
              <a:t>    </a:t>
            </a:r>
            <a:r>
              <a:rPr lang="zh-CN" altLang="en-US" sz="4400">
                <a:ln w="95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  <a:cs typeface="方正卡通简体" panose="03000509000000000000" charset="-122"/>
              </a:rPr>
              <a:t>秋天是一个美丽的季节，同学们可以走出家门，到大自然中去寻找秋姑娘，和秋姑娘一起尽情玩耍！</a:t>
            </a:r>
          </a:p>
        </p:txBody>
      </p:sp>
      <p:sp>
        <p:nvSpPr>
          <p:cNvPr id="4" name="矩形 3"/>
          <p:cNvSpPr/>
          <p:nvPr/>
        </p:nvSpPr>
        <p:spPr>
          <a:xfrm>
            <a:off x="573405" y="613410"/>
            <a:ext cx="293751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50800" dir="2700000" algn="bl" rotWithShape="0">
                    <a:srgbClr val="356277"/>
                  </a:outerShdw>
                </a:effectLst>
              </a:rPr>
              <a:t>结束语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4" y="6525013"/>
            <a:ext cx="3476625" cy="314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extBox 4"/>
          <p:cNvSpPr txBox="1"/>
          <p:nvPr/>
        </p:nvSpPr>
        <p:spPr>
          <a:xfrm>
            <a:off x="1138873" y="3010535"/>
            <a:ext cx="1838325" cy="1938020"/>
          </a:xfrm>
          <a:prstGeom prst="rect">
            <a:avLst/>
          </a:prstGeom>
          <a:noFill/>
          <a:ln w="9525">
            <a:noFill/>
          </a:ln>
        </p:spPr>
        <p:txBody>
          <a:bodyPr anchor="t" anchorCtr="1">
            <a:spAutoFit/>
          </a:bodyPr>
          <a:lstStyle/>
          <a:p>
            <a:pPr eaLnBrk="1" hangingPunct="1"/>
            <a:r>
              <a:rPr lang="zh-CN" altLang="en-US" sz="12000" b="1" dirty="0">
                <a:latin typeface="楷体" panose="02010609060101010101" charset="-122"/>
                <a:ea typeface="楷体" panose="02010609060101010101" charset="-122"/>
              </a:rPr>
              <a:t>了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602638" y="2337435"/>
            <a:ext cx="104775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4" name="图片 3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pic>
        <p:nvPicPr>
          <p:cNvPr id="5" name="图片 4" descr="棵（一棵树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650" y="2148840"/>
            <a:ext cx="2566035" cy="2799715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6477953" y="3010535"/>
            <a:ext cx="1838325" cy="1938020"/>
          </a:xfrm>
          <a:prstGeom prst="rect">
            <a:avLst/>
          </a:prstGeom>
          <a:noFill/>
          <a:ln w="9525">
            <a:noFill/>
          </a:ln>
        </p:spPr>
        <p:txBody>
          <a:bodyPr anchor="t" anchorCtr="1">
            <a:spAutoFit/>
          </a:bodyPr>
          <a:lstStyle/>
          <a:p>
            <a:pPr eaLnBrk="1" hangingPunct="1"/>
            <a:r>
              <a:rPr lang="zh-CN" altLang="en-US" sz="12000" b="1" dirty="0">
                <a:latin typeface="楷体" panose="02010609060101010101" charset="-122"/>
                <a:ea typeface="楷体" panose="02010609060101010101" charset="-122"/>
              </a:rPr>
              <a:t>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96549" y="2337435"/>
            <a:ext cx="1707189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shù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780030" y="1849120"/>
            <a:ext cx="2958465" cy="3399790"/>
            <a:chOff x="2780030" y="1849120"/>
            <a:chExt cx="2958465" cy="3399790"/>
          </a:xfrm>
        </p:grpSpPr>
        <p:pic>
          <p:nvPicPr>
            <p:cNvPr id="8" name="图片 7" descr="敲（敲门）"/>
            <p:cNvPicPr>
              <a:picLocks noChangeAspect="1"/>
            </p:cNvPicPr>
            <p:nvPr/>
          </p:nvPicPr>
          <p:blipFill>
            <a:blip r:embed="rId4"/>
            <a:srcRect l="10251" r="16002" b="9601"/>
            <a:stretch>
              <a:fillRect/>
            </a:stretch>
          </p:blipFill>
          <p:spPr>
            <a:xfrm>
              <a:off x="2780030" y="1849120"/>
              <a:ext cx="2958465" cy="3399790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4995511" y="2096135"/>
              <a:ext cx="342174" cy="1205330"/>
            </a:xfrm>
            <a:prstGeom prst="rect">
              <a:avLst/>
            </a:prstGeom>
            <a:solidFill>
              <a:srgbClr val="F1C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80" y="3230793"/>
            <a:ext cx="1752381" cy="1704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20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4" name="图片 3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sp>
        <p:nvSpPr>
          <p:cNvPr id="13320" name="TextBox 4"/>
          <p:cNvSpPr txBox="1"/>
          <p:nvPr/>
        </p:nvSpPr>
        <p:spPr>
          <a:xfrm>
            <a:off x="867433" y="2821061"/>
            <a:ext cx="1838325" cy="1938020"/>
          </a:xfrm>
          <a:prstGeom prst="rect">
            <a:avLst/>
          </a:prstGeom>
          <a:noFill/>
          <a:ln w="9525">
            <a:noFill/>
          </a:ln>
        </p:spPr>
        <p:txBody>
          <a:bodyPr anchor="t" anchorCtr="1">
            <a:spAutoFit/>
          </a:bodyPr>
          <a:lstStyle/>
          <a:p>
            <a:pPr eaLnBrk="1" hangingPunct="1"/>
            <a:r>
              <a:rPr lang="zh-CN" altLang="en-US" sz="12000" b="1" dirty="0">
                <a:latin typeface="楷体" panose="02010609060101010101" charset="-122"/>
                <a:ea typeface="楷体" panose="02010609060101010101" charset="-122"/>
              </a:rPr>
              <a:t>叶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238006" y="2147961"/>
            <a:ext cx="123334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yè</a:t>
            </a:r>
          </a:p>
        </p:txBody>
      </p:sp>
      <p:pic>
        <p:nvPicPr>
          <p:cNvPr id="5" name="图片 4" descr="片（叶片）"/>
          <p:cNvPicPr>
            <a:picLocks noChangeAspect="1"/>
          </p:cNvPicPr>
          <p:nvPr/>
        </p:nvPicPr>
        <p:blipFill>
          <a:blip r:embed="rId3"/>
          <a:srcRect l="16143" t="7077" r="11230" b="21230"/>
          <a:stretch>
            <a:fillRect/>
          </a:stretch>
        </p:blipFill>
        <p:spPr>
          <a:xfrm>
            <a:off x="2660990" y="1598686"/>
            <a:ext cx="3154045" cy="3396615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6207335" y="2821061"/>
            <a:ext cx="1838325" cy="1938020"/>
          </a:xfrm>
          <a:prstGeom prst="rect">
            <a:avLst/>
          </a:prstGeom>
          <a:noFill/>
          <a:ln w="9525">
            <a:noFill/>
          </a:ln>
        </p:spPr>
        <p:txBody>
          <a:bodyPr anchor="t" anchorCtr="1">
            <a:spAutoFit/>
          </a:bodyPr>
          <a:lstStyle/>
          <a:p>
            <a:pPr eaLnBrk="1" hangingPunct="1"/>
            <a:r>
              <a:rPr lang="zh-CN" altLang="en-US" sz="12000" b="1" dirty="0">
                <a:latin typeface="楷体" panose="02010609060101010101" charset="-122"/>
                <a:ea typeface="楷体" panose="02010609060101010101" charset="-122"/>
              </a:rPr>
              <a:t>片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75326" y="2058971"/>
            <a:ext cx="211308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</a:t>
            </a:r>
            <a:r>
              <a:rPr lang="en-US" altLang="zh-CN" sz="7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à</a:t>
            </a:r>
            <a:r>
              <a:rPr lang="en-US" altLang="zh-CN" sz="6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557" y="2018421"/>
            <a:ext cx="2965070" cy="25571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00" y="3164560"/>
            <a:ext cx="1695238" cy="1504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20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4" name="图片 3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sp>
        <p:nvSpPr>
          <p:cNvPr id="13320" name="TextBox 4"/>
          <p:cNvSpPr txBox="1"/>
          <p:nvPr/>
        </p:nvSpPr>
        <p:spPr>
          <a:xfrm>
            <a:off x="879793" y="3010535"/>
            <a:ext cx="1838325" cy="1938020"/>
          </a:xfrm>
          <a:prstGeom prst="rect">
            <a:avLst/>
          </a:prstGeom>
          <a:noFill/>
          <a:ln w="9525">
            <a:noFill/>
          </a:ln>
        </p:spPr>
        <p:txBody>
          <a:bodyPr anchor="t" anchorCtr="1">
            <a:spAutoFit/>
          </a:bodyPr>
          <a:lstStyle/>
          <a:p>
            <a:pPr eaLnBrk="1" hangingPunct="1"/>
            <a:r>
              <a:rPr lang="zh-CN" altLang="en-US" sz="12000" b="1" dirty="0">
                <a:latin typeface="楷体" panose="02010609060101010101" charset="-122"/>
                <a:ea typeface="楷体" panose="02010609060101010101" charset="-122"/>
              </a:rPr>
              <a:t>大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069132" y="2329197"/>
            <a:ext cx="138747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en-US" altLang="zh-CN" sz="72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à</a:t>
            </a:r>
            <a:endParaRPr lang="en-US" altLang="zh-CN" sz="7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01" y="2040255"/>
            <a:ext cx="2871734" cy="3035922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6295073" y="3010535"/>
            <a:ext cx="1838325" cy="1938020"/>
          </a:xfrm>
          <a:prstGeom prst="rect">
            <a:avLst/>
          </a:prstGeom>
          <a:noFill/>
          <a:ln w="9525">
            <a:noFill/>
          </a:ln>
        </p:spPr>
        <p:txBody>
          <a:bodyPr anchor="t" anchorCtr="1">
            <a:spAutoFit/>
          </a:bodyPr>
          <a:lstStyle/>
          <a:p>
            <a:pPr eaLnBrk="1" hangingPunct="1"/>
            <a:r>
              <a:rPr lang="zh-CN" altLang="en-US" sz="12000" b="1" dirty="0">
                <a:latin typeface="楷体" panose="02010609060101010101" charset="-122"/>
                <a:ea typeface="楷体" panose="02010609060101010101" charset="-122"/>
              </a:rPr>
              <a:t>飞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43033" y="2337435"/>
            <a:ext cx="150304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fēi</a:t>
            </a:r>
          </a:p>
        </p:txBody>
      </p:sp>
      <p:pic>
        <p:nvPicPr>
          <p:cNvPr id="8" name="图片 7" descr="机(飞机)"/>
          <p:cNvPicPr>
            <a:picLocks noChangeAspect="1"/>
          </p:cNvPicPr>
          <p:nvPr/>
        </p:nvPicPr>
        <p:blipFill>
          <a:blip r:embed="rId4"/>
          <a:srcRect l="5832" t="22222" b="22222"/>
          <a:stretch>
            <a:fillRect/>
          </a:stretch>
        </p:blipFill>
        <p:spPr>
          <a:xfrm>
            <a:off x="8102600" y="2501265"/>
            <a:ext cx="3937000" cy="240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20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" name="椭圆 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7" name="图片 6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sp>
        <p:nvSpPr>
          <p:cNvPr id="13320" name="TextBox 4"/>
          <p:cNvSpPr txBox="1"/>
          <p:nvPr/>
        </p:nvSpPr>
        <p:spPr>
          <a:xfrm>
            <a:off x="803910" y="2777264"/>
            <a:ext cx="1838325" cy="1938020"/>
          </a:xfrm>
          <a:prstGeom prst="rect">
            <a:avLst/>
          </a:prstGeom>
          <a:noFill/>
          <a:ln w="9525">
            <a:noFill/>
          </a:ln>
        </p:spPr>
        <p:txBody>
          <a:bodyPr anchor="t" anchorCtr="1">
            <a:spAutoFit/>
          </a:bodyPr>
          <a:lstStyle/>
          <a:p>
            <a:pPr eaLnBrk="1" hangingPunct="1"/>
            <a:r>
              <a:rPr lang="zh-CN" altLang="en-US" sz="12000" b="1" dirty="0">
                <a:latin typeface="楷体" panose="02010609060101010101" charset="-122"/>
                <a:ea typeface="楷体" panose="02010609060101010101" charset="-122"/>
              </a:rPr>
              <a:t>会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19684" y="2104164"/>
            <a:ext cx="151892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huì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6295073" y="2777264"/>
            <a:ext cx="1838325" cy="1938020"/>
          </a:xfrm>
          <a:prstGeom prst="rect">
            <a:avLst/>
          </a:prstGeom>
          <a:noFill/>
          <a:ln w="9525">
            <a:noFill/>
          </a:ln>
        </p:spPr>
        <p:txBody>
          <a:bodyPr anchor="t" anchorCtr="1">
            <a:spAutoFit/>
          </a:bodyPr>
          <a:lstStyle/>
          <a:p>
            <a:pPr eaLnBrk="1" hangingPunct="1"/>
            <a:r>
              <a:rPr lang="zh-CN" altLang="en-US" sz="12000" b="1" dirty="0">
                <a:latin typeface="楷体" panose="02010609060101010101" charset="-122"/>
                <a:ea typeface="楷体" panose="02010609060101010101" charset="-122"/>
              </a:rPr>
              <a:t>个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492461" y="2047014"/>
            <a:ext cx="139114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400" b="1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+mn-ea"/>
              </a:rPr>
              <a:t>ɡè</a:t>
            </a:r>
          </a:p>
        </p:txBody>
      </p:sp>
      <p:pic>
        <p:nvPicPr>
          <p:cNvPr id="10" name="图片 9" descr="议（会议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235" y="1753009"/>
            <a:ext cx="3198495" cy="28854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13" y="2328099"/>
            <a:ext cx="1680309" cy="20292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73" y="2951036"/>
            <a:ext cx="1609524" cy="1590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20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秋天的大树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672" t="1207" r="-1672" b="12314"/>
          <a:stretch>
            <a:fillRect/>
          </a:stretch>
        </p:blipFill>
        <p:spPr>
          <a:xfrm>
            <a:off x="1414346" y="-349145"/>
            <a:ext cx="9845141" cy="734719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" name="椭圆 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5" name="图片 4" descr="图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830126" y="2709166"/>
            <a:ext cx="805180" cy="1421765"/>
            <a:chOff x="6176" y="3768"/>
            <a:chExt cx="1268" cy="2239"/>
          </a:xfrm>
        </p:grpSpPr>
        <p:pic>
          <p:nvPicPr>
            <p:cNvPr id="15" name="图片 14" descr="秋叶2_副本"/>
            <p:cNvPicPr>
              <a:picLocks noChangeAspect="1"/>
            </p:cNvPicPr>
            <p:nvPr/>
          </p:nvPicPr>
          <p:blipFill>
            <a:blip r:embed="rId4"/>
            <a:srcRect l="5160" t="16190" r="2580" b="6667"/>
            <a:stretch>
              <a:fillRect/>
            </a:stretch>
          </p:blipFill>
          <p:spPr>
            <a:xfrm rot="17820000">
              <a:off x="5690" y="4254"/>
              <a:ext cx="2239" cy="126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6317" y="4204"/>
              <a:ext cx="1105" cy="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</a:rPr>
                <a:t>秋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517945" y="1444458"/>
            <a:ext cx="805180" cy="1421765"/>
            <a:chOff x="6176" y="3768"/>
            <a:chExt cx="1268" cy="2239"/>
          </a:xfrm>
        </p:grpSpPr>
        <p:pic>
          <p:nvPicPr>
            <p:cNvPr id="19" name="图片 18" descr="秋叶2_副本"/>
            <p:cNvPicPr>
              <a:picLocks noChangeAspect="1"/>
            </p:cNvPicPr>
            <p:nvPr/>
          </p:nvPicPr>
          <p:blipFill>
            <a:blip r:embed="rId4"/>
            <a:srcRect l="5160" t="16190" r="2580" b="6667"/>
            <a:stretch>
              <a:fillRect/>
            </a:stretch>
          </p:blipFill>
          <p:spPr>
            <a:xfrm rot="17820000">
              <a:off x="5690" y="4254"/>
              <a:ext cx="2239" cy="126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6257" y="4187"/>
              <a:ext cx="1105" cy="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</a:rPr>
                <a:t>气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527528" y="865942"/>
            <a:ext cx="805180" cy="1421765"/>
            <a:chOff x="6176" y="3768"/>
            <a:chExt cx="1268" cy="2239"/>
          </a:xfrm>
        </p:grpSpPr>
        <p:pic>
          <p:nvPicPr>
            <p:cNvPr id="22" name="图片 21" descr="秋叶2_副本"/>
            <p:cNvPicPr>
              <a:picLocks noChangeAspect="1"/>
            </p:cNvPicPr>
            <p:nvPr/>
          </p:nvPicPr>
          <p:blipFill>
            <a:blip r:embed="rId4"/>
            <a:srcRect l="5160" t="16190" r="2580" b="6667"/>
            <a:stretch>
              <a:fillRect/>
            </a:stretch>
          </p:blipFill>
          <p:spPr>
            <a:xfrm rot="17820000">
              <a:off x="5690" y="4254"/>
              <a:ext cx="2239" cy="1268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6257" y="4381"/>
              <a:ext cx="1105" cy="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</a:rPr>
                <a:t>了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11290" y="605592"/>
            <a:ext cx="931545" cy="1421765"/>
            <a:chOff x="6176" y="3768"/>
            <a:chExt cx="1268" cy="2239"/>
          </a:xfrm>
        </p:grpSpPr>
        <p:pic>
          <p:nvPicPr>
            <p:cNvPr id="25" name="图片 24" descr="秋叶2_副本"/>
            <p:cNvPicPr>
              <a:picLocks noChangeAspect="1"/>
            </p:cNvPicPr>
            <p:nvPr/>
          </p:nvPicPr>
          <p:blipFill>
            <a:blip r:embed="rId4"/>
            <a:srcRect l="5160" t="16190" r="2580" b="6667"/>
            <a:stretch>
              <a:fillRect/>
            </a:stretch>
          </p:blipFill>
          <p:spPr>
            <a:xfrm rot="17820000">
              <a:off x="5690" y="4254"/>
              <a:ext cx="2239" cy="1268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6296" y="4187"/>
              <a:ext cx="1105" cy="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</a:rPr>
                <a:t>树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881683" y="2371460"/>
            <a:ext cx="805180" cy="1421765"/>
            <a:chOff x="6176" y="3768"/>
            <a:chExt cx="1268" cy="2239"/>
          </a:xfrm>
        </p:grpSpPr>
        <p:pic>
          <p:nvPicPr>
            <p:cNvPr id="28" name="图片 27" descr="秋叶2_副本"/>
            <p:cNvPicPr>
              <a:picLocks noChangeAspect="1"/>
            </p:cNvPicPr>
            <p:nvPr/>
          </p:nvPicPr>
          <p:blipFill>
            <a:blip r:embed="rId4"/>
            <a:srcRect l="5160" t="16190" r="2580" b="6667"/>
            <a:stretch>
              <a:fillRect/>
            </a:stretch>
          </p:blipFill>
          <p:spPr>
            <a:xfrm rot="17820000">
              <a:off x="5690" y="4254"/>
              <a:ext cx="2239" cy="1268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6332" y="4176"/>
              <a:ext cx="1105" cy="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</a:rPr>
                <a:t>片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626228" y="1075841"/>
            <a:ext cx="805180" cy="1421765"/>
            <a:chOff x="6176" y="3768"/>
            <a:chExt cx="1268" cy="2239"/>
          </a:xfrm>
        </p:grpSpPr>
        <p:pic>
          <p:nvPicPr>
            <p:cNvPr id="31" name="图片 30" descr="秋叶2_副本"/>
            <p:cNvPicPr>
              <a:picLocks noChangeAspect="1"/>
            </p:cNvPicPr>
            <p:nvPr/>
          </p:nvPicPr>
          <p:blipFill>
            <a:blip r:embed="rId4"/>
            <a:srcRect l="5160" t="16190" r="2580" b="6667"/>
            <a:stretch>
              <a:fillRect/>
            </a:stretch>
          </p:blipFill>
          <p:spPr>
            <a:xfrm rot="17820000">
              <a:off x="5690" y="4254"/>
              <a:ext cx="2239" cy="1268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6332" y="4232"/>
              <a:ext cx="1105" cy="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</a:rPr>
                <a:t>叶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034280" y="505552"/>
            <a:ext cx="805180" cy="1421765"/>
            <a:chOff x="6176" y="3768"/>
            <a:chExt cx="1268" cy="2239"/>
          </a:xfrm>
        </p:grpSpPr>
        <p:pic>
          <p:nvPicPr>
            <p:cNvPr id="34" name="图片 33" descr="秋叶2_副本"/>
            <p:cNvPicPr>
              <a:picLocks noChangeAspect="1"/>
            </p:cNvPicPr>
            <p:nvPr/>
          </p:nvPicPr>
          <p:blipFill>
            <a:blip r:embed="rId4"/>
            <a:srcRect l="5160" t="16190" r="2580" b="6667"/>
            <a:stretch>
              <a:fillRect/>
            </a:stretch>
          </p:blipFill>
          <p:spPr>
            <a:xfrm rot="17820000">
              <a:off x="5690" y="4254"/>
              <a:ext cx="2239" cy="1268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6302" y="4158"/>
              <a:ext cx="1105" cy="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</a:rPr>
                <a:t>大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391766" y="2480375"/>
            <a:ext cx="805180" cy="1421765"/>
            <a:chOff x="6176" y="3768"/>
            <a:chExt cx="1268" cy="2239"/>
          </a:xfrm>
        </p:grpSpPr>
        <p:pic>
          <p:nvPicPr>
            <p:cNvPr id="38" name="图片 37" descr="秋叶2_副本"/>
            <p:cNvPicPr>
              <a:picLocks noChangeAspect="1"/>
            </p:cNvPicPr>
            <p:nvPr/>
          </p:nvPicPr>
          <p:blipFill>
            <a:blip r:embed="rId4"/>
            <a:srcRect l="5160" t="16190" r="2580" b="6667"/>
            <a:stretch>
              <a:fillRect/>
            </a:stretch>
          </p:blipFill>
          <p:spPr>
            <a:xfrm rot="17820000">
              <a:off x="5690" y="4254"/>
              <a:ext cx="2239" cy="1268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6287" y="4221"/>
              <a:ext cx="1105" cy="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</a:rPr>
                <a:t>飞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904051" y="2161015"/>
            <a:ext cx="805180" cy="1421765"/>
            <a:chOff x="6176" y="3768"/>
            <a:chExt cx="1268" cy="2239"/>
          </a:xfrm>
        </p:grpSpPr>
        <p:pic>
          <p:nvPicPr>
            <p:cNvPr id="41" name="图片 40" descr="秋叶2_副本"/>
            <p:cNvPicPr>
              <a:picLocks noChangeAspect="1"/>
            </p:cNvPicPr>
            <p:nvPr/>
          </p:nvPicPr>
          <p:blipFill>
            <a:blip r:embed="rId4"/>
            <a:srcRect l="5160" t="16190" r="2580" b="6667"/>
            <a:stretch>
              <a:fillRect/>
            </a:stretch>
          </p:blipFill>
          <p:spPr>
            <a:xfrm rot="17820000">
              <a:off x="5690" y="4254"/>
              <a:ext cx="2239" cy="1268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6317" y="4190"/>
              <a:ext cx="1105" cy="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</a:rPr>
                <a:t>会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567442" y="2581709"/>
            <a:ext cx="805180" cy="1421765"/>
            <a:chOff x="6176" y="3768"/>
            <a:chExt cx="1268" cy="2239"/>
          </a:xfrm>
        </p:grpSpPr>
        <p:pic>
          <p:nvPicPr>
            <p:cNvPr id="47" name="图片 46" descr="秋叶2_副本"/>
            <p:cNvPicPr>
              <a:picLocks noChangeAspect="1"/>
            </p:cNvPicPr>
            <p:nvPr/>
          </p:nvPicPr>
          <p:blipFill>
            <a:blip r:embed="rId4"/>
            <a:srcRect l="5160" t="16190" r="2580" b="6667"/>
            <a:stretch>
              <a:fillRect/>
            </a:stretch>
          </p:blipFill>
          <p:spPr>
            <a:xfrm rot="17820000">
              <a:off x="5690" y="4254"/>
              <a:ext cx="2239" cy="1268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6332" y="4246"/>
              <a:ext cx="1105" cy="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>
                  <a:solidFill>
                    <a:srgbClr val="0000FF"/>
                  </a:solidFill>
                  <a:latin typeface="黑体" panose="02010600030101010101" charset="-122"/>
                  <a:ea typeface="黑体" panose="02010600030101010101" charset="-122"/>
                </a:rPr>
                <a:t>个</a:t>
              </a:r>
            </a:p>
          </p:txBody>
        </p:sp>
      </p:grpSp>
      <p:sp>
        <p:nvSpPr>
          <p:cNvPr id="53" name="矩形 52"/>
          <p:cNvSpPr/>
          <p:nvPr/>
        </p:nvSpPr>
        <p:spPr>
          <a:xfrm>
            <a:off x="366575" y="1958432"/>
            <a:ext cx="1304606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1200" cap="all" spc="0" normalizeH="0" baseline="0" noProof="0" smtClean="0">
                <a:ln w="22225">
                  <a:solidFill>
                    <a:srgbClr val="E30C7F"/>
                  </a:solidFill>
                  <a:prstDash val="solid"/>
                </a:ln>
                <a:solidFill>
                  <a:srgbClr val="E30C7F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+mn-cs"/>
              </a:rPr>
              <a:t>秋天到</a:t>
            </a:r>
            <a:endParaRPr kumimoji="0" lang="zh-CN" altLang="en-US" sz="5400" i="0" u="none" strike="noStrike" kern="1200" cap="all" spc="0" normalizeH="0" baseline="0" noProof="0" dirty="0">
              <a:ln w="22225">
                <a:solidFill>
                  <a:srgbClr val="E30C7F"/>
                </a:solidFill>
                <a:prstDash val="solid"/>
              </a:ln>
              <a:solidFill>
                <a:srgbClr val="E30C7F"/>
              </a:solidFill>
              <a:effectLst/>
              <a:uLnTx/>
              <a:uFillTx/>
              <a:latin typeface="黑体" panose="02010600030101010101" charset="-122"/>
              <a:ea typeface="黑体" panose="02010600030101010101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50" y="4582661"/>
            <a:ext cx="1027696" cy="1233234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07" y="4394459"/>
            <a:ext cx="1220217" cy="1464260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68" y="4384060"/>
            <a:ext cx="1035498" cy="124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00026 0.647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00143 0.85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00325 0.968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00326 0.968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-0.00325 0.968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00326 0.968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00325 0.968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0326 0.968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00326 0.9680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326 0.9680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26478" y="1851343"/>
            <a:ext cx="211788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qi</a:t>
            </a: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ū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秋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kumimoji="0" lang="zh-CN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</a:t>
            </a:r>
          </a:p>
        </p:txBody>
      </p:sp>
      <p:sp>
        <p:nvSpPr>
          <p:cNvPr id="5" name="矩形 4"/>
          <p:cNvSpPr/>
          <p:nvPr/>
        </p:nvSpPr>
        <p:spPr>
          <a:xfrm>
            <a:off x="3748088" y="1851343"/>
            <a:ext cx="211788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q</a:t>
            </a:r>
            <a:r>
              <a: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ì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气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8" name="椭圆 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13" name="矩形 12"/>
          <p:cNvSpPr/>
          <p:nvPr/>
        </p:nvSpPr>
        <p:spPr>
          <a:xfrm>
            <a:off x="6469698" y="1851343"/>
            <a:ext cx="211788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fēi</a:t>
            </a:r>
            <a:r>
              <a:rPr kumimoji="0" lang="en-US" altLang="zh-CN" sz="40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le</a:t>
            </a:r>
            <a:endParaRPr kumimoji="0" lang="en-US" altLang="zh-CN" sz="4000" b="1" i="0" u="none" strike="noStrike" kern="1200" cap="none" spc="0" normalizeH="0" baseline="0" noProof="0" dirty="0" err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飞 了</a:t>
            </a:r>
          </a:p>
        </p:txBody>
      </p:sp>
      <p:sp>
        <p:nvSpPr>
          <p:cNvPr id="14" name="矩形 13"/>
          <p:cNvSpPr/>
          <p:nvPr/>
        </p:nvSpPr>
        <p:spPr>
          <a:xfrm>
            <a:off x="9191308" y="1851343"/>
            <a:ext cx="211788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shù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yè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树 叶</a:t>
            </a:r>
          </a:p>
        </p:txBody>
      </p:sp>
      <p:sp>
        <p:nvSpPr>
          <p:cNvPr id="15" name="矩形 14"/>
          <p:cNvSpPr/>
          <p:nvPr/>
        </p:nvSpPr>
        <p:spPr>
          <a:xfrm>
            <a:off x="3889376" y="3737610"/>
            <a:ext cx="368554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piàn </a:t>
            </a:r>
            <a:r>
              <a:rPr lang="en-US" altLang="zh-CN" sz="4000" b="1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sym typeface="+mn-ea"/>
              </a:rPr>
              <a:t>piàn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 片 片</a:t>
            </a:r>
          </a:p>
        </p:txBody>
      </p:sp>
      <p:sp>
        <p:nvSpPr>
          <p:cNvPr id="19" name="矩形 18"/>
          <p:cNvSpPr/>
          <p:nvPr/>
        </p:nvSpPr>
        <p:spPr>
          <a:xfrm>
            <a:off x="944880" y="3737610"/>
            <a:ext cx="2251075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ɡè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 个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</a:t>
            </a:r>
          </a:p>
        </p:txBody>
      </p:sp>
      <p:sp>
        <p:nvSpPr>
          <p:cNvPr id="2" name="矩形 1"/>
          <p:cNvSpPr/>
          <p:nvPr/>
        </p:nvSpPr>
        <p:spPr>
          <a:xfrm>
            <a:off x="8060749" y="4351992"/>
            <a:ext cx="33953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会 儿</a:t>
            </a:r>
          </a:p>
        </p:txBody>
      </p: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3889376" y="555240"/>
            <a:ext cx="2777841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1200" cap="all" spc="0" normalizeH="0" baseline="0" noProof="0" smtClean="0">
                <a:ln w="22225">
                  <a:solidFill>
                    <a:srgbClr val="E30C7F"/>
                  </a:solidFill>
                  <a:prstDash val="solid"/>
                </a:ln>
                <a:solidFill>
                  <a:srgbClr val="E30C7F"/>
                </a:solidFill>
                <a:effectLst/>
                <a:uLnTx/>
                <a:uFillTx/>
                <a:latin typeface="黑体" panose="02010600030101010101" charset="-122"/>
                <a:ea typeface="黑体" panose="02010600030101010101" charset="-122"/>
                <a:cs typeface="+mn-cs"/>
              </a:rPr>
              <a:t>认一认</a:t>
            </a:r>
            <a:endParaRPr kumimoji="0" lang="zh-CN" altLang="en-US" sz="5400" i="0" u="none" strike="noStrike" kern="1200" cap="all" spc="0" normalizeH="0" baseline="0" noProof="0" dirty="0">
              <a:ln w="22225">
                <a:solidFill>
                  <a:srgbClr val="E30C7F"/>
                </a:solidFill>
                <a:prstDash val="solid"/>
              </a:ln>
              <a:solidFill>
                <a:srgbClr val="E30C7F"/>
              </a:solidFill>
              <a:effectLst/>
              <a:uLnTx/>
              <a:uFillTx/>
              <a:latin typeface="黑体" panose="02010600030101010101" charset="-122"/>
              <a:ea typeface="黑体" panose="02010600030101010101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230402" y="3736961"/>
            <a:ext cx="1010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huì</a:t>
            </a: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endParaRPr kumimoji="0" lang="en-US" altLang="zh-CN" sz="40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869</Words>
  <Application>Microsoft Office PowerPoint</Application>
  <PresentationFormat>宽屏</PresentationFormat>
  <Paragraphs>178</Paragraphs>
  <Slides>35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35</vt:i4>
      </vt:variant>
    </vt:vector>
  </HeadingPairs>
  <TitlesOfParts>
    <vt:vector size="50" baseType="lpstr">
      <vt:lpstr>方正卡通简体</vt:lpstr>
      <vt:lpstr>黑体</vt:lpstr>
      <vt:lpstr>楷体</vt:lpstr>
      <vt:lpstr>楷体_GB2312</vt:lpstr>
      <vt:lpstr>宋体</vt:lpstr>
      <vt:lpstr>微软雅黑</vt:lpstr>
      <vt:lpstr>Arial</vt:lpstr>
      <vt:lpstr>Calibri</vt:lpstr>
      <vt:lpstr>Calibri Light</vt:lpstr>
      <vt:lpstr>Wingdings</vt:lpstr>
      <vt:lpstr>Office 主题</vt:lpstr>
      <vt:lpstr>1_Office 主题</vt:lpstr>
      <vt:lpstr>2_Office 主题</vt:lpstr>
      <vt:lpstr>3_Office 主题</vt:lpstr>
      <vt:lpstr>4_Office 主题</vt:lpstr>
      <vt:lpstr>PowerPoint 演示文稿</vt:lpstr>
      <vt:lpstr>秋 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506</cp:revision>
  <dcterms:created xsi:type="dcterms:W3CDTF">2018-04-27T08:55:00Z</dcterms:created>
  <dcterms:modified xsi:type="dcterms:W3CDTF">2018-06-28T10:07:35Z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