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3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NULL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5"/>
          <p:cNvSpPr>
            <a:spLocks noChangeArrowheads="1"/>
          </p:cNvSpPr>
          <p:nvPr/>
        </p:nvSpPr>
        <p:spPr bwMode="auto">
          <a:xfrm>
            <a:off x="2689958" y="664210"/>
            <a:ext cx="5442708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3600">
                <a:solidFill>
                  <a:schemeClr val="bg2">
                    <a:lumMod val="25000"/>
                  </a:schemeClr>
                </a:solidFill>
                <a:latin typeface="Times New Roman" panose="02020603050405020304" charset="0"/>
                <a:ea typeface="思源黑体 CN Bold" pitchFamily="34" charset="-122"/>
                <a:cs typeface="Times New Roman" panose="02020603050405020304" charset="0"/>
                <a:sym typeface="+mn-ea"/>
              </a:rPr>
              <a:t>Lesson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思源黑体 CN Bold" pitchFamily="34" charset="-122"/>
                <a:cs typeface="Times New Roman" panose="02020603050405020304" charset="0"/>
                <a:sym typeface="+mn-ea"/>
              </a:rPr>
              <a:t>3 It’s cold in Harbin.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思源黑体 CN Bold" pitchFamily="34" charset="-122"/>
              <a:cs typeface="Times New Roman" panose="0202060305040502030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思源黑体 CN Bold" pitchFamily="34" charset="-122"/>
                <a:cs typeface="Times New Roman" panose="02020603050405020304" charset="0"/>
                <a:sym typeface="+mn-ea"/>
              </a:rPr>
              <a:t>第二课时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思源黑体 CN Bold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3100705" y="2213610"/>
            <a:ext cx="4243070" cy="4235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865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接力版   六年级下</a:t>
            </a:r>
            <a:endParaRPr lang="zh-CN" altLang="en-US" sz="2400" b="1" dirty="0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4810" y="3244850"/>
            <a:ext cx="5518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八步实验小学  曾娟娟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59074" y="516255"/>
            <a:ext cx="815911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</a:rPr>
              <a:t>Talk with your partners and try to fill the </a:t>
            </a:r>
            <a:r>
              <a:rPr lang="en-US" sz="3200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</a:rPr>
              <a:t>blanks</a:t>
            </a:r>
            <a:r>
              <a:rPr lang="zh-CN" sz="320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</a:rPr>
              <a:t>.</a:t>
            </a:r>
            <a:endParaRPr lang="zh-CN" sz="3200" dirty="0">
              <a:solidFill>
                <a:schemeClr val="tx1"/>
              </a:solidFill>
              <a:effectLst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98425" y="137160"/>
            <a:ext cx="2386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Do a survey</a:t>
            </a:r>
            <a:endParaRPr lang="en-US" altLang="zh-CN" sz="28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825" y="1547495"/>
            <a:ext cx="10219690" cy="4584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65405" y="109220"/>
            <a:ext cx="40189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Look and say</a:t>
            </a:r>
            <a:endParaRPr lang="en-US" altLang="zh-CN" sz="36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236845" y="1838960"/>
            <a:ext cx="6604635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In my hometown, it’s cold in winter.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5236845" y="2911475"/>
            <a:ext cx="519684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wear coat.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5237480" y="3932555"/>
            <a:ext cx="6353175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often make a snowman with my friends.  </a:t>
            </a:r>
            <a:endParaRPr lang="en-US" sz="3200" b="1">
              <a:latin typeface="Times New Roman" panose="02020603050405020304" charset="0"/>
            </a:endParaRPr>
          </a:p>
        </p:txBody>
      </p:sp>
      <p:pic>
        <p:nvPicPr>
          <p:cNvPr id="2" name="图片 1" descr="win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1140460"/>
            <a:ext cx="4504690" cy="5541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ldLvl="0" animBg="1"/>
      <p:bldP spid="9" grpId="1" bldLvl="0" animBg="1"/>
      <p:bldP spid="11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85725" y="49530"/>
            <a:ext cx="2397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Look and say</a:t>
            </a:r>
            <a:endParaRPr lang="en-US" altLang="zh-CN" sz="28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236845" y="1838960"/>
            <a:ext cx="6604635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In my hometown, it’s hot in summer.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5236845" y="2911475"/>
            <a:ext cx="519684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wear T-shirt and shorts.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5237480" y="3932555"/>
            <a:ext cx="5196840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often eat watermelon.  </a:t>
            </a:r>
            <a:endParaRPr lang="en-US" sz="3200" b="1">
              <a:latin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1434465"/>
            <a:ext cx="4144010" cy="5334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ldLvl="0" animBg="1"/>
      <p:bldP spid="9" grpId="1" bldLvl="0" animBg="1"/>
      <p:bldP spid="11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335915" y="37465"/>
            <a:ext cx="36245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Look and say</a:t>
            </a:r>
            <a:endParaRPr lang="en-US" altLang="zh-CN" sz="32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236845" y="1838960"/>
            <a:ext cx="6736715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In my hometown, it’s warm in spring.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5236845" y="3185795"/>
            <a:ext cx="519684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wear shirt.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5236845" y="4707255"/>
            <a:ext cx="5196840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often fly kites.  </a:t>
            </a:r>
            <a:endParaRPr lang="en-US" sz="3200" b="1">
              <a:latin typeface="Times New Roman" panose="02020603050405020304" charset="0"/>
            </a:endParaRPr>
          </a:p>
        </p:txBody>
      </p:sp>
      <p:pic>
        <p:nvPicPr>
          <p:cNvPr id="3" name="图片 2" descr="bf8ea2bd4131468df809d2af4fc464a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40" y="881380"/>
            <a:ext cx="4156710" cy="6061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ldLvl="0" animBg="1"/>
      <p:bldP spid="9" grpId="1" bldLvl="0" animBg="1"/>
      <p:bldP spid="11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26035" y="73660"/>
            <a:ext cx="4638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Look and say</a:t>
            </a:r>
            <a:endParaRPr lang="en-US" altLang="zh-CN" sz="32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236845" y="1838960"/>
            <a:ext cx="686943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In my hometown, it’s cool in autumn.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5236845" y="2911475"/>
            <a:ext cx="519684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wear shirt. </a:t>
            </a:r>
            <a:endParaRPr lang="en-US" sz="3200" b="1"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5071110" y="3932555"/>
            <a:ext cx="623316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I often have a picnic with my friends.  </a:t>
            </a:r>
            <a:endParaRPr lang="en-US" sz="3200" b="1">
              <a:latin typeface="Times New Roman" panose="02020603050405020304" charset="0"/>
            </a:endParaRPr>
          </a:p>
        </p:txBody>
      </p:sp>
      <p:pic>
        <p:nvPicPr>
          <p:cNvPr id="2" name="图片 1" descr="autum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1448435"/>
            <a:ext cx="4305300" cy="5379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ldLvl="0" animBg="1"/>
      <p:bldP spid="9" grpId="1" bldLvl="0" animBg="1"/>
      <p:bldP spid="11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397375" y="1573213"/>
            <a:ext cx="62261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Listen to the Words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665730" y="3009265"/>
            <a:ext cx="89979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dr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860165" y="2361565"/>
            <a:ext cx="167640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dr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aw</a:t>
            </a:r>
            <a:endParaRPr lang="en-US" sz="36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6883400" y="2361565"/>
            <a:ext cx="190500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dr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ess</a:t>
            </a:r>
            <a:endParaRPr lang="en-US" sz="3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860165" y="3931285"/>
            <a:ext cx="277431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dr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ink</a:t>
            </a:r>
            <a:endParaRPr lang="en-US" sz="3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6883400" y="3931285"/>
            <a:ext cx="227076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dr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ive</a:t>
            </a:r>
            <a:endParaRPr lang="en-US" sz="3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3977640" y="2967990"/>
            <a:ext cx="182308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[drɔ:]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6762115" y="3009265"/>
            <a:ext cx="214757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[dres]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750310" y="4701540"/>
            <a:ext cx="214757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[drɪŋk]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40830" y="4701540"/>
            <a:ext cx="214757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[draɪv]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444750" y="3678555"/>
            <a:ext cx="195262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[dr]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95885" y="229870"/>
            <a:ext cx="23488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Pronunciation</a:t>
            </a:r>
            <a:endParaRPr lang="en-US" altLang="zh-CN" sz="28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pic>
        <p:nvPicPr>
          <p:cNvPr id="7" name="六下第3课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838.000000" end="16433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92615" y="652145"/>
            <a:ext cx="6191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8" dur="332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2" grpId="0"/>
      <p:bldP spid="3" grpId="0"/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397375" y="1587818"/>
            <a:ext cx="62261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Listen to the Words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665730" y="3009265"/>
            <a:ext cx="89979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tr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860165" y="2361565"/>
            <a:ext cx="167640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tr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ain</a:t>
            </a:r>
            <a:endParaRPr lang="en-US" sz="36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6883400" y="2361565"/>
            <a:ext cx="190500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tr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</a:rPr>
              <a:t>avel</a:t>
            </a:r>
            <a:endParaRPr lang="en-US" sz="36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860165" y="3931285"/>
            <a:ext cx="277431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tr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y</a:t>
            </a:r>
            <a:endParaRPr lang="en-US" sz="3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6883400" y="3931285"/>
            <a:ext cx="227076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tr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ee</a:t>
            </a:r>
            <a:endParaRPr lang="en-US" sz="3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213995" y="122555"/>
            <a:ext cx="26593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Pronunciation</a:t>
            </a:r>
            <a:endParaRPr lang="en-US" altLang="zh-CN" sz="32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3750310" y="2967990"/>
            <a:ext cx="205041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[treɪn]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6634480" y="3009265"/>
            <a:ext cx="227520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[ˈtrævl]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750310" y="4701540"/>
            <a:ext cx="214757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[traɪ]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69125" y="4701540"/>
            <a:ext cx="181927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[tri:]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444115" y="3678555"/>
            <a:ext cx="1953260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sz="3600" b="1" dirty="0">
                <a:latin typeface="Times New Roman" panose="02020603050405020304" charset="0"/>
                <a:ea typeface="微软雅黑" panose="020B0503020204020204" charset="-122"/>
              </a:rPr>
              <a:t>[tr]</a:t>
            </a:r>
            <a:endParaRPr lang="en-US" sz="3600" b="1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7" name="六下第3课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6638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04045" y="706120"/>
            <a:ext cx="6191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8" dur="332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2" grpId="0"/>
      <p:bldP spid="3" grpId="0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4210" y="1621790"/>
            <a:ext cx="3929380" cy="43770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2725" y="1937385"/>
            <a:ext cx="82861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sym typeface="+mn-ea"/>
              </a:rPr>
              <a:t>    In January, it is hot in Sydney and cold in Harbin.</a:t>
            </a:r>
            <a:endParaRPr lang="en-US" sz="2800" b="1">
              <a:latin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sym typeface="+mn-ea"/>
              </a:rPr>
              <a:t>    Sally is in Sydney now. It’s hot there. She _________ a T-shirt. She often _________ in the sea. </a:t>
            </a:r>
            <a:endParaRPr lang="en-US" sz="2800" b="1">
              <a:latin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sz="2800" b="1">
                <a:latin typeface="Times New Roman" panose="02020603050405020304" charset="0"/>
                <a:sym typeface="+mn-ea"/>
              </a:rPr>
              <a:t>    Tom is in Harbin. It’s _________ there. He is wearing a coat. He _________ a snowman with his friend.</a:t>
            </a:r>
            <a:endParaRPr lang="en-US" sz="2800" b="1">
              <a:latin typeface="Times New Roman" panose="02020603050405020304" charset="0"/>
              <a:sym typeface="+mn-ea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212725" y="3060700"/>
            <a:ext cx="24434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is wearing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7"/>
          <p:cNvSpPr txBox="1"/>
          <p:nvPr/>
        </p:nvSpPr>
        <p:spPr>
          <a:xfrm>
            <a:off x="34290" y="75565"/>
            <a:ext cx="355727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Segoe UI Semibold" panose="020B0702040204020203" charset="0"/>
                <a:ea typeface="思源黑体 CN Heavy" pitchFamily="34" charset="-122"/>
                <a:cs typeface="Segoe UI Semibold" panose="020B0702040204020203" charset="0"/>
              </a:rPr>
              <a:t>Fill in the blanks</a:t>
            </a:r>
            <a:endParaRPr lang="en-US" altLang="zh-CN" sz="3600" b="1" dirty="0">
              <a:solidFill>
                <a:srgbClr val="EF7509"/>
              </a:solidFill>
              <a:latin typeface="Segoe UI Semibold" panose="020B0702040204020203" charset="0"/>
              <a:ea typeface="思源黑体 CN Heavy" pitchFamily="34" charset="-122"/>
              <a:cs typeface="Segoe UI Semibold" panose="020B0702040204020203" charset="0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5042535" y="3187700"/>
            <a:ext cx="24434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swims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4171950" y="3797935"/>
            <a:ext cx="21786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cold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382645" y="4447540"/>
            <a:ext cx="24434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makes</a:t>
            </a:r>
            <a:endParaRPr lang="en-US" sz="28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Box 1"/>
          <p:cNvSpPr txBox="1"/>
          <p:nvPr/>
        </p:nvSpPr>
        <p:spPr>
          <a:xfrm>
            <a:off x="1930400" y="949960"/>
            <a:ext cx="8331835" cy="5461000"/>
          </a:xfrm>
          <a:prstGeom prst="rect">
            <a:avLst/>
          </a:prstGeom>
          <a:noFill/>
          <a:ln w="9525">
            <a:noFill/>
          </a:ln>
        </p:spPr>
        <p:txBody>
          <a:bodyPr wrap="square" lIns="44796" tIns="22398" rIns="44796" bIns="22398">
            <a:spAutoFit/>
          </a:bodyPr>
          <a:p>
            <a:pPr lvl="0" eaLnBrk="1" hangingPunct="1">
              <a:lnSpc>
                <a:spcPct val="200000"/>
              </a:lnSpc>
            </a:pPr>
            <a:r>
              <a:rPr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1. 背诵本课的单词、课文。</a:t>
            </a:r>
            <a:endParaRPr sz="4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2. 总结Unit </a:t>
            </a:r>
            <a:r>
              <a:rPr lang="en-US"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</a:t>
            </a:r>
            <a:r>
              <a:rPr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知识点。</a:t>
            </a:r>
            <a:endParaRPr sz="4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3.完成《Unit </a:t>
            </a:r>
            <a:r>
              <a:rPr lang="en-US"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</a:t>
            </a:r>
            <a:r>
              <a:rPr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Period </a:t>
            </a:r>
            <a:r>
              <a:rPr lang="en-US"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</a:t>
            </a:r>
            <a:r>
              <a:rPr sz="4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》课后作业</a:t>
            </a:r>
            <a:r>
              <a:rPr sz="24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。</a:t>
            </a:r>
            <a:endParaRPr lang="zh-CN" altLang="en-US" sz="24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15875" y="88900"/>
            <a:ext cx="44011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EF7509"/>
                </a:solidFill>
                <a:latin typeface="Segoe UI Semibold" panose="020B0702040204020203" charset="0"/>
                <a:ea typeface="思源黑体 CN Heavy" pitchFamily="34" charset="-122"/>
                <a:cs typeface="Segoe UI Semibold" panose="020B0702040204020203" charset="0"/>
              </a:rPr>
              <a:t>Homework</a:t>
            </a:r>
            <a:endParaRPr lang="en-US" altLang="zh-CN" sz="4400" b="1" dirty="0">
              <a:solidFill>
                <a:srgbClr val="EF7509"/>
              </a:solidFill>
              <a:latin typeface="Segoe UI Semibold" panose="020B0702040204020203" charset="0"/>
              <a:ea typeface="思源黑体 CN Heavy" pitchFamily="34" charset="-122"/>
              <a:cs typeface="Segoe UI Semibold" panose="020B0702040204020203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7"/>
          <p:cNvSpPr txBox="1"/>
          <p:nvPr/>
        </p:nvSpPr>
        <p:spPr>
          <a:xfrm>
            <a:off x="249555" y="122555"/>
            <a:ext cx="264096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EF7509"/>
                </a:solidFill>
                <a:latin typeface="Segoe UI Semibold" panose="020B0702040204020203" charset="0"/>
                <a:ea typeface="思源黑体 CN Heavy" pitchFamily="34" charset="-122"/>
                <a:cs typeface="Segoe UI Semibold" panose="020B0702040204020203" charset="0"/>
              </a:rPr>
              <a:t>Let's chant </a:t>
            </a:r>
            <a:endParaRPr lang="en-US" altLang="zh-CN" sz="4000" b="1" dirty="0">
              <a:solidFill>
                <a:srgbClr val="EF7509"/>
              </a:solidFill>
              <a:latin typeface="Segoe UI Semibold" panose="020B0702040204020203" charset="0"/>
              <a:ea typeface="思源黑体 CN Heavy" pitchFamily="34" charset="-122"/>
              <a:cs typeface="Segoe UI Semibold" panose="020B0702040204020203" charset="0"/>
            </a:endParaRPr>
          </a:p>
        </p:txBody>
      </p:sp>
      <p:sp>
        <p:nvSpPr>
          <p:cNvPr id="2" name="TextBox 23"/>
          <p:cNvSpPr txBox="1"/>
          <p:nvPr/>
        </p:nvSpPr>
        <p:spPr>
          <a:xfrm>
            <a:off x="3691255" y="1442085"/>
            <a:ext cx="34702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How is the weather?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It’s a fine day.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3482975" y="520065"/>
            <a:ext cx="791019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charset="0"/>
                <a:ea typeface="微软雅黑" panose="020B0503020204020204" charset="-122"/>
              </a:rPr>
              <a:t>How is the weather? </a:t>
            </a:r>
            <a:endParaRPr lang="en-US" altLang="zh-CN" sz="36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691255" y="2825750"/>
            <a:ext cx="36785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How is the weather?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 It’s a cloudy day.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3629025" y="4209415"/>
            <a:ext cx="36785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How is the weather?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 It’s raining.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3691255" y="5359400"/>
            <a:ext cx="36785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How is the weather?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sym typeface="+mn-ea"/>
              </a:rPr>
              <a:t> It’s snowing. </a:t>
            </a:r>
            <a:endParaRPr lang="zh-CN" altLang="en-US" sz="2800" b="1" dirty="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 descr="8C2558842F30B7E87CEE501C0BA5E79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1228725"/>
            <a:ext cx="1962150" cy="1397000"/>
          </a:xfrm>
          <a:prstGeom prst="rect">
            <a:avLst/>
          </a:prstGeom>
        </p:spPr>
      </p:pic>
      <p:pic>
        <p:nvPicPr>
          <p:cNvPr id="9" name="图片 8" descr="59360add617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035" y="4406900"/>
            <a:ext cx="2599055" cy="2336165"/>
          </a:xfrm>
          <a:prstGeom prst="rect">
            <a:avLst/>
          </a:prstGeom>
        </p:spPr>
      </p:pic>
      <p:pic>
        <p:nvPicPr>
          <p:cNvPr id="10" name="图片 9" descr="3949593_092452032334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25" y="-92710"/>
            <a:ext cx="3885565" cy="3340100"/>
          </a:xfrm>
          <a:prstGeom prst="rect">
            <a:avLst/>
          </a:prstGeom>
        </p:spPr>
      </p:pic>
      <p:pic>
        <p:nvPicPr>
          <p:cNvPr id="11" name="图片 10" descr="14978800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" y="3761740"/>
            <a:ext cx="2452370" cy="3124200"/>
          </a:xfrm>
          <a:prstGeom prst="rect">
            <a:avLst/>
          </a:prstGeom>
        </p:spPr>
      </p:pic>
      <p:pic>
        <p:nvPicPr>
          <p:cNvPr id="12" name="六下第3课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66672.000000" end="41909.00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99550" y="3590290"/>
            <a:ext cx="619125" cy="6191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3" dur="3327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1"/>
      <p:bldP spid="13" grpId="1"/>
      <p:bldP spid="6" grpId="1"/>
      <p:bldP spid="7" grpId="1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0" y="753745"/>
            <a:ext cx="9492615" cy="4123690"/>
          </a:xfrm>
          <a:prstGeom prst="rect">
            <a:avLst/>
          </a:prstGeom>
        </p:spPr>
      </p:pic>
      <p:sp>
        <p:nvSpPr>
          <p:cNvPr id="7172" name="文本框 7"/>
          <p:cNvSpPr txBox="1"/>
          <p:nvPr/>
        </p:nvSpPr>
        <p:spPr>
          <a:xfrm>
            <a:off x="121285" y="108585"/>
            <a:ext cx="3293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Enjoy reading</a:t>
            </a:r>
            <a:endParaRPr lang="en-US" altLang="zh-CN" sz="36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36570" y="4996180"/>
            <a:ext cx="497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</a:rPr>
              <a:t>Can you guess where is it? </a:t>
            </a:r>
            <a:endParaRPr lang="en-US" altLang="zh-CN" sz="2800" b="1"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0890" y="5935345"/>
            <a:ext cx="49720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It is London.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990590" y="1735455"/>
            <a:ext cx="56400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</a:rPr>
              <a:t>In London, it’s not very hot in </a:t>
            </a:r>
            <a:endParaRPr lang="en-US" altLang="zh-CN" sz="3200" b="1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</a:rPr>
              <a:t>summer and not very cold in winter. </a:t>
            </a:r>
            <a:endParaRPr lang="en-US" altLang="zh-CN" sz="3200" b="1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</a:rPr>
              <a:t>But there’s a lot of rain in summer there. </a:t>
            </a:r>
            <a:endParaRPr lang="en-US" altLang="zh-CN" sz="3200" b="1">
              <a:latin typeface="Times New Roman" panose="02020603050405020304" charset="0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38100" y="156210"/>
            <a:ext cx="39719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Enjoy reading</a:t>
            </a:r>
            <a:endParaRPr lang="en-US" altLang="zh-CN" sz="40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2000250"/>
            <a:ext cx="5067300" cy="2857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873750" y="586740"/>
            <a:ext cx="56400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</a:rPr>
              <a:t>    </a:t>
            </a:r>
            <a:r>
              <a:rPr lang="en-US" altLang="zh-CN" sz="4000" b="1">
                <a:latin typeface="Times New Roman" panose="02020603050405020304" charset="0"/>
              </a:rPr>
              <a:t>It is a sunny day. Mr Smith is walking in a park. He feels happy. </a:t>
            </a:r>
            <a:endParaRPr lang="en-US" altLang="zh-CN" sz="4000" b="1">
              <a:latin typeface="Times New Roman" panose="02020603050405020304" charset="0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-9525" y="120650"/>
            <a:ext cx="39954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Enjoy reading</a:t>
            </a:r>
            <a:endParaRPr lang="en-US" altLang="zh-CN" sz="40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" y="1377315"/>
            <a:ext cx="4978400" cy="5212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5951220" y="875665"/>
            <a:ext cx="564007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 panose="02020603050405020304" charset="0"/>
              </a:rPr>
              <a:t>Suddenly, it begins to rain. </a:t>
            </a:r>
            <a:endParaRPr lang="en-US" altLang="zh-CN" sz="4000" b="1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 panose="02020603050405020304" charset="0"/>
              </a:rPr>
              <a:t>But he doesn’t bring an umbrella with him. </a:t>
            </a:r>
            <a:endParaRPr lang="en-US" altLang="zh-CN" sz="4000" b="1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latin typeface="Times New Roman" panose="02020603050405020304" charset="0"/>
              </a:rPr>
              <a:t>He feels cold.</a:t>
            </a:r>
            <a:endParaRPr lang="en-US" altLang="zh-CN" sz="4000" b="1">
              <a:latin typeface="Times New Roman" panose="02020603050405020304" charset="0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598805" y="168910"/>
            <a:ext cx="42583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Enjoy reading</a:t>
            </a:r>
            <a:endParaRPr lang="en-US" altLang="zh-CN" sz="40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1075690"/>
            <a:ext cx="5264150" cy="57905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6019800" y="1536700"/>
            <a:ext cx="56400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</a:rPr>
              <a:t>    “Hi! We can share this umbrella.” A boy is holding an umbrella behind him. Mr Smith feels warm now. He </a:t>
            </a:r>
            <a:endParaRPr lang="en-US" altLang="zh-CN" sz="3200" b="1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</a:rPr>
              <a:t>thanks the boy. </a:t>
            </a:r>
            <a:endParaRPr lang="en-US" altLang="zh-CN" sz="3200" b="1">
              <a:latin typeface="Times New Roman" panose="02020603050405020304" charset="0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324485" y="85090"/>
            <a:ext cx="41154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Enjoy reading</a:t>
            </a:r>
            <a:endParaRPr lang="en-US" altLang="zh-CN" sz="44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725" y="1735455"/>
            <a:ext cx="5685155" cy="3558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48435" y="1604645"/>
            <a:ext cx="86036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</a:rPr>
              <a:t>What is the weather like in London?</a:t>
            </a:r>
            <a:endParaRPr lang="en-US" sz="3200" b="1">
              <a:latin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</a:rPr>
              <a:t>__________________________________________________________________________________</a:t>
            </a:r>
            <a:endParaRPr lang="en-US" altLang="zh-CN" sz="3200" b="1">
              <a:latin typeface="Times New Roman" panose="02020603050405020304" charset="0"/>
            </a:endParaRPr>
          </a:p>
        </p:txBody>
      </p:sp>
      <p:sp>
        <p:nvSpPr>
          <p:cNvPr id="7172" name="文本框 7"/>
          <p:cNvSpPr txBox="1"/>
          <p:nvPr/>
        </p:nvSpPr>
        <p:spPr>
          <a:xfrm>
            <a:off x="121285" y="132715"/>
            <a:ext cx="32581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Let's answer</a:t>
            </a:r>
            <a:endParaRPr lang="en-US" altLang="zh-CN" sz="44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09395" y="4179570"/>
            <a:ext cx="8543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  <a:sym typeface="+mn-ea"/>
              </a:rPr>
              <a:t>What do you think of the boy?</a:t>
            </a:r>
            <a:endParaRPr lang="en-US" sz="3200" b="1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sym typeface="+mn-ea"/>
              </a:rPr>
              <a:t>_______________________________________</a:t>
            </a:r>
            <a:endParaRPr lang="zh-CN" altLang="en-US" sz="3200" b="1">
              <a:latin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8435" y="2186940"/>
            <a:ext cx="86042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</a:rPr>
              <a:t> It’s not very hot in summer and not very cold in winter. There’s a lot of rain in summer there.  </a:t>
            </a:r>
            <a:endParaRPr lang="en-US" sz="32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1630" y="4805045"/>
            <a:ext cx="8609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</a:rPr>
              <a:t>He is kind, warm-hearted.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2" name="文本框 7"/>
          <p:cNvSpPr txBox="1"/>
          <p:nvPr/>
        </p:nvSpPr>
        <p:spPr>
          <a:xfrm>
            <a:off x="212725" y="234315"/>
            <a:ext cx="3348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EF7509"/>
                </a:solidFill>
                <a:latin typeface="Times New Roman" panose="02020603050405020304" charset="0"/>
                <a:ea typeface="思源黑体 CN Heavy" pitchFamily="34" charset="-122"/>
                <a:cs typeface="Times New Roman" panose="02020603050405020304" charset="0"/>
              </a:rPr>
              <a:t>Let's Retell</a:t>
            </a:r>
            <a:endParaRPr lang="en-US" altLang="zh-CN" sz="3600" b="1" dirty="0">
              <a:solidFill>
                <a:srgbClr val="EF7509"/>
              </a:solidFill>
              <a:latin typeface="Times New Roman" panose="02020603050405020304" charset="0"/>
              <a:ea typeface="思源黑体 CN Heavy" pitchFamily="3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1940" y="92710"/>
            <a:ext cx="46075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  <a:sym typeface="+mn-ea"/>
              </a:rPr>
              <a:t>Look at the pictures and try to retell the story. </a:t>
            </a:r>
            <a:endParaRPr lang="en-US" sz="3200" b="1">
              <a:latin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6394"/>
          <a:stretch>
            <a:fillRect/>
          </a:stretch>
        </p:blipFill>
        <p:spPr>
          <a:xfrm>
            <a:off x="212725" y="1582420"/>
            <a:ext cx="4337050" cy="2773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-1713" t="33406" r="1713" b="32988"/>
          <a:stretch>
            <a:fillRect/>
          </a:stretch>
        </p:blipFill>
        <p:spPr>
          <a:xfrm>
            <a:off x="3779520" y="2447925"/>
            <a:ext cx="4337050" cy="2773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1698" t="65904" r="-1698" b="490"/>
          <a:stretch>
            <a:fillRect/>
          </a:stretch>
        </p:blipFill>
        <p:spPr>
          <a:xfrm>
            <a:off x="7555865" y="3656965"/>
            <a:ext cx="4337050" cy="27736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2089</Words>
  <Application>WPS 演示</Application>
  <PresentationFormat>宽屏</PresentationFormat>
  <Paragraphs>170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Times New Roman</vt:lpstr>
      <vt:lpstr>思源黑体 CN Bold</vt:lpstr>
      <vt:lpstr>黑体</vt:lpstr>
      <vt:lpstr>Segoe UI Semibold</vt:lpstr>
      <vt:lpstr>思源黑体 CN Heavy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刺猬</cp:lastModifiedBy>
  <cp:revision>3</cp:revision>
  <dcterms:created xsi:type="dcterms:W3CDTF">2019-06-26T01:43:00Z</dcterms:created>
  <dcterms:modified xsi:type="dcterms:W3CDTF">2019-06-27T03:44:54Z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