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56" r:id="rId3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charset="-122"/>
              <a:ea typeface="微软雅黑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charset="-122"/>
                <a:ea typeface="微软雅黑" charset="-122"/>
              </a:rPr>
            </a:fld>
            <a:endParaRPr lang="zh-CN" altLang="en-US" smtClean="0">
              <a:latin typeface="微软雅黑" charset="-122"/>
              <a:ea typeface="微软雅黑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charset="-122"/>
              <a:ea typeface="微软雅黑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charset="-122"/>
                <a:ea typeface="微软雅黑" charset="-122"/>
              </a:rPr>
            </a:fld>
            <a:endParaRPr lang="zh-CN" altLang="en-US" smtClean="0">
              <a:latin typeface="微软雅黑" charset="-122"/>
              <a:ea typeface="微软雅黑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charset="-122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charset="-122"/>
                <a:ea typeface="微软雅黑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charset="-122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charset="-122"/>
                <a:ea typeface="微软雅黑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charset="-122"/>
        <a:ea typeface="微软雅黑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charset="-122"/>
        <a:ea typeface="微软雅黑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charset="-122"/>
        <a:ea typeface="微软雅黑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charset="-122"/>
        <a:ea typeface="微软雅黑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charset="-122"/>
        <a:ea typeface="微软雅黑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latinLnBrk="0" hangingPunct="1"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latinLnBrk="0" hangingPunct="1"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latinLnBrk="0" hangingPunct="1"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latinLnBrk="0" hangingPunct="1"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latinLnBrk="0" hangingPunct="1"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latinLnBrk="0" hangingPunct="1"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latinLnBrk="0" hangingPunct="1"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latinLnBrk="0" hangingPunct="1"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35"/>
          <p:cNvSpPr>
            <a:spLocks noChangeArrowheads="1"/>
          </p:cNvSpPr>
          <p:nvPr/>
        </p:nvSpPr>
        <p:spPr bwMode="auto">
          <a:xfrm>
            <a:off x="2283621" y="1066800"/>
            <a:ext cx="7242175" cy="15544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charset="0"/>
                <a:ea typeface="思源黑体 CN Bold" pitchFamily="34" charset="-122"/>
                <a:cs typeface="Times New Roman" charset="0"/>
                <a:sym typeface="+mn-ea"/>
              </a:rPr>
              <a:t>Lesson 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charset="0"/>
                <a:ea typeface="思源黑体 CN Bold" pitchFamily="34" charset="-122"/>
                <a:cs typeface="Times New Roman" charset="0"/>
                <a:sym typeface="+mn-ea"/>
              </a:rPr>
              <a:t>2 How can we do it? 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charset="0"/>
              <a:ea typeface="思源黑体 CN Bold" pitchFamily="34" charset="-122"/>
              <a:cs typeface="Times New Roman" charset="0"/>
              <a:sym typeface="+mn-ea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charset="0"/>
                <a:ea typeface="思源黑体 CN Bold" pitchFamily="34" charset="-122"/>
                <a:cs typeface="Times New Roman" charset="0"/>
                <a:sym typeface="+mn-ea"/>
              </a:rPr>
              <a:t>第一课时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charset="0"/>
              <a:ea typeface="思源黑体 CN Bold" pitchFamily="34" charset="-122"/>
              <a:cs typeface="Times New Roman" charset="0"/>
              <a:sym typeface="+mn-ea"/>
            </a:endParaRPr>
          </a:p>
        </p:txBody>
      </p:sp>
      <p:sp>
        <p:nvSpPr>
          <p:cNvPr id="37" name="文本占位符 5"/>
          <p:cNvSpPr txBox="1"/>
          <p:nvPr/>
        </p:nvSpPr>
        <p:spPr>
          <a:xfrm>
            <a:off x="6475730" y="3599815"/>
            <a:ext cx="4243070" cy="42354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8651"/>
                </a:solidFill>
                <a:latin typeface="微软雅黑" charset="-122"/>
                <a:ea typeface="微软雅黑" charset="-122"/>
                <a:sym typeface="微软雅黑" charset="-122"/>
              </a:rPr>
              <a:t>接力版   六年级下</a:t>
            </a:r>
            <a:endParaRPr lang="zh-CN" altLang="en-US" sz="2400" b="1" dirty="0">
              <a:solidFill>
                <a:srgbClr val="008651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94810" y="4685665"/>
            <a:ext cx="6447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八步实验小学   曾娟娟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2550" y="1318895"/>
            <a:ext cx="5474970" cy="5320665"/>
          </a:xfrm>
          <a:prstGeom prst="rect">
            <a:avLst/>
          </a:prstGeom>
        </p:spPr>
      </p:pic>
      <p:sp>
        <p:nvSpPr>
          <p:cNvPr id="7172" name="文本框 7"/>
          <p:cNvSpPr txBox="1"/>
          <p:nvPr/>
        </p:nvSpPr>
        <p:spPr>
          <a:xfrm>
            <a:off x="82550" y="96520"/>
            <a:ext cx="40322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itchFamily="34" charset="0"/>
              <a:buNone/>
            </a:pPr>
            <a:r>
              <a:rPr lang="en-US" altLang="zh-CN" sz="4400" b="1" dirty="0">
                <a:solidFill>
                  <a:srgbClr val="EF7509"/>
                </a:solidFill>
                <a:latin typeface="Times New Roman" charset="0"/>
                <a:ea typeface="思源黑体 CN Heavy" pitchFamily="34" charset="-122"/>
                <a:cs typeface="Times New Roman" charset="0"/>
              </a:rPr>
              <a:t>Look and say</a:t>
            </a:r>
            <a:endParaRPr lang="en-US" altLang="zh-CN" sz="4400" b="1" dirty="0">
              <a:solidFill>
                <a:srgbClr val="EF7509"/>
              </a:solidFill>
              <a:latin typeface="Times New Roman" charset="0"/>
              <a:ea typeface="思源黑体 CN Heavy" pitchFamily="34" charset="-122"/>
              <a:cs typeface="Times New Roman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64835" y="577850"/>
            <a:ext cx="649859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2800" b="1">
                <a:latin typeface="Times New Roman" charset="0"/>
              </a:rPr>
              <a:t>A: How can we draw a line?</a:t>
            </a:r>
            <a:endParaRPr lang="en-US" sz="2800" b="1">
              <a:latin typeface="Times New Roman" charset="0"/>
            </a:endParaRPr>
          </a:p>
          <a:p>
            <a:pPr algn="l">
              <a:lnSpc>
                <a:spcPct val="150000"/>
              </a:lnSpc>
            </a:pPr>
            <a:r>
              <a:rPr lang="en-US" sz="2800" b="1">
                <a:latin typeface="Times New Roman" charset="0"/>
              </a:rPr>
              <a:t>B: We can draw it with a ruler.</a:t>
            </a:r>
            <a:endParaRPr lang="en-US" sz="2800" b="1">
              <a:latin typeface="Times New Roman" charset="0"/>
            </a:endParaRPr>
          </a:p>
          <a:p>
            <a:pPr algn="l">
              <a:lnSpc>
                <a:spcPct val="150000"/>
              </a:lnSpc>
            </a:pPr>
            <a:r>
              <a:rPr lang="en-US" sz="2800" b="1">
                <a:latin typeface="Times New Roman" charset="0"/>
              </a:rPr>
              <a:t>A: Can we draw it with a book?</a:t>
            </a:r>
            <a:endParaRPr lang="en-US" sz="2800" b="1">
              <a:latin typeface="Times New Roman" charset="0"/>
            </a:endParaRPr>
          </a:p>
          <a:p>
            <a:pPr algn="l">
              <a:lnSpc>
                <a:spcPct val="150000"/>
              </a:lnSpc>
            </a:pPr>
            <a:r>
              <a:rPr lang="en-US" sz="2800" b="1">
                <a:latin typeface="Times New Roman" charset="0"/>
              </a:rPr>
              <a:t>B: Yes. We can also draw it with a card.</a:t>
            </a:r>
            <a:endParaRPr lang="en-US" sz="2800" b="1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2" descr="http://img.qqzhi.com/upload/img_2_2447786048D477859860_21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651250" y="2727325"/>
            <a:ext cx="4889500" cy="2312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圆角矩形标注 2"/>
          <p:cNvSpPr/>
          <p:nvPr/>
        </p:nvSpPr>
        <p:spPr>
          <a:xfrm>
            <a:off x="212725" y="1753870"/>
            <a:ext cx="4270375" cy="973455"/>
          </a:xfrm>
          <a:prstGeom prst="wedgeRoundRectCallout">
            <a:avLst>
              <a:gd name="adj1" fmla="val 58054"/>
              <a:gd name="adj2" fmla="val 3157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t>Can we draw a line with a notebook/bottle…?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8256588" y="1754188"/>
            <a:ext cx="2322513" cy="1243013"/>
          </a:xfrm>
          <a:prstGeom prst="wedgeRoundRectCallout">
            <a:avLst>
              <a:gd name="adj1" fmla="val -66938"/>
              <a:gd name="adj2" fmla="val 4897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t>No, we can't.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5178425" y="4759325"/>
            <a:ext cx="2592388" cy="938213"/>
          </a:xfrm>
          <a:prstGeom prst="wedgeRoundRectCallout">
            <a:avLst>
              <a:gd name="adj1" fmla="val -16672"/>
              <a:gd name="adj2" fmla="val -6424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t>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t>es, we can.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6" name="文本框 7"/>
          <p:cNvSpPr txBox="1"/>
          <p:nvPr/>
        </p:nvSpPr>
        <p:spPr>
          <a:xfrm>
            <a:off x="49530" y="73025"/>
            <a:ext cx="23641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itchFamily="34" charset="0"/>
              <a:buNone/>
            </a:pPr>
            <a:r>
              <a:rPr lang="en-US" altLang="zh-CN" sz="3600" b="1" dirty="0">
                <a:solidFill>
                  <a:srgbClr val="EF7509"/>
                </a:solidFill>
                <a:latin typeface="Segoe UI Semibold" charset="0"/>
                <a:ea typeface="思源黑体 CN Heavy" pitchFamily="34" charset="-122"/>
                <a:cs typeface="Segoe UI Semibold" charset="0"/>
              </a:rPr>
              <a:t>Let's talk</a:t>
            </a:r>
            <a:endParaRPr lang="en-US" altLang="zh-CN" sz="3600" b="1" dirty="0">
              <a:solidFill>
                <a:srgbClr val="EF7509"/>
              </a:solidFill>
              <a:latin typeface="Segoe UI Semibold" charset="0"/>
              <a:ea typeface="思源黑体 CN Heavy" pitchFamily="34" charset="-122"/>
              <a:cs typeface="Segoe UI Semi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1285" y="1205230"/>
            <a:ext cx="4144645" cy="3663950"/>
          </a:xfrm>
          <a:prstGeom prst="rect">
            <a:avLst/>
          </a:prstGeom>
        </p:spPr>
      </p:pic>
      <p:sp>
        <p:nvSpPr>
          <p:cNvPr id="7172" name="文本框 7"/>
          <p:cNvSpPr txBox="1"/>
          <p:nvPr/>
        </p:nvSpPr>
        <p:spPr>
          <a:xfrm>
            <a:off x="121285" y="144780"/>
            <a:ext cx="18522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itchFamily="34" charset="0"/>
              <a:buNone/>
            </a:pPr>
            <a:r>
              <a:rPr lang="en-US" altLang="zh-CN" sz="3600" b="1" dirty="0">
                <a:solidFill>
                  <a:srgbClr val="EF7509"/>
                </a:solidFill>
                <a:latin typeface="Segoe UI Semibold" charset="0"/>
                <a:ea typeface="思源黑体 CN Heavy" pitchFamily="34" charset="-122"/>
                <a:cs typeface="Segoe UI Semibold" charset="0"/>
              </a:rPr>
              <a:t>Practice</a:t>
            </a:r>
            <a:endParaRPr lang="en-US" altLang="zh-CN" sz="3600" b="1" dirty="0">
              <a:solidFill>
                <a:srgbClr val="EF7509"/>
              </a:solidFill>
              <a:latin typeface="Segoe UI Semibold" charset="0"/>
              <a:ea typeface="思源黑体 CN Heavy" pitchFamily="34" charset="-122"/>
              <a:cs typeface="Segoe UI Semibold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35905" y="1315720"/>
            <a:ext cx="5450840" cy="922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sz="3600" b="1">
                <a:latin typeface="Times New Roman" charset="0"/>
              </a:rPr>
              <a:t>How can we draw a circle?</a:t>
            </a:r>
            <a:endParaRPr lang="en-US" sz="3600" b="1">
              <a:latin typeface="Times New Roman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85715" y="2925445"/>
            <a:ext cx="5450840" cy="17532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3600" b="1">
                <a:latin typeface="Times New Roman" charset="0"/>
              </a:rPr>
              <a:t>We can draw a circle with a cup. </a:t>
            </a:r>
            <a:endParaRPr lang="en-US" sz="3600" b="1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49910" y="1718310"/>
            <a:ext cx="4177030" cy="3684905"/>
          </a:xfrm>
          <a:prstGeom prst="rect">
            <a:avLst/>
          </a:prstGeom>
        </p:spPr>
      </p:pic>
      <p:sp>
        <p:nvSpPr>
          <p:cNvPr id="7172" name="文本框 7"/>
          <p:cNvSpPr txBox="1"/>
          <p:nvPr/>
        </p:nvSpPr>
        <p:spPr>
          <a:xfrm>
            <a:off x="311785" y="85090"/>
            <a:ext cx="25787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itchFamily="34" charset="0"/>
              <a:buNone/>
            </a:pPr>
            <a:r>
              <a:rPr lang="en-US" altLang="zh-CN" sz="4000" b="1" dirty="0">
                <a:solidFill>
                  <a:srgbClr val="EF7509"/>
                </a:solidFill>
                <a:latin typeface="Segoe UI Semibold" charset="0"/>
                <a:ea typeface="思源黑体 CN Heavy" pitchFamily="34" charset="-122"/>
                <a:cs typeface="Segoe UI Semibold" charset="0"/>
              </a:rPr>
              <a:t>Practice</a:t>
            </a:r>
            <a:endParaRPr lang="en-US" altLang="zh-CN" sz="4000" b="1" dirty="0">
              <a:solidFill>
                <a:srgbClr val="EF7509"/>
              </a:solidFill>
              <a:latin typeface="Segoe UI Semibold" charset="0"/>
              <a:ea typeface="思源黑体 CN Heavy" pitchFamily="34" charset="-122"/>
              <a:cs typeface="Segoe UI Semibold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69915" y="1995170"/>
            <a:ext cx="5450840" cy="922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sz="3600" b="1">
                <a:latin typeface="Times New Roman" charset="0"/>
              </a:rPr>
              <a:t>How can we draw a circle?</a:t>
            </a:r>
            <a:endParaRPr lang="en-US" sz="3600" b="1">
              <a:latin typeface="Times New Roman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69915" y="3115945"/>
            <a:ext cx="5450840" cy="17532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3600" b="1">
                <a:latin typeface="Times New Roman" charset="0"/>
              </a:rPr>
              <a:t>We can draw a circle with a clock. </a:t>
            </a:r>
            <a:endParaRPr lang="en-US" sz="3600" b="1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09905" y="1691640"/>
            <a:ext cx="4064000" cy="3728085"/>
          </a:xfrm>
          <a:prstGeom prst="rect">
            <a:avLst/>
          </a:prstGeom>
        </p:spPr>
      </p:pic>
      <p:sp>
        <p:nvSpPr>
          <p:cNvPr id="7172" name="文本框 7"/>
          <p:cNvSpPr txBox="1"/>
          <p:nvPr/>
        </p:nvSpPr>
        <p:spPr>
          <a:xfrm>
            <a:off x="908050" y="752475"/>
            <a:ext cx="18522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EF7509"/>
                </a:solidFill>
                <a:latin typeface="Segoe UI Semibold" charset="0"/>
                <a:ea typeface="思源黑体 CN Heavy" pitchFamily="34" charset="-122"/>
                <a:cs typeface="Segoe UI Semibold" charset="0"/>
              </a:rPr>
              <a:t>Practice</a:t>
            </a:r>
            <a:endParaRPr lang="en-US" altLang="zh-CN" sz="2800" b="1" dirty="0">
              <a:solidFill>
                <a:srgbClr val="EF7509"/>
              </a:solidFill>
              <a:latin typeface="Segoe UI Semibold" charset="0"/>
              <a:ea typeface="思源黑体 CN Heavy" pitchFamily="34" charset="-122"/>
              <a:cs typeface="Segoe UI Semibold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69915" y="1995170"/>
            <a:ext cx="5450840" cy="922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sz="3600" b="1">
                <a:latin typeface="Times New Roman" charset="0"/>
              </a:rPr>
              <a:t>How can we draw a circle?</a:t>
            </a:r>
            <a:endParaRPr lang="en-US" sz="3600" b="1">
              <a:latin typeface="Times New Roman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69915" y="3115945"/>
            <a:ext cx="5450840" cy="17532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3600" b="1">
                <a:latin typeface="Times New Roman" charset="0"/>
              </a:rPr>
              <a:t>We can draw a circle with a hat. </a:t>
            </a:r>
            <a:endParaRPr lang="en-US" sz="3600" b="1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06400" y="1768475"/>
            <a:ext cx="3943350" cy="3736340"/>
          </a:xfrm>
          <a:prstGeom prst="rect">
            <a:avLst/>
          </a:prstGeom>
        </p:spPr>
      </p:pic>
      <p:sp>
        <p:nvSpPr>
          <p:cNvPr id="7172" name="文本框 7"/>
          <p:cNvSpPr txBox="1"/>
          <p:nvPr/>
        </p:nvSpPr>
        <p:spPr>
          <a:xfrm>
            <a:off x="908050" y="752475"/>
            <a:ext cx="18522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EF7509"/>
                </a:solidFill>
                <a:latin typeface="Segoe UI Semibold" charset="0"/>
                <a:ea typeface="思源黑体 CN Heavy" pitchFamily="34" charset="-122"/>
                <a:cs typeface="Segoe UI Semibold" charset="0"/>
              </a:rPr>
              <a:t>Practice</a:t>
            </a:r>
            <a:endParaRPr lang="en-US" altLang="zh-CN" sz="2800" b="1" dirty="0">
              <a:solidFill>
                <a:srgbClr val="EF7509"/>
              </a:solidFill>
              <a:latin typeface="Segoe UI Semibold" charset="0"/>
              <a:ea typeface="思源黑体 CN Heavy" pitchFamily="34" charset="-122"/>
              <a:cs typeface="Segoe UI Semibold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69915" y="1995170"/>
            <a:ext cx="5450840" cy="922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sz="3600" b="1">
                <a:latin typeface="Times New Roman" charset="0"/>
              </a:rPr>
              <a:t>How can we draw a circle?</a:t>
            </a:r>
            <a:endParaRPr lang="en-US" sz="3600" b="1">
              <a:latin typeface="Times New Roman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69915" y="3115945"/>
            <a:ext cx="5450840" cy="17532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3600" b="1">
                <a:latin typeface="Times New Roman" charset="0"/>
              </a:rPr>
              <a:t>We can draw a circle with a watch. </a:t>
            </a:r>
            <a:endParaRPr lang="en-US" sz="3600" b="1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3" name="图片 3" descr="写板_副本.pn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2760345" y="1109345"/>
            <a:ext cx="7076440" cy="558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268345" y="1107440"/>
            <a:ext cx="669861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1665605">
              <a:lnSpc>
                <a:spcPct val="150000"/>
              </a:lnSpc>
            </a:pPr>
            <a:r>
              <a:rPr lang="en-US" sz="2800" dirty="0">
                <a:latin typeface="Times New Roman" charset="0"/>
                <a:ea typeface="微软雅黑" charset="-122"/>
                <a:sym typeface="+mn-ea"/>
              </a:rPr>
              <a:t>How can we draw a circle? </a:t>
            </a:r>
            <a:endParaRPr lang="en-US" sz="2800" dirty="0">
              <a:latin typeface="Times New Roman" charset="0"/>
              <a:ea typeface="微软雅黑" charset="-122"/>
              <a:sym typeface="+mn-ea"/>
            </a:endParaRPr>
          </a:p>
          <a:p>
            <a:pPr defTabSz="1665605">
              <a:lnSpc>
                <a:spcPct val="150000"/>
              </a:lnSpc>
            </a:pPr>
            <a:r>
              <a:rPr lang="zh-CN" altLang="en-US" sz="2800" dirty="0">
                <a:latin typeface="Times New Roman" charset="0"/>
                <a:ea typeface="微软雅黑" charset="-122"/>
                <a:sym typeface="+mn-ea"/>
              </a:rPr>
              <a:t>我们可以怎么画一个圆？</a:t>
            </a:r>
            <a:endParaRPr lang="zh-CN" altLang="en-US" sz="2800" dirty="0">
              <a:latin typeface="Times New Roman" charset="0"/>
              <a:ea typeface="微软雅黑" charset="-122"/>
              <a:sym typeface="+mn-ea"/>
            </a:endParaRPr>
          </a:p>
          <a:p>
            <a:pPr defTabSz="1665605">
              <a:lnSpc>
                <a:spcPct val="150000"/>
              </a:lnSpc>
            </a:pPr>
            <a:r>
              <a:rPr lang="en-US" altLang="zh-CN" sz="2800" dirty="0">
                <a:latin typeface="Times New Roman" charset="0"/>
                <a:ea typeface="微软雅黑" charset="-122"/>
                <a:sym typeface="+mn-ea"/>
              </a:rPr>
              <a:t>We can draw a circle with a/an ...</a:t>
            </a:r>
            <a:endParaRPr lang="en-US" altLang="zh-CN" sz="2800" dirty="0">
              <a:latin typeface="Times New Roman" charset="0"/>
              <a:ea typeface="微软雅黑" charset="-122"/>
              <a:sym typeface="+mn-ea"/>
            </a:endParaRPr>
          </a:p>
          <a:p>
            <a:pPr defTabSz="1665605">
              <a:lnSpc>
                <a:spcPct val="150000"/>
              </a:lnSpc>
            </a:pPr>
            <a:r>
              <a:rPr lang="zh-CN" altLang="en-US" sz="2800" dirty="0">
                <a:latin typeface="Times New Roman" charset="0"/>
                <a:ea typeface="微软雅黑" charset="-122"/>
                <a:sym typeface="+mn-ea"/>
              </a:rPr>
              <a:t>我们可以用一个</a:t>
            </a:r>
            <a:r>
              <a:rPr lang="en-US" altLang="zh-CN" sz="2800" dirty="0">
                <a:latin typeface="Times New Roman" charset="0"/>
                <a:ea typeface="微软雅黑" charset="-122"/>
                <a:sym typeface="+mn-ea"/>
              </a:rPr>
              <a:t>……</a:t>
            </a:r>
            <a:r>
              <a:rPr lang="zh-CN" altLang="en-US" sz="2800" dirty="0">
                <a:latin typeface="Times New Roman" charset="0"/>
                <a:ea typeface="微软雅黑" charset="-122"/>
                <a:sym typeface="+mn-ea"/>
              </a:rPr>
              <a:t>。</a:t>
            </a:r>
            <a:endParaRPr lang="zh-CN" altLang="en-US" sz="2800" dirty="0">
              <a:latin typeface="Times New Roman" charset="0"/>
              <a:ea typeface="微软雅黑" charset="-122"/>
              <a:sym typeface="+mn-ea"/>
            </a:endParaRPr>
          </a:p>
          <a:p>
            <a:pPr defTabSz="1665605">
              <a:lnSpc>
                <a:spcPct val="150000"/>
              </a:lnSpc>
            </a:pPr>
            <a:r>
              <a:rPr lang="en-US" altLang="zh-CN" sz="2800" dirty="0">
                <a:latin typeface="Times New Roman" charset="0"/>
                <a:ea typeface="微软雅黑" charset="-122"/>
                <a:sym typeface="+mn-ea"/>
              </a:rPr>
              <a:t>Can we draw a circle with a/an ...?</a:t>
            </a:r>
            <a:endParaRPr lang="en-US" altLang="zh-CN" sz="2800" dirty="0">
              <a:latin typeface="Times New Roman" charset="0"/>
              <a:ea typeface="微软雅黑" charset="-122"/>
              <a:sym typeface="+mn-ea"/>
            </a:endParaRPr>
          </a:p>
          <a:p>
            <a:pPr defTabSz="1665605">
              <a:lnSpc>
                <a:spcPct val="150000"/>
              </a:lnSpc>
            </a:pPr>
            <a:r>
              <a:rPr lang="en-US" altLang="zh-CN" sz="2800" dirty="0">
                <a:latin typeface="Times New Roman" charset="0"/>
                <a:ea typeface="微软雅黑" charset="-122"/>
                <a:sym typeface="+mn-ea"/>
              </a:rPr>
              <a:t> </a:t>
            </a:r>
            <a:r>
              <a:rPr lang="zh-CN" altLang="en-US" sz="2800" dirty="0">
                <a:latin typeface="Times New Roman" charset="0"/>
                <a:ea typeface="微软雅黑" charset="-122"/>
                <a:sym typeface="+mn-ea"/>
              </a:rPr>
              <a:t>我们可以用一个</a:t>
            </a:r>
            <a:r>
              <a:rPr lang="en-US" altLang="zh-CN" sz="2800" dirty="0">
                <a:latin typeface="Times New Roman" charset="0"/>
                <a:ea typeface="微软雅黑" charset="-122"/>
                <a:sym typeface="+mn-ea"/>
              </a:rPr>
              <a:t>……</a:t>
            </a:r>
            <a:r>
              <a:rPr lang="zh-CN" altLang="en-US" sz="2800" dirty="0">
                <a:latin typeface="Times New Roman" charset="0"/>
                <a:ea typeface="微软雅黑" charset="-122"/>
                <a:sym typeface="+mn-ea"/>
              </a:rPr>
              <a:t>画一个圆吗？</a:t>
            </a:r>
            <a:endParaRPr lang="zh-CN" altLang="en-US" sz="2800" dirty="0">
              <a:latin typeface="Times New Roman" charset="0"/>
              <a:ea typeface="微软雅黑" charset="-122"/>
              <a:sym typeface="+mn-ea"/>
            </a:endParaRPr>
          </a:p>
        </p:txBody>
      </p:sp>
      <p:sp>
        <p:nvSpPr>
          <p:cNvPr id="7172" name="文本框 7"/>
          <p:cNvSpPr txBox="1"/>
          <p:nvPr/>
        </p:nvSpPr>
        <p:spPr>
          <a:xfrm>
            <a:off x="4304030" y="322580"/>
            <a:ext cx="27571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itchFamily="34" charset="0"/>
              <a:buNone/>
            </a:pPr>
            <a:r>
              <a:rPr lang="en-US" altLang="zh-CN" sz="3600" b="1" dirty="0">
                <a:solidFill>
                  <a:srgbClr val="EF7509"/>
                </a:solidFill>
                <a:latin typeface="Segoe UI Semibold" charset="0"/>
                <a:ea typeface="思源黑体 CN Heavy" pitchFamily="34" charset="-122"/>
                <a:cs typeface="Segoe UI Semibold" charset="0"/>
              </a:rPr>
              <a:t>Summary</a:t>
            </a:r>
            <a:endParaRPr lang="en-US" altLang="zh-CN" sz="3600" b="1" dirty="0">
              <a:solidFill>
                <a:srgbClr val="EF7509"/>
              </a:solidFill>
              <a:latin typeface="Segoe UI Semibold" charset="0"/>
              <a:ea typeface="思源黑体 CN Heavy" pitchFamily="34" charset="-122"/>
              <a:cs typeface="Segoe UI Semibold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1" name="TextBox 1"/>
          <p:cNvSpPr txBox="1"/>
          <p:nvPr/>
        </p:nvSpPr>
        <p:spPr>
          <a:xfrm>
            <a:off x="2209473" y="2043609"/>
            <a:ext cx="3455987" cy="2999105"/>
          </a:xfrm>
          <a:prstGeom prst="rect">
            <a:avLst/>
          </a:prstGeom>
          <a:noFill/>
          <a:ln w="9525">
            <a:noFill/>
          </a:ln>
        </p:spPr>
        <p:txBody>
          <a:bodyPr lIns="44796" tIns="22398" rIns="44796" bIns="22398">
            <a:spAutoFit/>
          </a:bodyPr>
          <a:p>
            <a:pPr lvl="0" eaLnBrk="1" hangingPunct="1">
              <a:lnSpc>
                <a:spcPct val="200000"/>
              </a:lnSpc>
            </a:pPr>
            <a:r>
              <a:rPr lang="en-US" altLang="zh-CN" sz="2400" dirty="0">
                <a:latin typeface="Arial" pitchFamily="34" charset="0"/>
                <a:ea typeface="微软雅黑" charset="-122"/>
              </a:rPr>
              <a:t>1. </a:t>
            </a:r>
            <a:r>
              <a:rPr lang="zh-CN" altLang="en-US" sz="2400" dirty="0">
                <a:latin typeface="Arial" pitchFamily="34" charset="0"/>
                <a:ea typeface="微软雅黑" charset="-122"/>
              </a:rPr>
              <a:t>背诵本课的生词。</a:t>
            </a:r>
            <a:endParaRPr lang="en-US" altLang="zh-CN" sz="2400" dirty="0">
              <a:latin typeface="Arial" pitchFamily="34" charset="0"/>
              <a:ea typeface="微软雅黑" charset="-122"/>
            </a:endParaRPr>
          </a:p>
          <a:p>
            <a:pPr lvl="0" eaLnBrk="1" hangingPunct="1">
              <a:lnSpc>
                <a:spcPct val="200000"/>
              </a:lnSpc>
            </a:pPr>
            <a:r>
              <a:rPr lang="en-US" altLang="zh-CN" sz="2400" dirty="0">
                <a:latin typeface="Arial" pitchFamily="34" charset="0"/>
                <a:ea typeface="微软雅黑" charset="-122"/>
              </a:rPr>
              <a:t>2. </a:t>
            </a:r>
            <a:r>
              <a:rPr lang="zh-CN" altLang="en-US" sz="2400" dirty="0">
                <a:latin typeface="Arial" pitchFamily="34" charset="0"/>
                <a:ea typeface="微软雅黑" charset="-122"/>
              </a:rPr>
              <a:t>在会写的基础上正确朗读本课对话。</a:t>
            </a:r>
            <a:endParaRPr lang="zh-CN" altLang="en-US" sz="2400" dirty="0">
              <a:latin typeface="Arial" pitchFamily="34" charset="0"/>
              <a:ea typeface="微软雅黑" charset="-122"/>
            </a:endParaRPr>
          </a:p>
          <a:p>
            <a:pPr lvl="0">
              <a:lnSpc>
                <a:spcPct val="200000"/>
              </a:lnSpc>
            </a:pPr>
            <a:r>
              <a:rPr lang="en-US" altLang="zh-CN" sz="2400" dirty="0">
                <a:latin typeface="Arial" pitchFamily="34" charset="0"/>
                <a:ea typeface="微软雅黑" charset="-122"/>
              </a:rPr>
              <a:t>3</a:t>
            </a:r>
            <a:r>
              <a:rPr lang="en-US" altLang="zh-CN" sz="2400" dirty="0" smtClean="0">
                <a:latin typeface="Arial" pitchFamily="34" charset="0"/>
                <a:ea typeface="微软雅黑" charset="-122"/>
              </a:rPr>
              <a:t>.</a:t>
            </a:r>
            <a:r>
              <a:rPr lang="zh-CN" altLang="en-US" sz="2400" dirty="0" smtClean="0">
                <a:latin typeface="Times New Roman" charset="0"/>
                <a:ea typeface="微软雅黑" charset="-122"/>
              </a:rPr>
              <a:t>完成本课的课后作业</a:t>
            </a:r>
            <a:r>
              <a:rPr lang="zh-CN" altLang="en-US" sz="2400" dirty="0" smtClean="0">
                <a:latin typeface="Arial" pitchFamily="34" charset="0"/>
                <a:ea typeface="微软雅黑" charset="-122"/>
              </a:rPr>
              <a:t>。</a:t>
            </a:r>
            <a:endParaRPr lang="zh-CN" altLang="en-US" sz="2400" dirty="0" smtClean="0">
              <a:latin typeface="Arial" pitchFamily="34" charset="0"/>
              <a:ea typeface="微软雅黑" charset="-122"/>
            </a:endParaRPr>
          </a:p>
        </p:txBody>
      </p:sp>
      <p:sp>
        <p:nvSpPr>
          <p:cNvPr id="7172" name="文本框 7"/>
          <p:cNvSpPr txBox="1"/>
          <p:nvPr/>
        </p:nvSpPr>
        <p:spPr>
          <a:xfrm>
            <a:off x="3686810" y="339725"/>
            <a:ext cx="442468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itchFamily="34" charset="0"/>
              <a:buNone/>
            </a:pPr>
            <a:r>
              <a:rPr lang="en-US" altLang="zh-CN" sz="4400" b="1" dirty="0">
                <a:solidFill>
                  <a:srgbClr val="EF7509"/>
                </a:solidFill>
                <a:latin typeface="Segoe UI Semibold" charset="0"/>
                <a:ea typeface="思源黑体 CN Heavy" pitchFamily="34" charset="-122"/>
                <a:cs typeface="Segoe UI Semibold" charset="0"/>
              </a:rPr>
              <a:t>Homework</a:t>
            </a:r>
            <a:endParaRPr lang="en-US" altLang="zh-CN" sz="4400" b="1" dirty="0">
              <a:solidFill>
                <a:srgbClr val="EF7509"/>
              </a:solidFill>
              <a:latin typeface="Segoe UI Semibold" charset="0"/>
              <a:ea typeface="思源黑体 CN Heavy" pitchFamily="34" charset="-122"/>
              <a:cs typeface="Segoe UI Semi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5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/>
          <p:nvPr/>
        </p:nvGrpSpPr>
        <p:grpSpPr bwMode="auto">
          <a:xfrm>
            <a:off x="4678363" y="2782888"/>
            <a:ext cx="4200525" cy="2517775"/>
            <a:chOff x="0" y="0"/>
            <a:chExt cx="1311" cy="1134"/>
          </a:xfrm>
        </p:grpSpPr>
        <p:pic>
          <p:nvPicPr>
            <p:cNvPr id="20500" name="Picture 9" descr="55 拷贝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1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1" name="Text Box 10"/>
            <p:cNvSpPr txBox="1">
              <a:spLocks noChangeArrowheads="1"/>
            </p:cNvSpPr>
            <p:nvPr/>
          </p:nvSpPr>
          <p:spPr bwMode="auto">
            <a:xfrm>
              <a:off x="386" y="566"/>
              <a:ext cx="37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en-US" altLang="zh-CN" sz="3600" b="1">
                  <a:solidFill>
                    <a:srgbClr val="FFFF00"/>
                  </a:solidFill>
                  <a:latin typeface="Times New Roman" charset="0"/>
                </a:rPr>
                <a:t>thing</a:t>
              </a:r>
              <a:endParaRPr lang="en-US" altLang="zh-CN" sz="3600" b="1">
                <a:solidFill>
                  <a:srgbClr val="FFFF00"/>
                </a:solidFill>
                <a:latin typeface="Times New Roman" charset="0"/>
              </a:endParaRPr>
            </a:p>
          </p:txBody>
        </p:sp>
      </p:grpSp>
      <p:grpSp>
        <p:nvGrpSpPr>
          <p:cNvPr id="3" name="Group 5"/>
          <p:cNvGrpSpPr/>
          <p:nvPr/>
        </p:nvGrpSpPr>
        <p:grpSpPr bwMode="auto">
          <a:xfrm>
            <a:off x="3460750" y="1524000"/>
            <a:ext cx="4797425" cy="2609850"/>
            <a:chOff x="336" y="327"/>
            <a:chExt cx="1437" cy="1134"/>
          </a:xfrm>
        </p:grpSpPr>
        <p:pic>
          <p:nvPicPr>
            <p:cNvPr id="20498" name="Picture 6" descr="55 拷贝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27"/>
              <a:ext cx="1437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9" name="Text Box 7"/>
            <p:cNvSpPr txBox="1">
              <a:spLocks noChangeArrowheads="1"/>
            </p:cNvSpPr>
            <p:nvPr/>
          </p:nvSpPr>
          <p:spPr bwMode="auto">
            <a:xfrm>
              <a:off x="776" y="899"/>
              <a:ext cx="33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en-US" altLang="zh-CN" sz="3200" b="1">
                  <a:solidFill>
                    <a:srgbClr val="FFFF00"/>
                  </a:solidFill>
                  <a:latin typeface="Times New Roman" charset="0"/>
                </a:rPr>
                <a:t>study</a:t>
              </a:r>
              <a:endParaRPr lang="en-US" altLang="zh-CN" sz="3200" b="1">
                <a:solidFill>
                  <a:srgbClr val="FFFF00"/>
                </a:solidFill>
                <a:latin typeface="Times New Roman" charset="0"/>
              </a:endParaRPr>
            </a:p>
          </p:txBody>
        </p:sp>
      </p:grpSp>
      <p:grpSp>
        <p:nvGrpSpPr>
          <p:cNvPr id="4" name="Group 23"/>
          <p:cNvGrpSpPr/>
          <p:nvPr/>
        </p:nvGrpSpPr>
        <p:grpSpPr bwMode="auto">
          <a:xfrm>
            <a:off x="2144713" y="0"/>
            <a:ext cx="4973637" cy="2698750"/>
            <a:chOff x="-100" y="251"/>
            <a:chExt cx="1789" cy="1354"/>
          </a:xfrm>
        </p:grpSpPr>
        <p:pic>
          <p:nvPicPr>
            <p:cNvPr id="20496" name="Picture 24" descr="55 拷贝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" y="251"/>
              <a:ext cx="1789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7" name="Text Box 25"/>
            <p:cNvSpPr txBox="1">
              <a:spLocks noChangeArrowheads="1"/>
            </p:cNvSpPr>
            <p:nvPr/>
          </p:nvSpPr>
          <p:spPr bwMode="auto">
            <a:xfrm>
              <a:off x="413" y="886"/>
              <a:ext cx="317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en-US" altLang="zh-CN" sz="3200" b="1">
                  <a:solidFill>
                    <a:srgbClr val="FFFF00"/>
                  </a:solidFill>
                  <a:latin typeface="Times New Roman" charset="0"/>
                </a:rPr>
                <a:t>way</a:t>
              </a:r>
              <a:endParaRPr lang="en-US" altLang="zh-CN" sz="3200" b="1">
                <a:solidFill>
                  <a:srgbClr val="FFFF00"/>
                </a:solidFill>
                <a:latin typeface="Times New Roman" charset="0"/>
              </a:endParaRPr>
            </a:p>
          </p:txBody>
        </p:sp>
      </p:grpSp>
      <p:grpSp>
        <p:nvGrpSpPr>
          <p:cNvPr id="5" name="Group 17"/>
          <p:cNvGrpSpPr/>
          <p:nvPr/>
        </p:nvGrpSpPr>
        <p:grpSpPr bwMode="auto">
          <a:xfrm>
            <a:off x="5249863" y="347663"/>
            <a:ext cx="3838575" cy="2205037"/>
            <a:chOff x="328" y="-125"/>
            <a:chExt cx="1311" cy="1134"/>
          </a:xfrm>
        </p:grpSpPr>
        <p:pic>
          <p:nvPicPr>
            <p:cNvPr id="20494" name="Picture 18" descr="55 拷贝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" y="-125"/>
              <a:ext cx="1311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5" name="Text Box 19"/>
            <p:cNvSpPr txBox="1">
              <a:spLocks noChangeArrowheads="1"/>
            </p:cNvSpPr>
            <p:nvPr/>
          </p:nvSpPr>
          <p:spPr bwMode="auto">
            <a:xfrm>
              <a:off x="664" y="394"/>
              <a:ext cx="9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en-US" altLang="zh-CN" sz="3200" b="1">
                  <a:solidFill>
                    <a:srgbClr val="FFFF00"/>
                  </a:solidFill>
                  <a:latin typeface="Times New Roman" charset="0"/>
                </a:rPr>
                <a:t>easy</a:t>
              </a:r>
              <a:endParaRPr lang="en-US" altLang="zh-CN" sz="3200" b="1">
                <a:solidFill>
                  <a:srgbClr val="FFFF00"/>
                </a:solidFill>
                <a:latin typeface="Times New Roman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 bwMode="auto">
          <a:xfrm>
            <a:off x="238125" y="-211138"/>
            <a:ext cx="4129088" cy="2447926"/>
            <a:chOff x="462" y="327"/>
            <a:chExt cx="1311" cy="1134"/>
          </a:xfrm>
        </p:grpSpPr>
        <p:pic>
          <p:nvPicPr>
            <p:cNvPr id="20492" name="Picture 6" descr="55 拷贝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" y="327"/>
              <a:ext cx="1311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3" name="Text Box 7"/>
            <p:cNvSpPr txBox="1">
              <a:spLocks noChangeArrowheads="1"/>
            </p:cNvSpPr>
            <p:nvPr/>
          </p:nvSpPr>
          <p:spPr bwMode="auto">
            <a:xfrm>
              <a:off x="780" y="874"/>
              <a:ext cx="352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en-US" altLang="zh-CN" sz="3200" b="1">
                  <a:solidFill>
                    <a:srgbClr val="FFFF00"/>
                  </a:solidFill>
                  <a:latin typeface="Times New Roman" charset="0"/>
                </a:rPr>
                <a:t>catch</a:t>
              </a:r>
              <a:endParaRPr lang="en-US" altLang="zh-CN" sz="3200" b="1">
                <a:solidFill>
                  <a:srgbClr val="FFFF00"/>
                </a:solidFill>
                <a:latin typeface="Times New Roman" charset="0"/>
              </a:endParaRPr>
            </a:p>
          </p:txBody>
        </p:sp>
      </p:grpSp>
      <p:grpSp>
        <p:nvGrpSpPr>
          <p:cNvPr id="7" name="Group 14"/>
          <p:cNvGrpSpPr/>
          <p:nvPr/>
        </p:nvGrpSpPr>
        <p:grpSpPr bwMode="auto">
          <a:xfrm rot="197357">
            <a:off x="-446088" y="1484313"/>
            <a:ext cx="4946651" cy="3014662"/>
            <a:chOff x="344" y="191"/>
            <a:chExt cx="1665" cy="1440"/>
          </a:xfrm>
        </p:grpSpPr>
        <p:pic>
          <p:nvPicPr>
            <p:cNvPr id="20490" name="Picture 15" descr="55 拷贝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" y="191"/>
              <a:ext cx="1665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1" name="Text Box 16"/>
            <p:cNvSpPr txBox="1">
              <a:spLocks noChangeArrowheads="1"/>
            </p:cNvSpPr>
            <p:nvPr/>
          </p:nvSpPr>
          <p:spPr bwMode="auto">
            <a:xfrm>
              <a:off x="791" y="917"/>
              <a:ext cx="90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en-US" altLang="zh-CN" sz="3200" b="1">
                  <a:solidFill>
                    <a:srgbClr val="FFFF00"/>
                  </a:solidFill>
                  <a:latin typeface="Times New Roman" charset="0"/>
                </a:rPr>
                <a:t>circle</a:t>
              </a:r>
              <a:endParaRPr lang="en-US" altLang="zh-CN" sz="3200" b="1">
                <a:solidFill>
                  <a:srgbClr val="FFFF00"/>
                </a:solidFill>
                <a:latin typeface="Times New Roman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649845" y="347980"/>
            <a:ext cx="3933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Can you pick apples?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73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67">
                                          <p:stCondLst>
                                            <p:cond delay="273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39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249" decel="50000">
                                          <p:stCondLst>
                                            <p:cond delay="9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rAng="0" ptsTypes="">
                                      <p:cBhvr>
                                        <p:cTn id="27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rAng="0" ptsTypes="">
                                      <p:cBhvr>
                                        <p:cTn id="34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73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67">
                                          <p:stCondLst>
                                            <p:cond delay="273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9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39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249" decel="50000">
                                          <p:stCondLst>
                                            <p:cond delay="9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73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67">
                                          <p:stCondLst>
                                            <p:cond delay="273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9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39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249" decel="50000">
                                          <p:stCondLst>
                                            <p:cond delay="9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0081150385952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540" y="-29210"/>
            <a:ext cx="12210415" cy="6858635"/>
          </a:xfrm>
          <a:prstGeom prst="rect">
            <a:avLst/>
          </a:prstGeom>
        </p:spPr>
      </p:pic>
      <p:sp>
        <p:nvSpPr>
          <p:cNvPr id="7172" name="文本框 7"/>
          <p:cNvSpPr txBox="1"/>
          <p:nvPr/>
        </p:nvSpPr>
        <p:spPr>
          <a:xfrm>
            <a:off x="81915" y="44450"/>
            <a:ext cx="31972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itchFamily="34" charset="0"/>
              <a:buNone/>
            </a:pPr>
            <a:r>
              <a:rPr lang="en-US" altLang="zh-CN" sz="4400" b="1" dirty="0">
                <a:solidFill>
                  <a:srgbClr val="EF7509"/>
                </a:solidFill>
                <a:latin typeface="Segoe UI Semibold" charset="0"/>
                <a:ea typeface="思源黑体 CN Heavy" pitchFamily="34" charset="-122"/>
                <a:cs typeface="Segoe UI Semibold" charset="0"/>
              </a:rPr>
              <a:t>Lead in</a:t>
            </a:r>
            <a:endParaRPr lang="en-US" altLang="zh-CN" sz="4400" b="1" dirty="0">
              <a:solidFill>
                <a:srgbClr val="EF7509"/>
              </a:solidFill>
              <a:latin typeface="Segoe UI Semibold" charset="0"/>
              <a:ea typeface="思源黑体 CN Heavy" pitchFamily="34" charset="-122"/>
              <a:cs typeface="Segoe UI Semibold" charset="0"/>
            </a:endParaRPr>
          </a:p>
        </p:txBody>
      </p:sp>
      <p:sp>
        <p:nvSpPr>
          <p:cNvPr id="9" name="TextBox 23"/>
          <p:cNvSpPr txBox="1"/>
          <p:nvPr/>
        </p:nvSpPr>
        <p:spPr>
          <a:xfrm>
            <a:off x="2230120" y="1299845"/>
            <a:ext cx="736346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charset="0"/>
                <a:ea typeface="微软雅黑" charset="-122"/>
              </a:rPr>
              <a:t>What can you do at school?</a:t>
            </a:r>
            <a:r>
              <a:rPr lang="en-US" altLang="zh-CN" sz="4400" b="1" dirty="0">
                <a:solidFill>
                  <a:schemeClr val="bg1"/>
                </a:solidFill>
                <a:latin typeface="Times New Roman" charset="0"/>
                <a:ea typeface="微软雅黑" charset="-122"/>
              </a:rPr>
              <a:t>    </a:t>
            </a:r>
            <a:endParaRPr lang="en-US" altLang="zh-CN" sz="4400" b="1" dirty="0">
              <a:solidFill>
                <a:schemeClr val="bg1"/>
              </a:solidFill>
              <a:latin typeface="Times New Roman" charset="0"/>
              <a:ea typeface="微软雅黑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2" name="文本框 7"/>
          <p:cNvSpPr txBox="1"/>
          <p:nvPr/>
        </p:nvSpPr>
        <p:spPr>
          <a:xfrm>
            <a:off x="61595" y="121285"/>
            <a:ext cx="42468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itchFamily="34" charset="0"/>
              <a:buNone/>
            </a:pPr>
            <a:r>
              <a:rPr lang="en-US" altLang="zh-CN" sz="3200" b="1" dirty="0">
                <a:solidFill>
                  <a:srgbClr val="EF7509"/>
                </a:solidFill>
                <a:latin typeface="Times New Roman" charset="0"/>
                <a:ea typeface="思源黑体 CN Heavy" pitchFamily="34" charset="-122"/>
                <a:cs typeface="Times New Roman" charset="0"/>
              </a:rPr>
              <a:t>Look listen and answer</a:t>
            </a:r>
            <a:endParaRPr lang="en-US" altLang="zh-CN" sz="3200" b="1" dirty="0">
              <a:solidFill>
                <a:srgbClr val="EF7509"/>
              </a:solidFill>
              <a:latin typeface="Times New Roman" charset="0"/>
              <a:ea typeface="思源黑体 CN Heavy" pitchFamily="34" charset="-122"/>
              <a:cs typeface="Times New Roman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63715" y="1345565"/>
            <a:ext cx="4729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charset="0"/>
              </a:rPr>
              <a:t>What does she want to do?</a:t>
            </a:r>
            <a:endParaRPr lang="en-US" altLang="zh-CN" sz="2800" b="1">
              <a:latin typeface="Times New Roman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95795" y="2475865"/>
            <a:ext cx="45974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charset="0"/>
              </a:rPr>
              <a:t>Ann wants to get the hat.</a:t>
            </a:r>
            <a:endParaRPr lang="en-US" altLang="zh-CN" sz="2800" b="1">
              <a:solidFill>
                <a:srgbClr val="FF0000"/>
              </a:solidFill>
              <a:latin typeface="Times New Roman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1595" y="1537335"/>
            <a:ext cx="6033135" cy="4623435"/>
          </a:xfrm>
          <a:prstGeom prst="rect">
            <a:avLst/>
          </a:prstGeom>
        </p:spPr>
      </p:pic>
      <p:pic>
        <p:nvPicPr>
          <p:cNvPr id="3" name="六下第2课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329124.000000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7860030" y="441833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3704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2" name="文本框 7"/>
          <p:cNvSpPr txBox="1"/>
          <p:nvPr/>
        </p:nvSpPr>
        <p:spPr>
          <a:xfrm>
            <a:off x="311785" y="275590"/>
            <a:ext cx="35553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itchFamily="34" charset="0"/>
              <a:buNone/>
            </a:pPr>
            <a:r>
              <a:rPr lang="en-US" altLang="zh-CN" sz="3200" b="1" dirty="0">
                <a:solidFill>
                  <a:srgbClr val="EF7509"/>
                </a:solidFill>
                <a:latin typeface="Times New Roman" charset="0"/>
                <a:ea typeface="思源黑体 CN Heavy" pitchFamily="34" charset="-122"/>
                <a:cs typeface="Times New Roman" charset="0"/>
              </a:rPr>
              <a:t>Listen and think</a:t>
            </a:r>
            <a:endParaRPr lang="en-US" altLang="zh-CN" sz="3200" b="1" dirty="0">
              <a:solidFill>
                <a:srgbClr val="EF7509"/>
              </a:solidFill>
              <a:latin typeface="Times New Roman" charset="0"/>
              <a:ea typeface="思源黑体 CN Heavy" pitchFamily="34" charset="-122"/>
              <a:cs typeface="Times New Roman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73750" y="3168015"/>
            <a:ext cx="5407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charset="0"/>
              </a:rPr>
              <a:t>How can Ann get the hat?</a:t>
            </a:r>
            <a:endParaRPr lang="en-US" altLang="zh-CN" sz="2800" b="1">
              <a:latin typeface="Times New Roman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6580" y="4222750"/>
            <a:ext cx="554101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charset="0"/>
              </a:rPr>
              <a:t>Ann can get the hat with a chair.  </a:t>
            </a:r>
            <a:endParaRPr lang="en-US" altLang="zh-CN" sz="2800" b="1">
              <a:solidFill>
                <a:srgbClr val="FF0000"/>
              </a:solidFill>
              <a:latin typeface="Times New Roman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527810" y="1593850"/>
            <a:ext cx="2438400" cy="46875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49010" y="963295"/>
            <a:ext cx="54082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charset="0"/>
              </a:rPr>
              <a:t>Ann wants to get the hat, but she’s too short.</a:t>
            </a:r>
            <a:endParaRPr lang="en-US" altLang="zh-CN" sz="2800" b="1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07060" y="1353185"/>
            <a:ext cx="8785225" cy="4370070"/>
          </a:xfrm>
          <a:prstGeom prst="rect">
            <a:avLst/>
          </a:prstGeom>
        </p:spPr>
      </p:pic>
      <p:sp>
        <p:nvSpPr>
          <p:cNvPr id="7172" name="文本框 7"/>
          <p:cNvSpPr txBox="1"/>
          <p:nvPr/>
        </p:nvSpPr>
        <p:spPr>
          <a:xfrm>
            <a:off x="133350" y="108585"/>
            <a:ext cx="39122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itchFamily="34" charset="0"/>
              <a:buNone/>
            </a:pPr>
            <a:r>
              <a:rPr lang="en-US" altLang="zh-CN" sz="3200" b="1" dirty="0">
                <a:solidFill>
                  <a:srgbClr val="EF7509"/>
                </a:solidFill>
                <a:latin typeface="Times New Roman" charset="0"/>
                <a:ea typeface="思源黑体 CN Heavy" pitchFamily="34" charset="-122"/>
                <a:cs typeface="Times New Roman" charset="0"/>
              </a:rPr>
              <a:t>Look and guess</a:t>
            </a:r>
            <a:endParaRPr lang="en-US" altLang="zh-CN" sz="3200" b="1" dirty="0">
              <a:solidFill>
                <a:srgbClr val="EF7509"/>
              </a:solidFill>
              <a:latin typeface="Times New Roman" charset="0"/>
              <a:ea typeface="思源黑体 CN Heavy" pitchFamily="34" charset="-122"/>
              <a:cs typeface="Times New Roman" charset="0"/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683895" y="4385310"/>
            <a:ext cx="4192905" cy="133794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07060" y="4612005"/>
            <a:ext cx="40074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sz="2800" b="1">
                <a:latin typeface="Times New Roman" charset="0"/>
              </a:rPr>
              <a:t>What are they doing?</a:t>
            </a:r>
            <a:endParaRPr lang="en-US" altLang="en-US" sz="2800" b="1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2" name="文本框 7"/>
          <p:cNvSpPr txBox="1"/>
          <p:nvPr/>
        </p:nvSpPr>
        <p:spPr>
          <a:xfrm>
            <a:off x="300355" y="180340"/>
            <a:ext cx="35909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itchFamily="34" charset="0"/>
              <a:buNone/>
            </a:pPr>
            <a:r>
              <a:rPr lang="en-US" altLang="zh-CN" sz="3200" b="1" dirty="0">
                <a:solidFill>
                  <a:srgbClr val="EF7509"/>
                </a:solidFill>
                <a:latin typeface="Times New Roman" charset="0"/>
                <a:ea typeface="思源黑体 CN Heavy" pitchFamily="34" charset="-122"/>
                <a:cs typeface="Times New Roman" charset="0"/>
              </a:rPr>
              <a:t>Listen and repeat</a:t>
            </a:r>
            <a:endParaRPr lang="en-US" altLang="zh-CN" sz="3200" b="1" dirty="0">
              <a:solidFill>
                <a:srgbClr val="EF7509"/>
              </a:solidFill>
              <a:latin typeface="Times New Roman" charset="0"/>
              <a:ea typeface="思源黑体 CN Heavy" pitchFamily="34" charset="-122"/>
              <a:cs typeface="Times New Roman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04595" y="1296670"/>
            <a:ext cx="1053211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charset="0"/>
                <a:sym typeface="+mn-ea"/>
              </a:rPr>
              <a:t>Mr Liu: </a:t>
            </a:r>
            <a:r>
              <a:rPr lang="en-US" altLang="zh-CN" sz="2800" b="1">
                <a:latin typeface="Times New Roman" charset="0"/>
              </a:rPr>
              <a:t>Boys and girls, how can we draw a line?</a:t>
            </a:r>
            <a:endParaRPr lang="en-US" altLang="zh-CN" sz="2800" b="1">
              <a:latin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charset="0"/>
                <a:sym typeface="+mn-ea"/>
              </a:rPr>
              <a:t>Peter: </a:t>
            </a:r>
            <a:r>
              <a:rPr lang="en-US" altLang="zh-CN" sz="2800" b="1">
                <a:latin typeface="Times New Roman" charset="0"/>
              </a:rPr>
              <a:t>We can draw it with a ruler.</a:t>
            </a:r>
            <a:endParaRPr lang="en-US" altLang="zh-CN" sz="2800" b="1">
              <a:latin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charset="0"/>
                <a:sym typeface="+mn-ea"/>
              </a:rPr>
              <a:t>Mr Liu: </a:t>
            </a:r>
            <a:r>
              <a:rPr lang="en-US" altLang="zh-CN" sz="2800" b="1">
                <a:latin typeface="Times New Roman" charset="0"/>
              </a:rPr>
              <a:t>Yes. But we don’t have a ruler. How can we do it?</a:t>
            </a:r>
            <a:endParaRPr lang="en-US" altLang="zh-CN" sz="2800" b="1">
              <a:latin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charset="0"/>
                <a:sym typeface="+mn-ea"/>
              </a:rPr>
              <a:t>Ann: </a:t>
            </a:r>
            <a:r>
              <a:rPr lang="en-US" altLang="zh-CN" sz="2800" b="1">
                <a:latin typeface="Times New Roman" charset="0"/>
              </a:rPr>
              <a:t>Can we draw it with a book?</a:t>
            </a:r>
            <a:endParaRPr lang="en-US" altLang="zh-CN" sz="2800" b="1">
              <a:latin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charset="0"/>
                <a:sym typeface="+mn-ea"/>
              </a:rPr>
              <a:t>Mr Liu: </a:t>
            </a:r>
            <a:r>
              <a:rPr lang="en-US" altLang="zh-CN" sz="2800" b="1">
                <a:latin typeface="Times New Roman" charset="0"/>
              </a:rPr>
              <a:t>Yes, we can.</a:t>
            </a:r>
            <a:endParaRPr lang="en-US" altLang="zh-CN" sz="2800" b="1">
              <a:latin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charset="0"/>
                <a:sym typeface="+mn-ea"/>
              </a:rPr>
              <a:t>John: </a:t>
            </a:r>
            <a:r>
              <a:rPr lang="en-US" altLang="zh-CN" sz="2800" b="1">
                <a:latin typeface="Times New Roman" charset="0"/>
              </a:rPr>
              <a:t>We can draw it with a card.</a:t>
            </a:r>
            <a:endParaRPr lang="en-US" altLang="zh-CN" sz="2800" b="1">
              <a:latin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charset="0"/>
                <a:sym typeface="+mn-ea"/>
              </a:rPr>
              <a:t>Lingling: </a:t>
            </a:r>
            <a:r>
              <a:rPr lang="en-US" altLang="zh-CN" sz="2800" b="1">
                <a:latin typeface="Times New Roman" charset="0"/>
              </a:rPr>
              <a:t>We can also draw it with a pencil-box.</a:t>
            </a:r>
            <a:endParaRPr lang="en-US" altLang="zh-CN" sz="2800" b="1">
              <a:latin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charset="0"/>
                <a:sym typeface="+mn-ea"/>
              </a:rPr>
              <a:t>Mr Liu: </a:t>
            </a:r>
            <a:r>
              <a:rPr lang="en-US" altLang="zh-CN" sz="2800" b="1">
                <a:latin typeface="Times New Roman" charset="0"/>
              </a:rPr>
              <a:t>Great! We can draw a line with many things.</a:t>
            </a:r>
            <a:endParaRPr lang="en-US" altLang="zh-CN" sz="2800" b="1">
              <a:latin typeface="Times New Roman" charset="0"/>
            </a:endParaRPr>
          </a:p>
        </p:txBody>
      </p:sp>
      <p:sp>
        <p:nvSpPr>
          <p:cNvPr id="3" name="云形标注 2"/>
          <p:cNvSpPr/>
          <p:nvPr/>
        </p:nvSpPr>
        <p:spPr>
          <a:xfrm flipH="1">
            <a:off x="7254240" y="3382645"/>
            <a:ext cx="4875530" cy="188341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518400" y="3617595"/>
            <a:ext cx="42183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sz="2800" b="1">
                <a:latin typeface="Times New Roman" charset="0"/>
              </a:rPr>
              <a:t>How many ways are there to draw a line?</a:t>
            </a:r>
            <a:endParaRPr lang="en-US" sz="2800" b="1">
              <a:latin typeface="Times New Roman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372995" y="2593975"/>
            <a:ext cx="4171950" cy="889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160905" y="3826510"/>
            <a:ext cx="4171950" cy="889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220595" y="5109210"/>
            <a:ext cx="4171950" cy="889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795270" y="5816600"/>
            <a:ext cx="5777865" cy="2921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六下第2课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869.000000" end="256496.000000"/>
                </p14:media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9003665" y="30861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8" dur="441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/>
      <p:bldP spid="3" grpId="0" bldLvl="0" animBg="1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798955" y="1733550"/>
            <a:ext cx="781939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2800" b="1">
                <a:latin typeface="Times New Roman" charset="0"/>
                <a:sym typeface="+mn-ea"/>
              </a:rPr>
              <a:t>1. How many ways are there to draw a line?</a:t>
            </a:r>
            <a:endParaRPr lang="en-US" sz="2800" b="1">
              <a:latin typeface="Times New Roman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b="1">
                <a:latin typeface="Times New Roman" charset="0"/>
              </a:rPr>
              <a:t>    _____________________________________</a:t>
            </a:r>
            <a:endParaRPr lang="en-US" altLang="zh-CN" sz="2800" b="1">
              <a:latin typeface="Times New Roman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b="1">
                <a:latin typeface="Times New Roman" charset="0"/>
              </a:rPr>
              <a:t>2. What are these ways?</a:t>
            </a:r>
            <a:endParaRPr lang="en-US" altLang="zh-CN" sz="2800" b="1">
              <a:latin typeface="Times New Roman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b="1">
                <a:latin typeface="Times New Roman" charset="0"/>
                <a:sym typeface="+mn-ea"/>
              </a:rPr>
              <a:t>    _____________________________________</a:t>
            </a:r>
            <a:endParaRPr lang="en-US" altLang="zh-CN" sz="2800" b="1">
              <a:latin typeface="Times New Roman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b="1">
                <a:latin typeface="Times New Roman" charset="0"/>
                <a:sym typeface="+mn-ea"/>
              </a:rPr>
              <a:t>    _____________________________________</a:t>
            </a:r>
            <a:endParaRPr lang="en-US" altLang="zh-CN" sz="2800" b="1">
              <a:latin typeface="Times New Roman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b="1">
                <a:latin typeface="Times New Roman" charset="0"/>
                <a:sym typeface="+mn-ea"/>
              </a:rPr>
              <a:t>    _____________________________________</a:t>
            </a:r>
            <a:endParaRPr lang="en-US" altLang="zh-CN" sz="2800" b="1">
              <a:latin typeface="Times New Roman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b="1">
                <a:latin typeface="Times New Roman" charset="0"/>
                <a:sym typeface="+mn-ea"/>
              </a:rPr>
              <a:t>    _____________________________________</a:t>
            </a:r>
            <a:endParaRPr lang="en-US" altLang="zh-CN" sz="2800" b="1">
              <a:latin typeface="Times New Roman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86305" y="2314575"/>
            <a:ext cx="78193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charset="0"/>
                <a:sym typeface="+mn-ea"/>
              </a:rPr>
              <a:t>There are 4 ways to draw a line.</a:t>
            </a:r>
            <a:endParaRPr lang="en-US" sz="2800" b="1">
              <a:solidFill>
                <a:srgbClr val="FF0000"/>
              </a:solidFill>
              <a:latin typeface="Times New Roman" charset="0"/>
              <a:sym typeface="+mn-ea"/>
            </a:endParaRPr>
          </a:p>
        </p:txBody>
      </p:sp>
      <p:sp>
        <p:nvSpPr>
          <p:cNvPr id="7172" name="文本框 7"/>
          <p:cNvSpPr txBox="1"/>
          <p:nvPr/>
        </p:nvSpPr>
        <p:spPr>
          <a:xfrm>
            <a:off x="49530" y="144780"/>
            <a:ext cx="38646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itchFamily="34" charset="0"/>
              <a:buNone/>
            </a:pPr>
            <a:r>
              <a:rPr lang="en-US" altLang="zh-CN" sz="3600" b="1" dirty="0">
                <a:solidFill>
                  <a:srgbClr val="EF7509"/>
                </a:solidFill>
                <a:latin typeface="Times New Roman" charset="0"/>
                <a:ea typeface="思源黑体 CN Heavy" pitchFamily="34" charset="-122"/>
                <a:cs typeface="Times New Roman" charset="0"/>
              </a:rPr>
              <a:t>Think and answer</a:t>
            </a:r>
            <a:endParaRPr lang="en-US" altLang="zh-CN" sz="3600" b="1" dirty="0">
              <a:solidFill>
                <a:srgbClr val="EF7509"/>
              </a:solidFill>
              <a:latin typeface="Times New Roman" charset="0"/>
              <a:ea typeface="思源黑体 CN Heavy" pitchFamily="34" charset="-122"/>
              <a:cs typeface="Times New Roman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86305" y="3547110"/>
            <a:ext cx="78193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charset="0"/>
                <a:sym typeface="+mn-ea"/>
              </a:rPr>
              <a:t>We can draw it with a ruler.</a:t>
            </a:r>
            <a:endParaRPr lang="en-US" sz="2800" b="1">
              <a:solidFill>
                <a:srgbClr val="FF0000"/>
              </a:solidFill>
              <a:latin typeface="Times New Roman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86305" y="4284345"/>
            <a:ext cx="78193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charset="0"/>
                <a:sym typeface="+mn-ea"/>
              </a:rPr>
              <a:t>We can draw it with a book.</a:t>
            </a:r>
            <a:endParaRPr lang="en-US" sz="2800" b="1">
              <a:solidFill>
                <a:srgbClr val="FF0000"/>
              </a:solidFill>
              <a:latin typeface="Times New Roman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86305" y="4927600"/>
            <a:ext cx="78193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charset="0"/>
                <a:sym typeface="+mn-ea"/>
              </a:rPr>
              <a:t>We can draw it with a card.</a:t>
            </a:r>
            <a:endParaRPr lang="en-US" sz="2800" b="1">
              <a:solidFill>
                <a:srgbClr val="FF0000"/>
              </a:solidFill>
              <a:latin typeface="Times New Roman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86305" y="5487035"/>
            <a:ext cx="78193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charset="0"/>
                <a:sym typeface="+mn-ea"/>
              </a:rPr>
              <a:t>We can draw it with a pencil-box.</a:t>
            </a:r>
            <a:endParaRPr lang="en-US" sz="2800" b="1">
              <a:solidFill>
                <a:srgbClr val="FF0000"/>
              </a:solidFill>
              <a:latin typeface="Times New Roman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small0592bc9d585461f3bf1215b6431ca49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7305" y="22860"/>
            <a:ext cx="12234545" cy="6837045"/>
          </a:xfrm>
          <a:prstGeom prst="rect">
            <a:avLst/>
          </a:prstGeom>
        </p:spPr>
      </p:pic>
      <p:sp>
        <p:nvSpPr>
          <p:cNvPr id="17" name="TextBox 23"/>
          <p:cNvSpPr txBox="1"/>
          <p:nvPr/>
        </p:nvSpPr>
        <p:spPr>
          <a:xfrm>
            <a:off x="3951605" y="438785"/>
            <a:ext cx="723201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u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charset="0"/>
                <a:ea typeface="微软雅黑" charset="-122"/>
              </a:rPr>
              <a:t>Show time</a:t>
            </a:r>
            <a:endParaRPr lang="en-US" altLang="zh-CN" sz="4400" b="1" u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charset="0"/>
              <a:ea typeface="微软雅黑" charset="-122"/>
            </a:endParaRPr>
          </a:p>
        </p:txBody>
      </p:sp>
      <p:sp>
        <p:nvSpPr>
          <p:cNvPr id="20" name="Rectangle 167"/>
          <p:cNvSpPr>
            <a:spLocks noChangeArrowheads="1"/>
          </p:cNvSpPr>
          <p:nvPr/>
        </p:nvSpPr>
        <p:spPr bwMode="auto">
          <a:xfrm>
            <a:off x="3037840" y="2213610"/>
            <a:ext cx="6788150" cy="103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kern="1200">
                <a:solidFill>
                  <a:schemeClr val="tx1"/>
                </a:solidFill>
                <a:latin typeface="Times New Roman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kern="1200">
                <a:solidFill>
                  <a:schemeClr val="tx1"/>
                </a:solidFill>
                <a:latin typeface="Times New Roman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kern="1200">
                <a:solidFill>
                  <a:schemeClr val="tx1"/>
                </a:solidFill>
                <a:latin typeface="Times New Roman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kern="1200">
                <a:solidFill>
                  <a:schemeClr val="tx1"/>
                </a:solidFill>
                <a:latin typeface="Times New Roman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kern="1200">
                <a:solidFill>
                  <a:schemeClr val="tx1"/>
                </a:solidFill>
                <a:latin typeface="Times New Roman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宋体" pitchFamily="2" charset="-122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CN" sz="4400" u="none" dirty="0">
                <a:solidFill>
                  <a:srgbClr val="000000"/>
                </a:solidFill>
                <a:latin typeface="黑体" charset="-122"/>
                <a:ea typeface="黑体" charset="-122"/>
              </a:rPr>
              <a:t>4</a:t>
            </a:r>
            <a:r>
              <a:rPr lang="zh-CN" altLang="en-US" sz="4400" u="none" dirty="0" smtClean="0">
                <a:solidFill>
                  <a:srgbClr val="000000"/>
                </a:solidFill>
                <a:latin typeface="黑体" charset="-122"/>
                <a:ea typeface="黑体" charset="-122"/>
              </a:rPr>
              <a:t>人</a:t>
            </a:r>
            <a:r>
              <a:rPr lang="zh-CN" altLang="en-US" sz="4400" u="none" dirty="0">
                <a:solidFill>
                  <a:srgbClr val="000000"/>
                </a:solidFill>
                <a:latin typeface="黑体" charset="-122"/>
                <a:ea typeface="黑体" charset="-122"/>
              </a:rPr>
              <a:t>一组，分角色</a:t>
            </a:r>
            <a:r>
              <a:rPr lang="zh-CN" altLang="en-US" sz="4400" u="none" dirty="0" smtClean="0">
                <a:solidFill>
                  <a:srgbClr val="000000"/>
                </a:solidFill>
                <a:latin typeface="黑体" charset="-122"/>
                <a:ea typeface="黑体" charset="-122"/>
              </a:rPr>
              <a:t>表演对话</a:t>
            </a:r>
            <a:endParaRPr lang="zh-CN" altLang="en-US" sz="4400" u="none" dirty="0">
              <a:solidFill>
                <a:srgbClr val="000000"/>
              </a:solidFill>
              <a:latin typeface="黑体" charset="-122"/>
              <a:ea typeface="黑体" charset="-122"/>
            </a:endParaRPr>
          </a:p>
        </p:txBody>
      </p:sp>
      <p:sp>
        <p:nvSpPr>
          <p:cNvPr id="7172" name="文本框 7"/>
          <p:cNvSpPr txBox="1"/>
          <p:nvPr/>
        </p:nvSpPr>
        <p:spPr>
          <a:xfrm>
            <a:off x="156845" y="120650"/>
            <a:ext cx="316357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4400" b="1" dirty="0">
                <a:solidFill>
                  <a:srgbClr val="EF7509"/>
                </a:solidFill>
                <a:latin typeface="Segoe UI Semibold" charset="0"/>
                <a:ea typeface="思源黑体 CN Heavy" pitchFamily="34" charset="-122"/>
                <a:cs typeface="Segoe UI Semibold" charset="0"/>
              </a:rPr>
              <a:t>Role play</a:t>
            </a:r>
            <a:endParaRPr lang="en-US" altLang="zh-CN" sz="4400" b="1" dirty="0">
              <a:solidFill>
                <a:srgbClr val="EF7509"/>
              </a:solidFill>
              <a:latin typeface="Segoe UI Semibold" charset="0"/>
              <a:ea typeface="思源黑体 CN Heavy" pitchFamily="34" charset="-122"/>
              <a:cs typeface="Segoe UI Semi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1882</Words>
  <Application>Kingsoft Office WPP</Application>
  <PresentationFormat>宽屏</PresentationFormat>
  <Paragraphs>136</Paragraphs>
  <Slides>17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lenovo</cp:lastModifiedBy>
  <cp:revision>8</cp:revision>
  <dcterms:created xsi:type="dcterms:W3CDTF">2019-06-17T01:25:00Z</dcterms:created>
  <dcterms:modified xsi:type="dcterms:W3CDTF">2019-06-18T07:14:49Z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2052-10.1.0.5372</vt:lpwstr>
  </property>
</Properties>
</file>