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charset="-122"/>
                <a:ea typeface="微软雅黑" charset="-122"/>
              </a:rPr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charset="-122"/>
                <a:ea typeface="微软雅黑" charset="-122"/>
              </a:rPr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charset="-122"/>
        <a:ea typeface="微软雅黑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latinLnBrk="0" hangingPunct="1"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latinLnBrk="0" hangingPunct="1"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latinLnBrk="0" hangingPunct="1"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latinLnBrk="0" hangingPunct="1"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latinLnBrk="0" hangingPunct="1"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latinLnBrk="0" hangingPunct="1"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latinLnBrk="0" hangingPunct="1"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latinLnBrk="0" hangingPunct="1"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146" name="矩形 35"/>
          <p:cNvSpPr>
            <a:spLocks noChangeArrowheads="1"/>
          </p:cNvSpPr>
          <p:nvPr/>
        </p:nvSpPr>
        <p:spPr bwMode="auto">
          <a:xfrm>
            <a:off x="2005172" y="861695"/>
            <a:ext cx="8516620" cy="14452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charset="0"/>
                <a:ea typeface="思源黑体 CN Bold" pitchFamily="34" charset="-122"/>
                <a:cs typeface="Times New Roman" charset="0"/>
                <a:sym typeface="+mn-ea"/>
              </a:rPr>
              <a:t>Lesson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charset="0"/>
                <a:ea typeface="思源黑体 CN Bold" pitchFamily="34" charset="-122"/>
                <a:cs typeface="Times New Roman" charset="0"/>
                <a:sym typeface="+mn-ea"/>
              </a:rPr>
              <a:t>1 He is wearing a blue T-shirt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charset="0"/>
              <a:ea typeface="思源黑体 CN Bold" pitchFamily="34" charset="-122"/>
              <a:cs typeface="Times New Roman" charset="0"/>
              <a:sym typeface="+mn-ea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charset="0"/>
                <a:ea typeface="思源黑体 CN Bold" pitchFamily="34" charset="-122"/>
                <a:cs typeface="Times New Roman" charset="0"/>
                <a:sym typeface="+mn-ea"/>
              </a:rPr>
              <a:t>The second period 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charset="0"/>
              <a:ea typeface="思源黑体 CN Bold" pitchFamily="34" charset="-122"/>
              <a:cs typeface="Times New Roman" charset="0"/>
              <a:sym typeface="+mn-ea"/>
            </a:endParaRPr>
          </a:p>
        </p:txBody>
      </p:sp>
      <p:sp>
        <p:nvSpPr>
          <p:cNvPr id="37" name="文本占位符 5"/>
          <p:cNvSpPr txBox="1"/>
          <p:nvPr/>
        </p:nvSpPr>
        <p:spPr>
          <a:xfrm>
            <a:off x="7677150" y="3535045"/>
            <a:ext cx="4243070" cy="423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charset="-122"/>
                <a:ea typeface="微软雅黑" charset="-122"/>
                <a:sym typeface="微软雅黑" charset="-122"/>
              </a:rPr>
              <a:t>接力版   六年级下</a:t>
            </a:r>
            <a:endParaRPr lang="zh-CN" altLang="en-US" sz="2400" b="1" dirty="0">
              <a:solidFill>
                <a:srgbClr val="008651"/>
              </a:solidFill>
              <a:latin typeface="微软雅黑" charset="-122"/>
              <a:ea typeface="微软雅黑" charset="-122"/>
              <a:sym typeface="微软雅黑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4463415"/>
            <a:ext cx="451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八步实验小学曾娟娟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7172" name="文本框 7"/>
          <p:cNvSpPr txBox="1"/>
          <p:nvPr/>
        </p:nvSpPr>
        <p:spPr>
          <a:xfrm>
            <a:off x="224155" y="120650"/>
            <a:ext cx="2070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guess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23020" y="753110"/>
            <a:ext cx="26314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He is a man 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315710" y="1544320"/>
            <a:ext cx="20243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tall?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6385560" y="2912745"/>
            <a:ext cx="20243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fat?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5075" y="3766820"/>
            <a:ext cx="28270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No,he isn't.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5546725" y="4614545"/>
            <a:ext cx="47840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wearing a blue shirt?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05930" y="5462905"/>
            <a:ext cx="50965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No, he is wearing a yellow shirt. </a:t>
            </a:r>
            <a:endParaRPr lang="en-US" altLang="en-US" sz="2800" b="1">
              <a:latin typeface="Times New Roman" charset="0"/>
            </a:endParaRPr>
          </a:p>
        </p:txBody>
      </p:sp>
      <p:pic>
        <p:nvPicPr>
          <p:cNvPr id="3" name="图片 2" descr="1561300_092836839223_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6400" y="1391920"/>
            <a:ext cx="3062605" cy="5327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85250" y="1872615"/>
            <a:ext cx="2061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Yes,he is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3884295" y="1241425"/>
            <a:ext cx="162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Woody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  <p:bldP spid="4" grpId="0"/>
      <p:bldP spid="18" grpId="0"/>
      <p:bldP spid="20" grpId="0"/>
      <p:bldP spid="22" grpId="0"/>
      <p:bldP spid="2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 flipH="1">
            <a:off x="6435090" y="2912110"/>
            <a:ext cx="2012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thin?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17585" y="3766185"/>
            <a:ext cx="31000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Yes, he is thin.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5592445" y="4608195"/>
            <a:ext cx="47561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wearing a blue suit?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29445" y="5462270"/>
            <a:ext cx="206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Yes, he is.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3" name="文本框 7"/>
          <p:cNvSpPr txBox="1"/>
          <p:nvPr/>
        </p:nvSpPr>
        <p:spPr>
          <a:xfrm>
            <a:off x="490220" y="230505"/>
            <a:ext cx="2059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guess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53500" y="752475"/>
            <a:ext cx="26168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He  is a boy.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6344920" y="1543685"/>
            <a:ext cx="2012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short?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86825" y="2188210"/>
            <a:ext cx="26168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Yes, he is short. </a:t>
            </a:r>
            <a:endParaRPr lang="en-US" altLang="en-US" sz="2800" b="1">
              <a:latin typeface="Times New Roman" charset="0"/>
            </a:endParaRPr>
          </a:p>
        </p:txBody>
      </p:sp>
      <p:pic>
        <p:nvPicPr>
          <p:cNvPr id="2" name="图片 1" descr="柯南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5910" y="1061720"/>
            <a:ext cx="411607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7475855" y="2030095"/>
            <a:ext cx="308800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She is tall.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75855" y="3060700"/>
            <a:ext cx="308800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She is thin.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75855" y="4097655"/>
            <a:ext cx="418782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She is wearing a red skirt.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75855" y="5130800"/>
            <a:ext cx="418782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Her hair is black.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" name="文本框 7"/>
          <p:cNvSpPr txBox="1"/>
          <p:nvPr/>
        </p:nvSpPr>
        <p:spPr>
          <a:xfrm>
            <a:off x="908050" y="767080"/>
            <a:ext cx="21234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find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08125" y="1538605"/>
            <a:ext cx="4258310" cy="46424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35520" y="954405"/>
            <a:ext cx="38627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600" b="1">
                <a:latin typeface="Times New Roman" charset="0"/>
              </a:rPr>
              <a:t>Who is she?</a:t>
            </a:r>
            <a:endParaRPr lang="en-US" altLang="en-US" sz="3600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bldLvl="0" animBg="1"/>
      <p:bldP spid="12" grpId="1" bldLvl="0" animBg="1"/>
      <p:bldP spid="13" grpId="1" bldLvl="0" animBg="1"/>
      <p:bldP spid="14" grpId="1" bldLvl="0" animBg="1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7475855" y="3060700"/>
            <a:ext cx="3088005" cy="737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He is fat.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75855" y="4097655"/>
            <a:ext cx="4187825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He is wearing a green T-shirt and a blue shorts.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75855" y="5635625"/>
            <a:ext cx="4187825" cy="737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His hair is orange.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75855" y="2030095"/>
            <a:ext cx="3088005" cy="737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en-US" sz="2800" b="1">
                <a:latin typeface="Times New Roman" charset="0"/>
              </a:rPr>
              <a:t>He is strong. </a:t>
            </a:r>
            <a:endParaRPr lang="en-US" altLang="en-US" sz="2800" b="1">
              <a:latin typeface="Times New Roman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93520" y="1524000"/>
            <a:ext cx="4258310" cy="46424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20915" y="939800"/>
            <a:ext cx="38627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600" b="1">
                <a:latin typeface="Times New Roman" charset="0"/>
              </a:rPr>
              <a:t>Who is he?</a:t>
            </a:r>
            <a:endParaRPr lang="en-US" altLang="en-US" sz="3600" b="1">
              <a:latin typeface="Times New Roman" charset="0"/>
            </a:endParaRPr>
          </a:p>
        </p:txBody>
      </p:sp>
      <p:sp>
        <p:nvSpPr>
          <p:cNvPr id="15" name="文本框 7"/>
          <p:cNvSpPr txBox="1"/>
          <p:nvPr/>
        </p:nvSpPr>
        <p:spPr>
          <a:xfrm>
            <a:off x="946150" y="744855"/>
            <a:ext cx="21234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find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bldLvl="0" animBg="1"/>
      <p:bldP spid="13" grpId="1" bldLvl="0" animBg="1"/>
      <p:bldP spid="14" grpId="1" bldLvl="0" animBg="1"/>
      <p:bldP spid="6" grpId="1" bldLvl="0" animBg="1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31" name="文本框 5130"/>
          <p:cNvSpPr txBox="1"/>
          <p:nvPr/>
        </p:nvSpPr>
        <p:spPr>
          <a:xfrm>
            <a:off x="3146425" y="2180590"/>
            <a:ext cx="58991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effectLst/>
                <a:latin typeface="Times New Roman" charset="0"/>
                <a:ea typeface="微软雅黑" charset="-122"/>
              </a:rPr>
              <a:t>Said features, guess who in the description of the class</a:t>
            </a:r>
            <a:r>
              <a:rPr lang="zh-CN" sz="3200" dirty="0">
                <a:solidFill>
                  <a:schemeClr val="tx1"/>
                </a:solidFill>
                <a:effectLst/>
                <a:latin typeface="Times New Roman" charset="0"/>
                <a:ea typeface="微软雅黑" charset="-122"/>
              </a:rPr>
              <a:t>.</a:t>
            </a:r>
            <a:endParaRPr lang="zh-CN" sz="3200" dirty="0">
              <a:solidFill>
                <a:schemeClr val="tx1"/>
              </a:solidFill>
              <a:effectLst/>
              <a:latin typeface="Times New Roman" charset="0"/>
              <a:ea typeface="微软雅黑" charset="-122"/>
            </a:endParaRPr>
          </a:p>
          <a:p>
            <a:pPr algn="ctr">
              <a:lnSpc>
                <a:spcPct val="150000"/>
              </a:lnSpc>
            </a:pPr>
            <a:r>
              <a:rPr lang="zh-CN" sz="3200" dirty="0">
                <a:solidFill>
                  <a:schemeClr val="tx1"/>
                </a:solidFill>
                <a:effectLst/>
                <a:latin typeface="微软雅黑" charset="-122"/>
                <a:ea typeface="微软雅黑" charset="-122"/>
              </a:rPr>
              <a:t>说特征，猜猜在描述班里的谁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微软雅黑" charset="-122"/>
                <a:ea typeface="微软雅黑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effectLst/>
              <a:latin typeface="微软雅黑" charset="-122"/>
              <a:ea typeface="微软雅黑" charset="-122"/>
            </a:endParaRPr>
          </a:p>
        </p:txBody>
      </p:sp>
      <p:sp>
        <p:nvSpPr>
          <p:cNvPr id="7172" name="文本框 7"/>
          <p:cNvSpPr txBox="1"/>
          <p:nvPr/>
        </p:nvSpPr>
        <p:spPr>
          <a:xfrm>
            <a:off x="908050" y="752475"/>
            <a:ext cx="2386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Play a game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233" b="2299"/>
          <a:stretch>
            <a:fillRect/>
          </a:stretch>
        </p:blipFill>
        <p:spPr>
          <a:xfrm>
            <a:off x="2033905" y="1325245"/>
            <a:ext cx="8808720" cy="5142230"/>
          </a:xfrm>
          <a:prstGeom prst="rect">
            <a:avLst/>
          </a:prstGeom>
        </p:spPr>
      </p:pic>
      <p:sp>
        <p:nvSpPr>
          <p:cNvPr id="7172" name="文本框 7"/>
          <p:cNvSpPr txBox="1"/>
          <p:nvPr/>
        </p:nvSpPr>
        <p:spPr>
          <a:xfrm>
            <a:off x="908050" y="752475"/>
            <a:ext cx="2386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Play a game</a:t>
            </a:r>
            <a:endParaRPr lang="en-US" altLang="zh-CN" sz="28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5121275" y="611505"/>
            <a:ext cx="72320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charset="0"/>
                <a:ea typeface="微软雅黑" charset="-122"/>
              </a:rPr>
              <a:t>Who is he? </a:t>
            </a:r>
            <a:endParaRPr lang="en-US" altLang="zh-CN" sz="32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99385" y="1873250"/>
            <a:ext cx="1570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charset="0"/>
              </a:rPr>
              <a:t>.</a:t>
            </a:r>
            <a:endParaRPr lang="en-US" altLang="zh-CN" sz="2400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3" name="TextBox 6"/>
          <p:cNvSpPr txBox="1"/>
          <p:nvPr/>
        </p:nvSpPr>
        <p:spPr>
          <a:xfrm>
            <a:off x="7820660" y="943610"/>
            <a:ext cx="19050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</a:rPr>
              <a:t>Ch</a:t>
            </a: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ina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7637780" y="3100705"/>
            <a:ext cx="227076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mu</a:t>
            </a: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ch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7699375" y="2045970"/>
            <a:ext cx="214757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['tʃaɪnə]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99375" y="4105275"/>
            <a:ext cx="214757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[mʌtʃ]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4388485" y="3183255"/>
            <a:ext cx="277431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lun</a:t>
            </a: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ch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4309745" y="1937385"/>
            <a:ext cx="214757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[tʃaɪld]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4309745" y="4260850"/>
            <a:ext cx="214757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[lʌntʃ]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2656205" y="1388110"/>
            <a:ext cx="89979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</a:rPr>
              <a:t>ch</a:t>
            </a:r>
            <a:endParaRPr lang="en-US" sz="3600" b="1" dirty="0">
              <a:solidFill>
                <a:srgbClr val="FF0000"/>
              </a:solidFill>
              <a:latin typeface="Times New Roman" charset="0"/>
              <a:ea typeface="微软雅黑" charset="-122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4388485" y="1015365"/>
            <a:ext cx="16764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ch</a:t>
            </a: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ild</a:t>
            </a:r>
            <a:endParaRPr lang="en-US" sz="3600" b="1" dirty="0">
              <a:solidFill>
                <a:schemeClr val="tx1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2535555" y="2178685"/>
            <a:ext cx="195262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[tʃ]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82550" y="50800"/>
            <a:ext cx="327787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Pronunciation</a:t>
            </a:r>
            <a:endParaRPr lang="en-US" altLang="zh-CN" sz="40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pic>
        <p:nvPicPr>
          <p:cNvPr id="2" name="图片 1" descr="熊猫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95" y="2967990"/>
            <a:ext cx="2324100" cy="3885565"/>
          </a:xfrm>
          <a:prstGeom prst="rect">
            <a:avLst/>
          </a:prstGeom>
        </p:spPr>
      </p:pic>
      <p:pic>
        <p:nvPicPr>
          <p:cNvPr id="4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8035.000000" end="17022.00000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478395" y="502729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36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3" grpId="0"/>
      <p:bldP spid="6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171315" y="324168"/>
            <a:ext cx="62261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宋体" pitchFamily="2" charset="-122"/>
                <a:sym typeface="+mn-ea"/>
              </a:rPr>
              <a:t>Listen to the Words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宋体" pitchFamily="2" charset="-122"/>
              <a:sym typeface="+mn-ea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413000" y="1591310"/>
            <a:ext cx="89979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</a:rPr>
              <a:t>sh</a:t>
            </a:r>
            <a:endParaRPr lang="en-US" sz="3600" b="1" dirty="0">
              <a:solidFill>
                <a:srgbClr val="FF0000"/>
              </a:solidFill>
              <a:latin typeface="Times New Roman" charset="0"/>
              <a:ea typeface="微软雅黑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728085" y="1038860"/>
            <a:ext cx="16764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sh</a:t>
            </a:r>
            <a:r>
              <a:rPr lang="en-US" sz="3600" b="1" dirty="0">
                <a:solidFill>
                  <a:schemeClr val="tx1"/>
                </a:solidFill>
                <a:latin typeface="Times New Roman" charset="0"/>
                <a:ea typeface="微软雅黑" charset="-122"/>
                <a:sym typeface="+mn-ea"/>
              </a:rPr>
              <a:t>op</a:t>
            </a:r>
            <a:endParaRPr lang="en-US" sz="3600" b="1" dirty="0">
              <a:solidFill>
                <a:schemeClr val="tx1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6332220" y="1241425"/>
            <a:ext cx="19050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</a:rPr>
              <a:t>sh</a:t>
            </a: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irt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492500" y="2782570"/>
            <a:ext cx="277431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wa</a:t>
            </a: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sh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6148705" y="3085465"/>
            <a:ext cx="227076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微软雅黑" charset="-122"/>
              </a:rPr>
              <a:t>fi</a:t>
            </a:r>
            <a:r>
              <a:rPr lang="en-US" sz="3600" b="1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sh</a:t>
            </a:r>
            <a:endParaRPr lang="en-US" sz="3600" b="1" dirty="0">
              <a:solidFill>
                <a:srgbClr val="00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34925" y="15240"/>
            <a:ext cx="327787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Pronunciation</a:t>
            </a:r>
            <a:endParaRPr lang="en-US" altLang="zh-CN" sz="40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3596640" y="1960880"/>
            <a:ext cx="193992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[ʃɒp]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6170295" y="2163445"/>
            <a:ext cx="194056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[ʃɜ:t]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3596640" y="3633470"/>
            <a:ext cx="214757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[wɒʃ]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51550" y="3704590"/>
            <a:ext cx="1819275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[fɪʃ]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224405" y="2513330"/>
            <a:ext cx="173228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eaLnBrk="1" hangingPunct="1">
              <a:lnSpc>
                <a:spcPct val="150000"/>
              </a:lnSpc>
            </a:pPr>
            <a:r>
              <a:rPr lang="en-US" sz="3600" b="1" dirty="0">
                <a:latin typeface="Times New Roman" charset="0"/>
                <a:ea typeface="微软雅黑" charset="-122"/>
              </a:rPr>
              <a:t>[ʃ]</a:t>
            </a:r>
            <a:endParaRPr lang="en-US" sz="3600" b="1" dirty="0">
              <a:latin typeface="Times New Roman" charset="0"/>
              <a:ea typeface="微软雅黑" charset="-122"/>
            </a:endParaRPr>
          </a:p>
        </p:txBody>
      </p:sp>
      <p:pic>
        <p:nvPicPr>
          <p:cNvPr id="7" name="图片 6" descr="小熊维尼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92895" y="3084830"/>
            <a:ext cx="2951480" cy="3751580"/>
          </a:xfrm>
          <a:prstGeom prst="rect">
            <a:avLst/>
          </a:prstGeom>
        </p:spPr>
      </p:pic>
      <p:pic>
        <p:nvPicPr>
          <p:cNvPr id="11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4016.00000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281430" y="43586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3610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7" grpId="0"/>
      <p:bldP spid="18" grpId="0"/>
      <p:bldP spid="2" grpId="0"/>
      <p:bldP spid="3" grpId="0"/>
      <p:bldP spid="4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291" name="TextBox 1"/>
          <p:cNvSpPr txBox="1"/>
          <p:nvPr/>
        </p:nvSpPr>
        <p:spPr>
          <a:xfrm>
            <a:off x="1747520" y="1176020"/>
            <a:ext cx="6269990" cy="3983990"/>
          </a:xfrm>
          <a:prstGeom prst="rect">
            <a:avLst/>
          </a:prstGeom>
          <a:noFill/>
          <a:ln w="9525">
            <a:noFill/>
          </a:ln>
        </p:spPr>
        <p:txBody>
          <a:bodyPr wrap="square" lIns="44796" tIns="22398" rIns="44796" bIns="22398">
            <a:spAutoFit/>
          </a:bodyPr>
          <a:p>
            <a:pPr lvl="0" eaLnBrk="1" hangingPunct="1">
              <a:lnSpc>
                <a:spcPct val="200000"/>
              </a:lnSpc>
            </a:pPr>
            <a:r>
              <a:rPr sz="3200" dirty="0">
                <a:latin typeface="Arial" pitchFamily="34" charset="0"/>
                <a:ea typeface="微软雅黑" charset="-122"/>
                <a:sym typeface="+mn-ea"/>
              </a:rPr>
              <a:t>1. 背诵本课的单词、课文。</a:t>
            </a:r>
            <a:endParaRPr sz="3200" dirty="0">
              <a:latin typeface="Arial" pitchFamily="34" charset="0"/>
              <a:ea typeface="微软雅黑" charset="-122"/>
            </a:endParaRPr>
          </a:p>
          <a:p>
            <a:pPr lvl="0" eaLnBrk="1" hangingPunct="1">
              <a:lnSpc>
                <a:spcPct val="200000"/>
              </a:lnSpc>
            </a:pPr>
            <a:r>
              <a:rPr lang="en-US" sz="3200" dirty="0">
                <a:latin typeface="Arial" pitchFamily="34" charset="0"/>
                <a:ea typeface="微软雅黑" charset="-122"/>
                <a:sym typeface="+mn-ea"/>
              </a:rPr>
              <a:t>2</a:t>
            </a:r>
            <a:r>
              <a:rPr sz="3200" dirty="0">
                <a:latin typeface="Arial" pitchFamily="34" charset="0"/>
                <a:ea typeface="微软雅黑" charset="-122"/>
                <a:sym typeface="+mn-ea"/>
              </a:rPr>
              <a:t>.完成</a:t>
            </a:r>
            <a:r>
              <a:rPr lang="zh-CN" sz="3200" dirty="0">
                <a:latin typeface="Arial" pitchFamily="34" charset="0"/>
                <a:ea typeface="微软雅黑" charset="-122"/>
                <a:sym typeface="+mn-ea"/>
              </a:rPr>
              <a:t>本</a:t>
            </a:r>
            <a:r>
              <a:rPr sz="3200" dirty="0">
                <a:latin typeface="Arial" pitchFamily="34" charset="0"/>
                <a:ea typeface="微软雅黑" charset="-122"/>
                <a:sym typeface="+mn-ea"/>
              </a:rPr>
              <a:t>课后作业。</a:t>
            </a:r>
            <a:endParaRPr sz="3200" dirty="0">
              <a:latin typeface="Arial" pitchFamily="34" charset="0"/>
              <a:ea typeface="微软雅黑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en-US" altLang="zh-CN" sz="3200" dirty="0">
                <a:latin typeface="Arial" pitchFamily="34" charset="0"/>
                <a:ea typeface="微软雅黑" charset="-122"/>
                <a:sym typeface="+mn-ea"/>
              </a:rPr>
              <a:t>3.</a:t>
            </a:r>
            <a:r>
              <a:rPr lang="zh-CN" altLang="en-US" sz="3200" dirty="0">
                <a:latin typeface="Arial" pitchFamily="34" charset="0"/>
                <a:ea typeface="微软雅黑" charset="-122"/>
                <a:sym typeface="+mn-ea"/>
              </a:rPr>
              <a:t>预习Unit </a:t>
            </a:r>
            <a:r>
              <a:rPr lang="en-US" altLang="zh-CN" sz="3200" dirty="0">
                <a:latin typeface="Arial" pitchFamily="34" charset="0"/>
                <a:ea typeface="微软雅黑" charset="-122"/>
                <a:sym typeface="+mn-ea"/>
              </a:rPr>
              <a:t>2</a:t>
            </a:r>
            <a:r>
              <a:rPr lang="zh-CN" altLang="en-US" sz="3200" dirty="0">
                <a:latin typeface="Arial" pitchFamily="34" charset="0"/>
                <a:ea typeface="微软雅黑" charset="-122"/>
                <a:sym typeface="+mn-ea"/>
              </a:rPr>
              <a:t>:   </a:t>
            </a:r>
            <a:endParaRPr lang="zh-CN" altLang="en-US" sz="3200" dirty="0">
              <a:latin typeface="Arial" pitchFamily="34" charset="0"/>
              <a:ea typeface="微软雅黑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3200" dirty="0">
                <a:latin typeface="Arial" pitchFamily="34" charset="0"/>
                <a:ea typeface="微软雅黑" charset="-122"/>
                <a:sym typeface="+mn-ea"/>
              </a:rPr>
              <a:t>熟读</a:t>
            </a:r>
            <a:r>
              <a:rPr lang="en-US" altLang="zh-CN" sz="3200" dirty="0">
                <a:latin typeface="Arial" pitchFamily="34" charset="0"/>
                <a:ea typeface="微软雅黑" charset="-122"/>
                <a:sym typeface="+mn-ea"/>
              </a:rPr>
              <a:t>Period 1</a:t>
            </a:r>
            <a:r>
              <a:rPr lang="zh-CN" altLang="en-US" sz="3200" dirty="0">
                <a:latin typeface="Arial" pitchFamily="34" charset="0"/>
                <a:ea typeface="微软雅黑" charset="-122"/>
                <a:sym typeface="+mn-ea"/>
              </a:rPr>
              <a:t>的课文、单词。</a:t>
            </a:r>
            <a:endParaRPr lang="zh-CN" altLang="en-US" sz="3200" dirty="0" smtClean="0">
              <a:latin typeface="Arial" pitchFamily="34" charset="0"/>
              <a:ea typeface="微软雅黑" charset="-122"/>
            </a:endParaRPr>
          </a:p>
        </p:txBody>
      </p:sp>
      <p:sp>
        <p:nvSpPr>
          <p:cNvPr id="7172" name="文本框 7"/>
          <p:cNvSpPr txBox="1"/>
          <p:nvPr/>
        </p:nvSpPr>
        <p:spPr>
          <a:xfrm>
            <a:off x="3651250" y="127635"/>
            <a:ext cx="38176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Segoe UI Semibold" charset="0"/>
                <a:ea typeface="思源黑体 CN Heavy" pitchFamily="34" charset="-122"/>
                <a:cs typeface="Segoe UI Semibold" charset="0"/>
              </a:rPr>
              <a:t>Homework</a:t>
            </a:r>
            <a:endParaRPr lang="en-US" altLang="zh-CN" sz="4000" b="1" dirty="0">
              <a:solidFill>
                <a:srgbClr val="EF7509"/>
              </a:solidFill>
              <a:latin typeface="Segoe UI Semibold" charset="0"/>
              <a:ea typeface="思源黑体 CN Heavy" pitchFamily="34" charset="-122"/>
              <a:cs typeface="Segoe UI Semibold" charset="0"/>
            </a:endParaRPr>
          </a:p>
        </p:txBody>
      </p:sp>
      <p:pic>
        <p:nvPicPr>
          <p:cNvPr id="2" name="图片 1" descr="20140710145333_xMssm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71050" y="699770"/>
            <a:ext cx="2421890" cy="468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80" y="85725"/>
            <a:ext cx="3336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Review the words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5362" name="Picture 2" descr="5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75380" y="-68580"/>
            <a:ext cx="82321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/>
          <p:nvPr/>
        </p:nvGrpSpPr>
        <p:grpSpPr bwMode="auto">
          <a:xfrm>
            <a:off x="6410960" y="2938780"/>
            <a:ext cx="3151505" cy="2375535"/>
            <a:chOff x="0" y="0"/>
            <a:chExt cx="1311" cy="1134"/>
          </a:xfrm>
        </p:grpSpPr>
        <p:pic>
          <p:nvPicPr>
            <p:cNvPr id="15382" name="Picture 9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11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3" name="Text Box 10"/>
            <p:cNvSpPr txBox="1">
              <a:spLocks noChangeArrowheads="1"/>
            </p:cNvSpPr>
            <p:nvPr/>
          </p:nvSpPr>
          <p:spPr bwMode="auto">
            <a:xfrm>
              <a:off x="341" y="551"/>
              <a:ext cx="402" cy="2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800" b="1">
                  <a:solidFill>
                    <a:srgbClr val="FFFF00"/>
                  </a:solidFill>
                  <a:latin typeface="Times New Roman" charset="0"/>
                </a:rPr>
                <a:t>Ms</a:t>
              </a:r>
              <a:endParaRPr lang="en-US" altLang="zh-CN" sz="28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6609359" y="1113668"/>
            <a:ext cx="2952750" cy="2620010"/>
            <a:chOff x="52" y="-5"/>
            <a:chExt cx="1311" cy="1134"/>
          </a:xfrm>
        </p:grpSpPr>
        <p:pic>
          <p:nvPicPr>
            <p:cNvPr id="15380" name="Picture 12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" y="-5"/>
              <a:ext cx="1311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1" name="Text Box 13"/>
            <p:cNvSpPr txBox="1">
              <a:spLocks noChangeArrowheads="1"/>
            </p:cNvSpPr>
            <p:nvPr/>
          </p:nvSpPr>
          <p:spPr bwMode="auto">
            <a:xfrm>
              <a:off x="322" y="513"/>
              <a:ext cx="771" cy="2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 b="1">
                  <a:solidFill>
                    <a:srgbClr val="FFFF00"/>
                  </a:solidFill>
                  <a:latin typeface="Times New Roman" charset="0"/>
                </a:rPr>
                <a:t> which</a:t>
              </a:r>
              <a:endParaRPr lang="en-US" altLang="zh-CN" sz="32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6480175" y="-68580"/>
            <a:ext cx="2879725" cy="2228850"/>
            <a:chOff x="328" y="-125"/>
            <a:chExt cx="1311" cy="1134"/>
          </a:xfrm>
        </p:grpSpPr>
        <p:pic>
          <p:nvPicPr>
            <p:cNvPr id="15376" name="Picture 18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" y="-125"/>
              <a:ext cx="1311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7" name="Text Box 19"/>
            <p:cNvSpPr txBox="1">
              <a:spLocks noChangeArrowheads="1"/>
            </p:cNvSpPr>
            <p:nvPr/>
          </p:nvSpPr>
          <p:spPr bwMode="auto">
            <a:xfrm>
              <a:off x="577" y="356"/>
              <a:ext cx="964" cy="2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en-US" altLang="zh-CN" sz="28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pic>
        <p:nvPicPr>
          <p:cNvPr id="15372" name="Picture 24" descr="55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395" y="-252730"/>
            <a:ext cx="30257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0"/>
          <p:cNvGrpSpPr/>
          <p:nvPr/>
        </p:nvGrpSpPr>
        <p:grpSpPr bwMode="auto">
          <a:xfrm>
            <a:off x="3675380" y="2895600"/>
            <a:ext cx="3024188" cy="2305050"/>
            <a:chOff x="0" y="0"/>
            <a:chExt cx="1311" cy="1134"/>
          </a:xfrm>
        </p:grpSpPr>
        <p:pic>
          <p:nvPicPr>
            <p:cNvPr id="15374" name="Picture 21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11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Text Box 22"/>
            <p:cNvSpPr txBox="1">
              <a:spLocks noChangeArrowheads="1"/>
            </p:cNvSpPr>
            <p:nvPr/>
          </p:nvSpPr>
          <p:spPr bwMode="auto">
            <a:xfrm>
              <a:off x="281" y="483"/>
              <a:ext cx="324" cy="2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 b="1">
                  <a:solidFill>
                    <a:srgbClr val="FFFF00"/>
                  </a:solidFill>
                  <a:latin typeface="Times New Roman" charset="0"/>
                </a:rPr>
                <a:t>tall</a:t>
              </a:r>
              <a:endParaRPr lang="en-US" altLang="zh-CN" sz="32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274310" y="876935"/>
            <a:ext cx="1425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T -shirt</a:t>
            </a:r>
            <a:endParaRPr lang="en-US" altLang="zh-CN" sz="24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26910" y="983615"/>
            <a:ext cx="131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>
                    <a:lumMod val="60000"/>
                    <a:lumOff val="40000"/>
                  </a:schemeClr>
                </a:solidFill>
              </a:rPr>
              <a:t>cousin</a:t>
            </a:r>
            <a:endParaRPr lang="en-US" altLang="zh-CN" sz="28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23"/>
          <p:cNvGrpSpPr/>
          <p:nvPr/>
        </p:nvGrpSpPr>
        <p:grpSpPr bwMode="auto">
          <a:xfrm>
            <a:off x="3216275" y="608330"/>
            <a:ext cx="3025775" cy="2413000"/>
            <a:chOff x="44" y="0"/>
            <a:chExt cx="1499" cy="1354"/>
          </a:xfrm>
        </p:grpSpPr>
        <p:pic>
          <p:nvPicPr>
            <p:cNvPr id="16" name="Picture 24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" y="0"/>
              <a:ext cx="1499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365" y="612"/>
              <a:ext cx="639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 b="1">
                  <a:solidFill>
                    <a:srgbClr val="FFFF00"/>
                  </a:solidFill>
                  <a:latin typeface="Times New Roman" charset="0"/>
                </a:rPr>
                <a:t>hold</a:t>
              </a:r>
              <a:endParaRPr lang="en-US" altLang="zh-CN" sz="32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  <p:grpSp>
        <p:nvGrpSpPr>
          <p:cNvPr id="18" name="Group 23"/>
          <p:cNvGrpSpPr/>
          <p:nvPr/>
        </p:nvGrpSpPr>
        <p:grpSpPr bwMode="auto">
          <a:xfrm>
            <a:off x="4583430" y="1216660"/>
            <a:ext cx="3025775" cy="2413000"/>
            <a:chOff x="44" y="0"/>
            <a:chExt cx="1499" cy="1354"/>
          </a:xfrm>
        </p:grpSpPr>
        <p:pic>
          <p:nvPicPr>
            <p:cNvPr id="19" name="Picture 24" descr="55 拷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" y="0"/>
              <a:ext cx="1499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365" y="612"/>
              <a:ext cx="639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3200" b="1">
                  <a:solidFill>
                    <a:srgbClr val="FFFF00"/>
                  </a:solidFill>
                  <a:latin typeface="Times New Roman" charset="0"/>
                </a:rPr>
                <a:t>thin</a:t>
              </a:r>
              <a:endParaRPr lang="en-US" altLang="zh-CN" sz="3200" b="1">
                <a:solidFill>
                  <a:srgbClr val="FFFF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2002790" y="2194560"/>
            <a:ext cx="84347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3200">
                <a:latin typeface="Times New Roman" charset="0"/>
                <a:sym typeface="+mn-ea"/>
              </a:rPr>
              <a:t>John is a _______ and strong boy. He likes __________ basketball. Look! He __________ a blue T-shirt. And he is holding a ________ in his hand. Now, he is talking with Peter and Jack. They are going to ____ basketball. Is he cool? </a:t>
            </a:r>
            <a:endParaRPr lang="en-US" sz="3200">
              <a:latin typeface="Times New Roman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88285" y="755954"/>
            <a:ext cx="3459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dirty="0" smtClean="0">
                <a:solidFill>
                  <a:srgbClr val="DB2232"/>
                </a:solidFill>
                <a:latin typeface="Times New Roman" charset="0"/>
                <a:ea typeface="微软雅黑" charset="-122"/>
              </a:rPr>
              <a:t>Review the essay</a:t>
            </a:r>
            <a:r>
              <a:rPr lang="en-US" altLang="zh-CN" sz="3200" b="1" dirty="0" smtClean="0">
                <a:solidFill>
                  <a:srgbClr val="DB2232"/>
                </a:solidFill>
                <a:latin typeface="Times New Roman" charset="0"/>
                <a:ea typeface="微软雅黑" charset="-122"/>
              </a:rPr>
              <a:t> </a:t>
            </a:r>
            <a:endParaRPr lang="en-US" altLang="zh-CN" sz="3200" b="1" dirty="0" smtClean="0">
              <a:solidFill>
                <a:srgbClr val="DB2232"/>
              </a:solidFill>
              <a:latin typeface="Times New Roman" charset="0"/>
              <a:ea typeface="微软雅黑" charset="-122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295515" y="3666490"/>
            <a:ext cx="211328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 algn="l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 basketball </a:t>
            </a:r>
            <a:endParaRPr lang="en-US" sz="2800" dirty="0">
              <a:solidFill>
                <a:srgbClr val="FF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3708400" y="2192020"/>
            <a:ext cx="12045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 algn="l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tall</a:t>
            </a:r>
            <a:endParaRPr lang="en-US" sz="3200" dirty="0">
              <a:solidFill>
                <a:srgbClr val="FF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2385695" y="2830830"/>
            <a:ext cx="15151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 algn="l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playing</a:t>
            </a:r>
            <a:endParaRPr lang="en-US" sz="3200" dirty="0">
              <a:solidFill>
                <a:srgbClr val="FF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7592060" y="2929255"/>
            <a:ext cx="292671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 algn="l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 is wearing</a:t>
            </a:r>
            <a:endParaRPr lang="en-US" sz="2800" dirty="0">
              <a:solidFill>
                <a:srgbClr val="FF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3982085" y="5137150"/>
            <a:ext cx="211328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 algn="l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ea typeface="微软雅黑" charset="-122"/>
                <a:sym typeface="+mn-ea"/>
              </a:rPr>
              <a:t> play</a:t>
            </a:r>
            <a:endParaRPr lang="en-US" sz="2800" dirty="0">
              <a:solidFill>
                <a:srgbClr val="FF0000"/>
              </a:solidFill>
              <a:latin typeface="Times New Roman" charset="0"/>
              <a:ea typeface="微软雅黑" charset="-122"/>
              <a:sym typeface="+mn-ea"/>
            </a:endParaRPr>
          </a:p>
        </p:txBody>
      </p:sp>
      <p:sp>
        <p:nvSpPr>
          <p:cNvPr id="22" name="文本框 7"/>
          <p:cNvSpPr txBox="1"/>
          <p:nvPr/>
        </p:nvSpPr>
        <p:spPr>
          <a:xfrm>
            <a:off x="-1270" y="27305"/>
            <a:ext cx="2637155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5400" b="1" dirty="0">
                <a:solidFill>
                  <a:srgbClr val="EF7509"/>
                </a:solidFill>
                <a:latin typeface="Segoe UI Semibold" charset="0"/>
                <a:ea typeface="思源黑体 CN Heavy" pitchFamily="34" charset="-122"/>
                <a:cs typeface="Segoe UI Semibold" charset="0"/>
              </a:rPr>
              <a:t>Practice</a:t>
            </a:r>
            <a:endParaRPr lang="en-US" altLang="zh-CN" sz="5400" b="1" dirty="0">
              <a:solidFill>
                <a:srgbClr val="EF7509"/>
              </a:solidFill>
              <a:latin typeface="Segoe UI Semibold" charset="0"/>
              <a:ea typeface="思源黑体 CN Heavy" pitchFamily="34" charset="-122"/>
              <a:cs typeface="Segoe UI Semibold" charset="0"/>
            </a:endParaRPr>
          </a:p>
        </p:txBody>
      </p:sp>
      <p:pic>
        <p:nvPicPr>
          <p:cNvPr id="2" name="图片 1" descr="Snail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408795" y="27305"/>
            <a:ext cx="2717800" cy="2546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  <p:bldP spid="3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7172" name="文本框 7"/>
          <p:cNvSpPr txBox="1"/>
          <p:nvPr/>
        </p:nvSpPr>
        <p:spPr>
          <a:xfrm>
            <a:off x="82550" y="207010"/>
            <a:ext cx="37268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Enjoy reading</a:t>
            </a:r>
            <a:endParaRPr lang="en-US" altLang="zh-CN" sz="40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08470" y="1224915"/>
            <a:ext cx="4972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charset="0"/>
              </a:rPr>
              <a:t>Where are they?</a:t>
            </a:r>
            <a:r>
              <a:rPr lang="en-US" altLang="zh-CN" sz="2800" b="1">
                <a:latin typeface="Times New Roman" charset="0"/>
              </a:rPr>
              <a:t> </a:t>
            </a:r>
            <a:endParaRPr lang="en-US" altLang="zh-CN" sz="2800" b="1">
              <a:latin typeface="Times New Roman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08470" y="3060065"/>
            <a:ext cx="51930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FF0000"/>
                </a:solidFill>
                <a:latin typeface="Times New Roman" charset="0"/>
              </a:rPr>
              <a:t>They are in the toy shop. </a:t>
            </a:r>
            <a:endParaRPr lang="en-US" altLang="zh-CN" sz="4000" b="1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6400" y="1224915"/>
            <a:ext cx="6094730" cy="5361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29235" y="1746250"/>
            <a:ext cx="108585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charset="0"/>
              </a:rPr>
              <a:t>        Yesterday, Sally saw a toy bear  in the toy shop. “Mum, I like that bear. It’s wearing a beautiful red coat. Can I have it for my birthday?” asked Sally. “But your birthday is in October,” said mum. “Please! I like it very much,” said Sally. </a:t>
            </a:r>
            <a:endParaRPr lang="en-US" altLang="zh-CN" sz="2800" b="1">
              <a:latin typeface="Times New Roman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9235" y="5133975"/>
            <a:ext cx="70008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charset="0"/>
              </a:rPr>
              <a:t>Q:What does the toy bear look like?</a:t>
            </a:r>
            <a:endParaRPr lang="en-US" altLang="en-US" sz="2800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28085" y="708025"/>
            <a:ext cx="3860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Times New Roman" charset="0"/>
              </a:rPr>
              <a:t>New home</a:t>
            </a:r>
            <a:endParaRPr lang="en-US" altLang="zh-CN" sz="3600" b="1">
              <a:latin typeface="Times New Roman" charset="0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23495" y="162560"/>
            <a:ext cx="2996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Let's read</a:t>
            </a:r>
            <a:endParaRPr lang="en-US" altLang="zh-CN" sz="40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142365" y="2595880"/>
            <a:ext cx="4968875" cy="57594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六下第1课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298.000000" end="178280.000000"/>
                </p14:media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9397365" y="41205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361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2" grpId="1"/>
      <p:bldP spid="7" grpId="0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943600" y="1352550"/>
            <a:ext cx="56400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charset="0"/>
              </a:rPr>
              <a:t>Sally’s mother bought the toy bear for her. Sally was very happy. She played with the toy bear at home. “You have a new home now, dear! Are you happy?” Sally said to the toy bear. </a:t>
            </a:r>
            <a:endParaRPr lang="en-US" altLang="zh-CN" sz="2800" b="1">
              <a:latin typeface="Times New Roman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1061085"/>
            <a:ext cx="5640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charset="0"/>
              </a:rPr>
              <a:t>You have a new home now.</a:t>
            </a:r>
            <a:endParaRPr lang="en-US" altLang="zh-CN" sz="2400" b="1">
              <a:latin typeface="Times New Roman" charset="0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303530" y="236855"/>
            <a:ext cx="31788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Let's read</a:t>
            </a:r>
            <a:endParaRPr lang="en-US" altLang="zh-CN" sz="36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730" y="1930400"/>
            <a:ext cx="5647690" cy="4634865"/>
          </a:xfrm>
          <a:prstGeom prst="rect">
            <a:avLst/>
          </a:prstGeom>
        </p:spPr>
      </p:pic>
      <p:pic>
        <p:nvPicPr>
          <p:cNvPr id="2" name="六下第1课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2758.000000" end="155883.00000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9290050" y="48831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36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60345" y="1870075"/>
            <a:ext cx="76333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b="1">
                <a:latin typeface="Times New Roman" charset="0"/>
              </a:rPr>
              <a:t>What did Sally want?</a:t>
            </a:r>
            <a:endParaRPr lang="en-US" sz="3200" b="1">
              <a:latin typeface="Times New Roman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>
                <a:latin typeface="Times New Roman" charset="0"/>
              </a:rPr>
              <a:t>______________________________</a:t>
            </a:r>
            <a:endParaRPr lang="en-US" altLang="zh-CN" sz="3200" b="1">
              <a:latin typeface="Times New Roman" charset="0"/>
            </a:endParaRPr>
          </a:p>
        </p:txBody>
      </p:sp>
      <p:sp>
        <p:nvSpPr>
          <p:cNvPr id="7172" name="文本框 7"/>
          <p:cNvSpPr txBox="1"/>
          <p:nvPr/>
        </p:nvSpPr>
        <p:spPr>
          <a:xfrm>
            <a:off x="97155" y="74295"/>
            <a:ext cx="31197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Let's answer</a:t>
            </a:r>
            <a:endParaRPr lang="en-US" altLang="zh-CN" sz="40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0345" y="3427730"/>
            <a:ext cx="82784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b="1">
                <a:latin typeface="Times New Roman" charset="0"/>
              </a:rPr>
              <a:t>What did Sally say to the toy bear? </a:t>
            </a:r>
            <a:endParaRPr lang="en-US" sz="3200" b="1">
              <a:latin typeface="Times New Roman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>
                <a:latin typeface="Times New Roman" charset="0"/>
                <a:sym typeface="+mn-ea"/>
              </a:rPr>
              <a:t>_______________________________________</a:t>
            </a:r>
            <a:endParaRPr lang="zh-CN" altLang="en-US" sz="3200" b="1">
              <a:latin typeface="Times New Roman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0345" y="2452370"/>
            <a:ext cx="763333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charset="0"/>
              </a:rPr>
              <a:t>She wanted a toy bear. </a:t>
            </a:r>
            <a:endParaRPr lang="en-US" altLang="zh-CN" sz="3200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99385" y="4053205"/>
            <a:ext cx="8948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charset="0"/>
                <a:sym typeface="+mn-ea"/>
              </a:rPr>
              <a:t>You have a new home now, dear! Are you happy?</a:t>
            </a:r>
            <a:r>
              <a:rPr lang="en-US" sz="3200" b="1">
                <a:solidFill>
                  <a:srgbClr val="FF0000"/>
                </a:solidFill>
                <a:latin typeface="Times New Roman" charset="0"/>
              </a:rPr>
              <a:t> </a:t>
            </a:r>
            <a:endParaRPr lang="en-US" altLang="zh-CN" sz="3200" b="1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4" name="图片 3" descr="3444fc0acb38663e827804693b80f55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01660" y="74295"/>
            <a:ext cx="3988435" cy="2827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7"/>
          <p:cNvSpPr txBox="1"/>
          <p:nvPr/>
        </p:nvSpPr>
        <p:spPr>
          <a:xfrm>
            <a:off x="252095" y="123825"/>
            <a:ext cx="32626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guess</a:t>
            </a:r>
            <a:endParaRPr lang="en-US" altLang="zh-CN" sz="36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88100" y="764540"/>
            <a:ext cx="506412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Rules:</a:t>
            </a:r>
            <a:endParaRPr lang="zh-CN" altLang="zh-CN" sz="3200"/>
          </a:p>
          <a:p>
            <a:r>
              <a:rPr lang="en-US" altLang="zh-CN" sz="3200"/>
              <a:t>1.</a:t>
            </a:r>
            <a:r>
              <a:rPr lang="zh-CN" altLang="en-US" sz="3200"/>
              <a:t>先观察这些人物的特征。</a:t>
            </a:r>
            <a:endParaRPr lang="zh-CN" altLang="en-US" sz="3200"/>
          </a:p>
          <a:p>
            <a:r>
              <a:rPr lang="en-US" altLang="zh-CN" sz="3200"/>
              <a:t>2.</a:t>
            </a:r>
            <a:r>
              <a:rPr lang="zh-CN" altLang="en-US" sz="3200"/>
              <a:t>然后以提问的方式找出谈论的是谁。</a:t>
            </a:r>
            <a:endParaRPr lang="zh-CN" altLang="en-US" sz="3200"/>
          </a:p>
        </p:txBody>
      </p:sp>
      <p:pic>
        <p:nvPicPr>
          <p:cNvPr id="3" name="图片 2" descr="1561300_092836839223_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88860" y="3203575"/>
            <a:ext cx="3062605" cy="3445510"/>
          </a:xfrm>
          <a:prstGeom prst="rect">
            <a:avLst/>
          </a:prstGeom>
        </p:spPr>
      </p:pic>
      <p:pic>
        <p:nvPicPr>
          <p:cNvPr id="11" name="图片 10" descr="T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60" y="607060"/>
            <a:ext cx="1562100" cy="2762885"/>
          </a:xfrm>
          <a:prstGeom prst="rect">
            <a:avLst/>
          </a:prstGeom>
        </p:spPr>
      </p:pic>
      <p:pic>
        <p:nvPicPr>
          <p:cNvPr id="12" name="图片 11" descr="柯南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4710" y="227330"/>
            <a:ext cx="2448560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7172" name="文本框 7"/>
          <p:cNvSpPr txBox="1"/>
          <p:nvPr/>
        </p:nvSpPr>
        <p:spPr>
          <a:xfrm>
            <a:off x="525145" y="107315"/>
            <a:ext cx="35039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itchFamily="34" charset="0"/>
              <a:buNone/>
            </a:pPr>
            <a:r>
              <a:rPr lang="en-US" altLang="zh-CN" sz="3600" b="1" dirty="0">
                <a:solidFill>
                  <a:srgbClr val="EF7509"/>
                </a:solidFill>
                <a:latin typeface="Times New Roman" charset="0"/>
                <a:ea typeface="思源黑体 CN Heavy" pitchFamily="34" charset="-122"/>
                <a:cs typeface="Times New Roman" charset="0"/>
              </a:rPr>
              <a:t>I can guess</a:t>
            </a:r>
            <a:endParaRPr lang="en-US" altLang="zh-CN" sz="3600" b="1" dirty="0">
              <a:solidFill>
                <a:srgbClr val="EF7509"/>
              </a:solidFill>
              <a:latin typeface="Times New Roman" charset="0"/>
              <a:ea typeface="思源黑体 CN Heavy" pitchFamily="34" charset="-122"/>
              <a:cs typeface="Times New Roman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61450" y="752475"/>
            <a:ext cx="26168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He is a boy.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452870" y="1543685"/>
            <a:ext cx="2012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tall?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94775" y="2188210"/>
            <a:ext cx="26168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Yes, he is 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6522720" y="2912110"/>
            <a:ext cx="2012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fat?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97825" y="3766185"/>
            <a:ext cx="380746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No, he is not fat .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5643880" y="4503420"/>
            <a:ext cx="47561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Is he wearing a blue and white T -shirt? </a:t>
            </a:r>
            <a:endParaRPr lang="en-US" altLang="en-US" sz="2800" b="1">
              <a:latin typeface="Times New Roman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61450" y="5887085"/>
            <a:ext cx="206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b="1">
                <a:latin typeface="Times New Roman" charset="0"/>
              </a:rPr>
              <a:t>Yes, he is. </a:t>
            </a:r>
            <a:endParaRPr lang="en-US" altLang="en-US" sz="2800" b="1">
              <a:latin typeface="Times New Roman" charset="0"/>
            </a:endParaRPr>
          </a:p>
        </p:txBody>
      </p:sp>
      <p:pic>
        <p:nvPicPr>
          <p:cNvPr id="11" name="图片 10" descr="Tom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1160" y="607060"/>
            <a:ext cx="2134235" cy="54076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56840" y="1134110"/>
            <a:ext cx="1251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Tom</a:t>
            </a: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1"/>
      <p:bldP spid="12" grpId="1"/>
      <p:bldP spid="18" grpId="1"/>
      <p:bldP spid="20" grpId="1"/>
      <p:bldP spid="22" grpId="1"/>
      <p:bldP spid="24" grpId="1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2162</Words>
  <Application>Kingsoft Office WPP</Application>
  <PresentationFormat>宽屏</PresentationFormat>
  <Paragraphs>217</Paragraphs>
  <Slides>20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cx888</dc:creator>
  <cp:lastModifiedBy>lenovo</cp:lastModifiedBy>
  <cp:revision>6</cp:revision>
  <dcterms:created xsi:type="dcterms:W3CDTF">2019-06-12T15:50:00Z</dcterms:created>
  <dcterms:modified xsi:type="dcterms:W3CDTF">2019-06-13T07:50:35Z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2052-10.1.0.5372</vt:lpwstr>
  </property>
</Properties>
</file>