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62" r:id="rId6"/>
    <p:sldId id="266" r:id="rId7"/>
    <p:sldId id="268" r:id="rId8"/>
    <p:sldId id="258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9B2C-B2FF-47D0-93C9-51E81A2612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2D99-C0F2-460E-9DD8-BC40131D92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161B4BE-6484-4AE6-9051-251AD9AC617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726F6E9-3D47-4AEE-AD79-2DBD644FAA5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68C6102-309E-4479-8454-7DEA1EB36B5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2D99-C0F2-460E-9DD8-BC40131D92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7591F91-69BD-4663-8AE3-2907CEDF798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35DD-8D71-4E67-B14E-999250272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513B-D47D-4838-B427-6E1E490720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media" Target="../media/media3.wma"/><Relationship Id="rId7" Type="http://schemas.openxmlformats.org/officeDocument/2006/relationships/audio" Target="../media/media3.wma"/><Relationship Id="rId6" Type="http://schemas.openxmlformats.org/officeDocument/2006/relationships/image" Target="../media/image3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microsoft.com/office/2007/relationships/media" Target="../media/media5.mp3"/><Relationship Id="rId5" Type="http://schemas.openxmlformats.org/officeDocument/2006/relationships/audio" Target="../media/media5.mp3"/><Relationship Id="rId4" Type="http://schemas.openxmlformats.org/officeDocument/2006/relationships/image" Target="../media/image3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../media/media7.mp3"/><Relationship Id="rId5" Type="http://schemas.openxmlformats.org/officeDocument/2006/relationships/audio" Target="../media/media7.mp3"/><Relationship Id="rId4" Type="http://schemas.openxmlformats.org/officeDocument/2006/relationships/image" Target="../media/image3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 descr="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"/>
            <a:ext cx="9144000" cy="685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1405890" y="1476375"/>
            <a:ext cx="664781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800" b="1"/>
              <a:t>教材版本：</a:t>
            </a:r>
            <a:r>
              <a:rPr lang="en-US" altLang="zh-CN" sz="2800" b="1"/>
              <a:t> </a:t>
            </a:r>
            <a:r>
              <a:rPr lang="zh-CN" altLang="zh-CN" sz="2800" b="1"/>
              <a:t>人教版</a:t>
            </a:r>
            <a:r>
              <a:rPr lang="zh-CN" altLang="en-US" sz="2800" b="1"/>
              <a:t>小学音乐五</a:t>
            </a:r>
            <a:r>
              <a:rPr lang="zh-CN" altLang="zh-CN" sz="2800" b="1"/>
              <a:t>年级</a:t>
            </a:r>
            <a:r>
              <a:rPr lang="zh-CN" altLang="en-US" sz="2800" b="1"/>
              <a:t>下</a:t>
            </a:r>
            <a:r>
              <a:rPr lang="zh-CN" altLang="zh-CN" sz="2800" b="1"/>
              <a:t>册</a:t>
            </a:r>
            <a:endParaRPr lang="zh-CN" altLang="zh-CN" sz="2800" b="1"/>
          </a:p>
        </p:txBody>
      </p:sp>
      <p:sp>
        <p:nvSpPr>
          <p:cNvPr id="3076" name="文本框 4"/>
          <p:cNvSpPr txBox="1">
            <a:spLocks noChangeArrowheads="1"/>
          </p:cNvSpPr>
          <p:nvPr/>
        </p:nvSpPr>
        <p:spPr bwMode="auto">
          <a:xfrm>
            <a:off x="2519363" y="2511029"/>
            <a:ext cx="472559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 smtClean="0"/>
              <a:t>第</a:t>
            </a:r>
            <a:r>
              <a:rPr lang="zh-CN" altLang="en-US" sz="3000" b="1" dirty="0"/>
              <a:t>三</a:t>
            </a:r>
            <a:r>
              <a:rPr lang="zh-CN" altLang="zh-CN" sz="3000" b="1" dirty="0" smtClean="0"/>
              <a:t>单元：</a:t>
            </a:r>
            <a:r>
              <a:rPr lang="zh-CN" altLang="en-US" sz="3000" b="1" dirty="0" smtClean="0"/>
              <a:t>唱大戏</a:t>
            </a:r>
            <a:endParaRPr lang="en-US" altLang="zh-CN" sz="3000" b="1" dirty="0"/>
          </a:p>
        </p:txBody>
      </p:sp>
      <p:sp>
        <p:nvSpPr>
          <p:cNvPr id="3077" name="文本框 5"/>
          <p:cNvSpPr txBox="1">
            <a:spLocks noChangeArrowheads="1"/>
          </p:cNvSpPr>
          <p:nvPr/>
        </p:nvSpPr>
        <p:spPr bwMode="auto">
          <a:xfrm>
            <a:off x="3463290" y="3471943"/>
            <a:ext cx="25336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800" b="1" dirty="0" smtClean="0"/>
              <a:t>第</a:t>
            </a:r>
            <a:r>
              <a:rPr lang="en-US" altLang="zh-CN" sz="2800" b="1" dirty="0"/>
              <a:t>2</a:t>
            </a:r>
            <a:r>
              <a:rPr lang="zh-CN" altLang="zh-CN" sz="2800" b="1" smtClean="0"/>
              <a:t>课</a:t>
            </a:r>
            <a:r>
              <a:rPr lang="zh-CN" altLang="zh-CN" sz="2800" b="1" dirty="0" smtClean="0"/>
              <a:t>：</a:t>
            </a:r>
            <a:r>
              <a:rPr lang="zh-CN" altLang="en-US" sz="2800" b="1" dirty="0" smtClean="0"/>
              <a:t>花木兰</a:t>
            </a:r>
            <a:endParaRPr lang="en-US" altLang="zh-CN" sz="2800" b="1" dirty="0"/>
          </a:p>
        </p:txBody>
      </p:sp>
      <p:sp>
        <p:nvSpPr>
          <p:cNvPr id="7" name="矩形 6"/>
          <p:cNvSpPr/>
          <p:nvPr/>
        </p:nvSpPr>
        <p:spPr>
          <a:xfrm>
            <a:off x="4780361" y="4689873"/>
            <a:ext cx="658415" cy="282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/>
          </a:p>
        </p:txBody>
      </p:sp>
      <p:sp>
        <p:nvSpPr>
          <p:cNvPr id="3079" name="文本框 6"/>
          <p:cNvSpPr txBox="1">
            <a:spLocks noChangeArrowheads="1"/>
          </p:cNvSpPr>
          <p:nvPr/>
        </p:nvSpPr>
        <p:spPr bwMode="auto">
          <a:xfrm>
            <a:off x="3182620" y="4171950"/>
            <a:ext cx="38531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800" b="1" dirty="0"/>
              <a:t>执教教师：</a:t>
            </a:r>
            <a:r>
              <a:rPr lang="zh-CN" altLang="en-US" sz="2800" b="1" dirty="0"/>
              <a:t>何素梅</a:t>
            </a:r>
            <a:endParaRPr lang="zh-CN" altLang="zh-CN" sz="2800" b="1" dirty="0"/>
          </a:p>
        </p:txBody>
      </p:sp>
      <p:sp>
        <p:nvSpPr>
          <p:cNvPr id="2" name="矩形 1"/>
          <p:cNvSpPr/>
          <p:nvPr/>
        </p:nvSpPr>
        <p:spPr>
          <a:xfrm>
            <a:off x="5438776" y="4689873"/>
            <a:ext cx="242357" cy="28217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4873625" y="5092065"/>
            <a:ext cx="925195" cy="5334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2091306" y="2867984"/>
            <a:ext cx="5391079" cy="9822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4050" dirty="0"/>
              <a:t>贺州市八步龙山</a:t>
            </a:r>
            <a:r>
              <a:rPr lang="zh-CN" altLang="en-US" sz="4050" dirty="0" smtClean="0"/>
              <a:t>小学录制</a:t>
            </a:r>
            <a:br>
              <a:rPr lang="zh-CN" altLang="en-US" sz="4050" dirty="0"/>
            </a:br>
            <a:br>
              <a:rPr lang="zh-CN" altLang="en-US" sz="4050" dirty="0"/>
            </a:br>
            <a:r>
              <a:rPr lang="zh-CN" altLang="en-US" sz="4050" dirty="0" smtClean="0"/>
              <a:t>          </a:t>
            </a:r>
            <a:r>
              <a:rPr lang="en-US" altLang="zh-CN" sz="4050" dirty="0" smtClean="0"/>
              <a:t>2017</a:t>
            </a:r>
            <a:r>
              <a:rPr lang="zh-CN" altLang="en-US" sz="4050" dirty="0" smtClean="0"/>
              <a:t>年</a:t>
            </a:r>
            <a:r>
              <a:rPr lang="en-US" altLang="zh-CN" sz="4050" dirty="0"/>
              <a:t>5</a:t>
            </a:r>
            <a:r>
              <a:rPr lang="zh-CN" altLang="en-US" sz="4050" dirty="0" smtClean="0"/>
              <a:t>月</a:t>
            </a:r>
            <a:r>
              <a:rPr lang="en-US" altLang="zh-CN" sz="4050" dirty="0" smtClean="0"/>
              <a:t>25</a:t>
            </a:r>
            <a:r>
              <a:rPr lang="zh-CN" altLang="en-US" sz="4050" dirty="0" smtClean="0"/>
              <a:t>日</a:t>
            </a:r>
            <a:endParaRPr lang="zh-CN" altLang="en-US" sz="40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614488" y="1599010"/>
            <a:ext cx="6198394" cy="102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 dirty="0">
                <a:latin typeface="宋体" panose="02010600030101010101" pitchFamily="2" charset="-122"/>
              </a:rPr>
              <a:t>同学们，你们知道花木兰的故事吗？请讲给大家听一听</a:t>
            </a:r>
            <a:r>
              <a:rPr lang="zh-CN" altLang="en-US" sz="2025" dirty="0" smtClean="0">
                <a:latin typeface="宋体" panose="02010600030101010101" pitchFamily="2" charset="-122"/>
              </a:rPr>
              <a:t>。</a:t>
            </a:r>
            <a:endParaRPr lang="en-US" altLang="zh-CN" sz="2025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宋体" panose="02010600030101010101" pitchFamily="2" charset="-122"/>
              </a:rPr>
              <a:t>           </a:t>
            </a:r>
            <a:endParaRPr lang="en-US" altLang="zh-CN" sz="2025" dirty="0">
              <a:latin typeface="宋体" panose="02010600030101010101" pitchFamily="2" charset="-122"/>
            </a:endParaRP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1482328" y="1132285"/>
            <a:ext cx="15704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导入</a:t>
            </a:r>
            <a:endParaRPr lang="zh-CN" altLang="en-US" sz="135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428750" y="1559719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4106" name="Group 10"/>
          <p:cNvGrpSpPr/>
          <p:nvPr/>
        </p:nvGrpSpPr>
        <p:grpSpPr bwMode="auto">
          <a:xfrm>
            <a:off x="1447801" y="1714501"/>
            <a:ext cx="189310" cy="189310"/>
            <a:chOff x="296" y="476"/>
            <a:chExt cx="159" cy="159"/>
          </a:xfrm>
        </p:grpSpPr>
        <p:sp>
          <p:nvSpPr>
            <p:cNvPr id="4107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108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4110" name="Picture 14" descr="0220500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1" y="2457450"/>
            <a:ext cx="266819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910988" y="1029891"/>
            <a:ext cx="7287905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025" dirty="0"/>
              <a:t>聆听</a:t>
            </a:r>
            <a:r>
              <a:rPr lang="zh-CN" altLang="en-US" sz="2025" dirty="0" smtClean="0"/>
              <a:t>民乐与管弦乐合奏的</a:t>
            </a:r>
            <a:r>
              <a:rPr lang="en-US" altLang="zh-CN" sz="2025" dirty="0" smtClean="0"/>
              <a:t>《</a:t>
            </a:r>
            <a:r>
              <a:rPr lang="zh-CN" altLang="en-US" sz="2025" dirty="0" smtClean="0"/>
              <a:t>花木兰</a:t>
            </a:r>
            <a:r>
              <a:rPr lang="en-US" altLang="zh-CN" sz="2025" dirty="0" smtClean="0"/>
              <a:t>》</a:t>
            </a:r>
            <a:r>
              <a:rPr lang="zh-CN" altLang="en-US" sz="2025" dirty="0" smtClean="0"/>
              <a:t>，</a:t>
            </a:r>
            <a:r>
              <a:rPr lang="zh-CN" altLang="en-US" sz="2025" dirty="0" smtClean="0">
                <a:latin typeface="宋体" panose="02010600030101010101" pitchFamily="2" charset="-122"/>
              </a:rPr>
              <a:t>这段音乐的</a:t>
            </a:r>
            <a:r>
              <a:rPr lang="zh-CN" altLang="en-US" sz="2025" dirty="0">
                <a:latin typeface="宋体" panose="02010600030101010101" pitchFamily="2" charset="-122"/>
              </a:rPr>
              <a:t>伴奏</a:t>
            </a:r>
            <a:r>
              <a:rPr lang="zh-CN" altLang="en-US" sz="2025" dirty="0" smtClean="0">
                <a:latin typeface="宋体" panose="02010600030101010101" pitchFamily="2" charset="-122"/>
              </a:rPr>
              <a:t>乐器是什么？音乐的情绪是怎样的？</a:t>
            </a:r>
            <a:endParaRPr lang="en-US" altLang="zh-CN" sz="2025" dirty="0"/>
          </a:p>
        </p:txBody>
      </p:sp>
      <p:grpSp>
        <p:nvGrpSpPr>
          <p:cNvPr id="5128" name="Group 8"/>
          <p:cNvGrpSpPr/>
          <p:nvPr/>
        </p:nvGrpSpPr>
        <p:grpSpPr bwMode="auto">
          <a:xfrm>
            <a:off x="498713" y="1153237"/>
            <a:ext cx="189310" cy="189310"/>
            <a:chOff x="296" y="476"/>
            <a:chExt cx="159" cy="159"/>
          </a:xfrm>
        </p:grpSpPr>
        <p:sp>
          <p:nvSpPr>
            <p:cNvPr id="5129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30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" name="022030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97741" y="2583869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614488" y="1599010"/>
            <a:ext cx="5994797" cy="4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>
                <a:latin typeface="宋体" panose="02010600030101010101" pitchFamily="2" charset="-122"/>
              </a:rPr>
              <a:t>这首</a:t>
            </a:r>
            <a:r>
              <a:rPr lang="en-US" altLang="zh-CN" sz="2025">
                <a:latin typeface="宋体" panose="02010600030101010101" pitchFamily="2" charset="-122"/>
              </a:rPr>
              <a:t>《</a:t>
            </a:r>
            <a:r>
              <a:rPr lang="zh-CN" altLang="en-US" sz="2025">
                <a:latin typeface="宋体" panose="02010600030101010101" pitchFamily="2" charset="-122"/>
              </a:rPr>
              <a:t>花木兰</a:t>
            </a:r>
            <a:r>
              <a:rPr lang="en-US" altLang="zh-CN" sz="2025">
                <a:latin typeface="宋体" panose="02010600030101010101" pitchFamily="2" charset="-122"/>
              </a:rPr>
              <a:t>》</a:t>
            </a:r>
            <a:r>
              <a:rPr lang="zh-CN" altLang="en-US" sz="2025">
                <a:latin typeface="宋体" panose="02010600030101010101" pitchFamily="2" charset="-122"/>
              </a:rPr>
              <a:t>运用了河北梆子的音乐元素。</a:t>
            </a:r>
            <a:endParaRPr lang="en-US" altLang="zh-CN" sz="2025">
              <a:latin typeface="宋体" panose="02010600030101010101" pitchFamily="2" charset="-122"/>
            </a:endParaRPr>
          </a:p>
        </p:txBody>
      </p:sp>
      <p:grpSp>
        <p:nvGrpSpPr>
          <p:cNvPr id="8201" name="Group 9"/>
          <p:cNvGrpSpPr/>
          <p:nvPr/>
        </p:nvGrpSpPr>
        <p:grpSpPr bwMode="auto">
          <a:xfrm>
            <a:off x="1447801" y="1714501"/>
            <a:ext cx="189310" cy="189310"/>
            <a:chOff x="296" y="476"/>
            <a:chExt cx="159" cy="159"/>
          </a:xfrm>
        </p:grpSpPr>
        <p:sp>
          <p:nvSpPr>
            <p:cNvPr id="8202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203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8208" name="Text Box 12"/>
          <p:cNvSpPr txBox="1">
            <a:spLocks noChangeArrowheads="1"/>
          </p:cNvSpPr>
          <p:nvPr/>
        </p:nvSpPr>
        <p:spPr bwMode="auto">
          <a:xfrm>
            <a:off x="1482328" y="1132285"/>
            <a:ext cx="249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音乐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资料</a:t>
            </a:r>
            <a:endParaRPr lang="zh-CN" altLang="en-US" sz="1350" dirty="0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428751" y="1559719"/>
            <a:ext cx="152281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1" y="2328802"/>
            <a:ext cx="3630305" cy="4235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964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04358" y="2047164"/>
            <a:ext cx="313914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sz="28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河北梆子</a:t>
            </a: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是河北地区的戏曲剧种之一。唱腔苍劲悲壮、激越</a:t>
            </a:r>
            <a:r>
              <a:rPr lang="zh-CN" altLang="en-US" sz="28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高昂</a:t>
            </a: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6" b="23589"/>
          <a:stretch>
            <a:fillRect/>
          </a:stretch>
        </p:blipFill>
        <p:spPr>
          <a:xfrm>
            <a:off x="43638" y="0"/>
            <a:ext cx="9148319" cy="6858000"/>
          </a:xfrm>
          <a:prstGeom prst="rect">
            <a:avLst/>
          </a:prstGeom>
        </p:spPr>
      </p:pic>
      <p:pic>
        <p:nvPicPr>
          <p:cNvPr id="7" name="02203001第一主题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69840" y="1036092"/>
            <a:ext cx="609600" cy="609600"/>
          </a:xfrm>
          <a:prstGeom prst="rect">
            <a:avLst/>
          </a:prstGeom>
        </p:spPr>
      </p:pic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35"/>
    </mc:Choice>
    <mc:Fallback>
      <p:transition spd="slow" advTm="24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231933"/>
            <a:ext cx="7366000" cy="330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08061" y="1432984"/>
            <a:ext cx="486833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 smtClean="0"/>
              <a:t>学习第一主题</a:t>
            </a:r>
            <a:r>
              <a:rPr lang="en-US" altLang="zh-CN" sz="2700" dirty="0" smtClean="0"/>
              <a:t>A</a:t>
            </a:r>
            <a:endParaRPr lang="zh-CN" altLang="en-US" sz="2700" dirty="0"/>
          </a:p>
        </p:txBody>
      </p:sp>
      <p:pic>
        <p:nvPicPr>
          <p:cNvPr id="5" name="02203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1600" y="2231933"/>
            <a:ext cx="457200" cy="457200"/>
          </a:xfrm>
          <a:prstGeom prst="rect">
            <a:avLst/>
          </a:prstGeom>
        </p:spPr>
      </p:pic>
      <p:grpSp>
        <p:nvGrpSpPr>
          <p:cNvPr id="6" name="Group 8"/>
          <p:cNvGrpSpPr/>
          <p:nvPr/>
        </p:nvGrpSpPr>
        <p:grpSpPr bwMode="auto">
          <a:xfrm>
            <a:off x="716624" y="1580702"/>
            <a:ext cx="189310" cy="189310"/>
            <a:chOff x="296" y="476"/>
            <a:chExt cx="159" cy="159"/>
          </a:xfrm>
        </p:grpSpPr>
        <p:sp>
          <p:nvSpPr>
            <p:cNvPr id="7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椭圆 1"/>
          <p:cNvSpPr/>
          <p:nvPr/>
        </p:nvSpPr>
        <p:spPr>
          <a:xfrm>
            <a:off x="7124131" y="4542146"/>
            <a:ext cx="133066" cy="1228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02203001第一部分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8460" y="22319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5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92485"/>
            <a:ext cx="6731001" cy="416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47763" y="1238250"/>
            <a:ext cx="309403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 smtClean="0"/>
              <a:t>学习第二主题</a:t>
            </a:r>
            <a:r>
              <a:rPr lang="en-US" altLang="zh-CN" sz="2700" dirty="0" smtClean="0"/>
              <a:t>B</a:t>
            </a:r>
            <a:endParaRPr lang="zh-CN" altLang="en-US" sz="2700" dirty="0"/>
          </a:p>
        </p:txBody>
      </p:sp>
      <p:sp>
        <p:nvSpPr>
          <p:cNvPr id="4" name="矩形 3"/>
          <p:cNvSpPr/>
          <p:nvPr/>
        </p:nvSpPr>
        <p:spPr>
          <a:xfrm>
            <a:off x="1329267" y="1722998"/>
            <a:ext cx="702733" cy="3534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761179" y="1385969"/>
            <a:ext cx="189310" cy="189310"/>
            <a:chOff x="296" y="476"/>
            <a:chExt cx="159" cy="159"/>
          </a:xfrm>
        </p:grpSpPr>
        <p:sp>
          <p:nvSpPr>
            <p:cNvPr id="6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8" name="02203001第二主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8300" y="1948633"/>
            <a:ext cx="457200" cy="457200"/>
          </a:xfrm>
          <a:prstGeom prst="rect">
            <a:avLst/>
          </a:prstGeom>
        </p:spPr>
      </p:pic>
      <p:pic>
        <p:nvPicPr>
          <p:cNvPr id="9" name="02203001第二部分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7000" y="19486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5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2922322"/>
            <a:ext cx="3928533" cy="223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05866" y="2922322"/>
            <a:ext cx="338667" cy="194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4538133" y="3117055"/>
            <a:ext cx="465667" cy="187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4834466" y="2389838"/>
            <a:ext cx="338667" cy="322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smtClean="0">
                <a:solidFill>
                  <a:srgbClr val="C00000"/>
                </a:solidFill>
              </a:rPr>
              <a:t>B</a:t>
            </a:r>
            <a:endParaRPr lang="zh-CN" altLang="en-US" sz="15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4200" y="2389838"/>
            <a:ext cx="423333" cy="322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smtClean="0">
                <a:solidFill>
                  <a:srgbClr val="C00000"/>
                </a:solidFill>
              </a:rPr>
              <a:t>A</a:t>
            </a:r>
            <a:endParaRPr lang="zh-CN" altLang="en-US" sz="1500" b="1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200" y="1424517"/>
            <a:ext cx="603673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完整欣赏乐曲，这首乐曲总共分为几个部分，每一段你想到了什么？</a:t>
            </a:r>
            <a:endParaRPr lang="zh-CN" altLang="en-US" sz="2100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75" y="2922322"/>
            <a:ext cx="4049316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4699000" y="2922322"/>
            <a:ext cx="304800" cy="288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" name="Group 8"/>
          <p:cNvGrpSpPr/>
          <p:nvPr/>
        </p:nvGrpSpPr>
        <p:grpSpPr bwMode="auto">
          <a:xfrm>
            <a:off x="386423" y="1525770"/>
            <a:ext cx="189310" cy="189310"/>
            <a:chOff x="296" y="476"/>
            <a:chExt cx="159" cy="159"/>
          </a:xfrm>
        </p:grpSpPr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8" name="022030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5367" y="2399976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229255" y="1029295"/>
            <a:ext cx="5994797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 dirty="0">
                <a:latin typeface="宋体" panose="02010600030101010101" pitchFamily="2" charset="-122"/>
              </a:rPr>
              <a:t>请同学们课后查找其他河北梆子的作品欣赏，</a:t>
            </a:r>
            <a:endParaRPr lang="zh-CN" altLang="en-US" sz="2025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 dirty="0">
                <a:latin typeface="宋体" panose="02010600030101010101" pitchFamily="2" charset="-122"/>
              </a:rPr>
              <a:t>深入了解河北梆子的风格特征。</a:t>
            </a:r>
            <a:endParaRPr lang="en-US" altLang="zh-CN" sz="2025" dirty="0">
              <a:latin typeface="宋体" panose="02010600030101010101" pitchFamily="2" charset="-122"/>
            </a:endParaRPr>
          </a:p>
        </p:txBody>
      </p:sp>
      <p:grpSp>
        <p:nvGrpSpPr>
          <p:cNvPr id="17416" name="Group 8"/>
          <p:cNvGrpSpPr/>
          <p:nvPr/>
        </p:nvGrpSpPr>
        <p:grpSpPr bwMode="auto">
          <a:xfrm>
            <a:off x="647701" y="1278136"/>
            <a:ext cx="189310" cy="189310"/>
            <a:chOff x="296" y="476"/>
            <a:chExt cx="159" cy="159"/>
          </a:xfrm>
        </p:grpSpPr>
        <p:sp>
          <p:nvSpPr>
            <p:cNvPr id="17417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418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7420" name="Picture 12" descr="0220500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903810"/>
            <a:ext cx="3137297" cy="39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WPS 演示</Application>
  <PresentationFormat>全屏显示(4:3)</PresentationFormat>
  <Paragraphs>36</Paragraphs>
  <Slides>10</Slides>
  <Notes>5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黑体</vt:lpstr>
      <vt:lpstr>楷体_GB2312</vt:lpstr>
      <vt:lpstr>微软雅黑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贺州市八步龙山小学录制            2017年5月24日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lenovo</cp:lastModifiedBy>
  <cp:revision>25</cp:revision>
  <dcterms:created xsi:type="dcterms:W3CDTF">2017-05-04T12:26:00Z</dcterms:created>
  <dcterms:modified xsi:type="dcterms:W3CDTF">2017-05-25T02:10:34Z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