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44" r:id="rId3"/>
    <p:sldId id="309" r:id="rId4"/>
    <p:sldId id="347" r:id="rId5"/>
    <p:sldId id="312" r:id="rId6"/>
    <p:sldId id="346" r:id="rId7"/>
    <p:sldId id="342" r:id="rId8"/>
    <p:sldId id="271" r:id="rId9"/>
    <p:sldId id="343" r:id="rId10"/>
    <p:sldId id="299" r:id="rId11"/>
    <p:sldId id="298" r:id="rId12"/>
    <p:sldId id="310" r:id="rId13"/>
    <p:sldId id="304" r:id="rId14"/>
    <p:sldId id="292" r:id="rId15"/>
    <p:sldId id="296" r:id="rId16"/>
    <p:sldId id="290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00"/>
    <a:srgbClr val="CCE6F6"/>
    <a:srgbClr val="83C2E9"/>
    <a:srgbClr val="89C5E9"/>
    <a:srgbClr val="5EB1E2"/>
    <a:srgbClr val="39A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61"/>
        <p:guide pos="29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04A2C-856C-442D-B50B-3F69B735EDA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mtClean="0"/>
            </a:fld>
            <a:endParaRPr 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DD888-A23A-4FD4-BD88-69A82D40E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DD888-A23A-4FD4-BD88-69A82D40E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</a:fld>
            <a:endParaRPr 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DD888-A23A-4FD4-BD88-69A82D40E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</a:fld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DD888-A23A-4FD4-BD88-69A82D40E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Picture 10" descr="E:\制作工作\2014\7月\7.10 小数专题模板\模板5-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wmf"/><Relationship Id="rId7" Type="http://schemas.openxmlformats.org/officeDocument/2006/relationships/oleObject" Target="../embeddings/oleObject12.bin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6.w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178592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zh-CN" altLang="zh-CN" sz="6600" b="1" dirty="0" smtClean="0">
                <a:latin typeface="+mn-ea"/>
                <a:ea typeface="+mn-ea"/>
              </a:rPr>
              <a:t>用字母表示</a:t>
            </a:r>
            <a:br>
              <a:rPr lang="zh-CN" altLang="zh-CN" sz="6600" b="1" dirty="0" smtClean="0">
                <a:latin typeface="+mn-ea"/>
                <a:ea typeface="+mn-ea"/>
              </a:rPr>
            </a:br>
            <a:r>
              <a:rPr lang="zh-CN" altLang="zh-CN" sz="6600" b="1" dirty="0" smtClean="0">
                <a:latin typeface="+mn-ea"/>
                <a:ea typeface="+mn-ea"/>
              </a:rPr>
              <a:t>运算定律和计算公式</a:t>
            </a:r>
            <a:endParaRPr lang="zh-CN" altLang="en-US" sz="6600" dirty="0">
              <a:latin typeface="+mn-ea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214446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+mn-ea"/>
              </a:rPr>
              <a:t>第</a:t>
            </a:r>
            <a:r>
              <a:rPr lang="en-US" altLang="zh-CN" sz="4800" dirty="0" smtClean="0">
                <a:latin typeface="+mn-ea"/>
              </a:rPr>
              <a:t>5</a:t>
            </a:r>
            <a:r>
              <a:rPr lang="zh-CN" altLang="en-US" sz="4800" dirty="0" smtClean="0">
                <a:latin typeface="+mn-ea"/>
              </a:rPr>
              <a:t>单元：简易方程</a:t>
            </a:r>
            <a:endParaRPr lang="zh-CN" altLang="en-US" sz="4800" dirty="0">
              <a:latin typeface="+mn-ea"/>
            </a:endParaRPr>
          </a:p>
        </p:txBody>
      </p:sp>
      <p:pic>
        <p:nvPicPr>
          <p:cNvPr id="4" name="Picture 3" descr="F:\七彩课堂插图板式封面\排版用图标、页眉页脚\标题图（终-排版用）共29个\资料宝袋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898" y="5150168"/>
            <a:ext cx="1843087" cy="143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71685" y="4419600"/>
            <a:ext cx="4029453" cy="202895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4"/>
          <p:cNvSpPr txBox="1"/>
          <p:nvPr/>
        </p:nvSpPr>
        <p:spPr>
          <a:xfrm>
            <a:off x="658813" y="1498600"/>
            <a:ext cx="467868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．省略乘号写出下面各式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7" name="文本框 5"/>
          <p:cNvSpPr txBox="1"/>
          <p:nvPr/>
        </p:nvSpPr>
        <p:spPr>
          <a:xfrm>
            <a:off x="1258888" y="2820988"/>
            <a:ext cx="8826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i="1" dirty="0">
                <a:latin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</a:rPr>
              <a:t>×</a:t>
            </a:r>
            <a:r>
              <a:rPr lang="en-US" altLang="zh-CN" sz="2800" i="1" dirty="0">
                <a:latin typeface="Times New Roman" panose="02020603050405020304" pitchFamily="18" charset="0"/>
              </a:rPr>
              <a:t>x</a:t>
            </a:r>
            <a:endParaRPr lang="zh-CN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16388" name="文本框 6"/>
          <p:cNvSpPr txBox="1"/>
          <p:nvPr/>
        </p:nvSpPr>
        <p:spPr>
          <a:xfrm>
            <a:off x="5224463" y="2820988"/>
            <a:ext cx="8620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i="1" dirty="0">
                <a:latin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</a:rPr>
              <a:t>×</a:t>
            </a:r>
            <a:r>
              <a:rPr lang="en-US" altLang="zh-CN" sz="2800" i="1" dirty="0">
                <a:latin typeface="Times New Roman" panose="02020603050405020304" pitchFamily="18" charset="0"/>
              </a:rPr>
              <a:t>x</a:t>
            </a:r>
            <a:endParaRPr lang="zh-CN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52235" name="文本框 10"/>
          <p:cNvSpPr txBox="1"/>
          <p:nvPr/>
        </p:nvSpPr>
        <p:spPr>
          <a:xfrm>
            <a:off x="5903913" y="2892425"/>
            <a:ext cx="82232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800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文本框 7"/>
          <p:cNvSpPr txBox="1"/>
          <p:nvPr/>
        </p:nvSpPr>
        <p:spPr>
          <a:xfrm>
            <a:off x="1258888" y="3933825"/>
            <a:ext cx="9540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i="1" dirty="0">
                <a:latin typeface="Times New Roman" panose="02020603050405020304" pitchFamily="18" charset="0"/>
              </a:rPr>
              <a:t>b</a:t>
            </a:r>
            <a:r>
              <a:rPr lang="en-US" altLang="zh-CN" dirty="0">
                <a:latin typeface="Times New Roman" panose="02020603050405020304" pitchFamily="18" charset="0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</a:rPr>
              <a:t>8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4388" y="4022725"/>
            <a:ext cx="9032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文本框 8"/>
          <p:cNvSpPr txBox="1"/>
          <p:nvPr/>
        </p:nvSpPr>
        <p:spPr>
          <a:xfrm>
            <a:off x="5240338" y="4094163"/>
            <a:ext cx="9032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i="1" dirty="0">
                <a:latin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</a:rPr>
              <a:t>×1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29313" y="4113213"/>
            <a:ext cx="7239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标题 1"/>
          <p:cNvSpPr/>
          <p:nvPr/>
        </p:nvSpPr>
        <p:spPr>
          <a:xfrm>
            <a:off x="1258888" y="295275"/>
            <a:ext cx="77057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2244" name="Rectangle 20"/>
          <p:cNvSpPr/>
          <p:nvPr/>
        </p:nvSpPr>
        <p:spPr>
          <a:xfrm>
            <a:off x="1973263" y="2871788"/>
            <a:ext cx="8826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ax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14" grpId="0"/>
      <p:bldP spid="15" grpId="0"/>
      <p:bldP spid="52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/>
          <p:nvPr/>
        </p:nvSpPr>
        <p:spPr>
          <a:xfrm>
            <a:off x="369570" y="1569085"/>
            <a:ext cx="67500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用字母表示出长方形的面积和周长。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531" name="Rectangle 13"/>
          <p:cNvSpPr/>
          <p:nvPr/>
        </p:nvSpPr>
        <p:spPr>
          <a:xfrm>
            <a:off x="1763713" y="2476500"/>
            <a:ext cx="1800225" cy="790575"/>
          </a:xfrm>
          <a:prstGeom prst="rect">
            <a:avLst/>
          </a:prstGeom>
          <a:solidFill>
            <a:srgbClr val="66CCFF"/>
          </a:solidFill>
          <a:ln w="15875" cap="flat" cmpd="sng">
            <a:solidFill>
              <a:srgbClr val="66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Text Box 14"/>
          <p:cNvSpPr txBox="1"/>
          <p:nvPr/>
        </p:nvSpPr>
        <p:spPr>
          <a:xfrm>
            <a:off x="3563938" y="2693988"/>
            <a:ext cx="3603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endParaRPr lang="en-US" altLang="zh-CN" sz="3600" i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533" name="Text Box 15"/>
          <p:cNvSpPr txBox="1"/>
          <p:nvPr/>
        </p:nvSpPr>
        <p:spPr>
          <a:xfrm>
            <a:off x="2484438" y="3268663"/>
            <a:ext cx="3603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endParaRPr lang="en-US" altLang="zh-CN" sz="3600" i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534" name="Text Box 16"/>
          <p:cNvSpPr txBox="1"/>
          <p:nvPr/>
        </p:nvSpPr>
        <p:spPr>
          <a:xfrm>
            <a:off x="4356100" y="2452688"/>
            <a:ext cx="1871663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r>
              <a:rPr lang="zh-CN" altLang="en-US" sz="28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＝   </a:t>
            </a:r>
            <a:endParaRPr lang="zh-CN" altLang="en-US" sz="2800" i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lang="zh-CN" altLang="en-US" sz="28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＝</a:t>
            </a:r>
            <a:endParaRPr lang="zh-CN" altLang="en-US" sz="2800" i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535" name="Rectangle 20"/>
          <p:cNvSpPr/>
          <p:nvPr/>
        </p:nvSpPr>
        <p:spPr>
          <a:xfrm>
            <a:off x="484505" y="3844608"/>
            <a:ext cx="8520113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一个长方形的长是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厘米，宽是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厘米，它的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/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面积和周长各是多少？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309" name="Rectangle 21"/>
          <p:cNvSpPr/>
          <p:nvPr/>
        </p:nvSpPr>
        <p:spPr>
          <a:xfrm>
            <a:off x="5067300" y="2352675"/>
            <a:ext cx="5635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ab</a:t>
            </a:r>
            <a:endParaRPr lang="zh-CN" altLang="en-US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310" name="Rectangle 22"/>
          <p:cNvSpPr/>
          <p:nvPr/>
        </p:nvSpPr>
        <p:spPr>
          <a:xfrm>
            <a:off x="5076825" y="3111500"/>
            <a:ext cx="2393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i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315" name="Rectangle 27"/>
          <p:cNvSpPr/>
          <p:nvPr/>
        </p:nvSpPr>
        <p:spPr>
          <a:xfrm>
            <a:off x="1168400" y="4798060"/>
            <a:ext cx="3333115" cy="1626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ab</a:t>
            </a:r>
            <a:endParaRPr lang="en-US" altLang="zh-CN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8×5</a:t>
            </a:r>
            <a:endParaRPr lang="en-US" altLang="zh-CN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＝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（平方厘米）</a:t>
            </a:r>
            <a:endParaRPr lang="zh-CN" altLang="en-US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316" name="Rectangle 28"/>
          <p:cNvSpPr/>
          <p:nvPr/>
        </p:nvSpPr>
        <p:spPr>
          <a:xfrm>
            <a:off x="5767388" y="4450715"/>
            <a:ext cx="2767012" cy="2160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2×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＝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2×13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en-US" altLang="zh-CN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26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（厘米）</a:t>
            </a:r>
            <a:endParaRPr lang="zh-CN" altLang="en-US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同侧圆角矩形 19"/>
          <p:cNvSpPr/>
          <p:nvPr/>
        </p:nvSpPr>
        <p:spPr>
          <a:xfrm>
            <a:off x="468313" y="752475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1" hangingPunct="1"/>
            <a:r>
              <a:rPr lang="en-US" altLang="en-US" sz="30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学以致用</a:t>
            </a:r>
            <a:endParaRPr lang="en-US" altLang="en-US" sz="30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1" name="直线连接符 21"/>
          <p:cNvCxnSpPr/>
          <p:nvPr/>
        </p:nvCxnSpPr>
        <p:spPr>
          <a:xfrm flipV="1">
            <a:off x="484188" y="1408113"/>
            <a:ext cx="2071688" cy="4763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/>
      <p:bldP spid="12310" grpId="0"/>
      <p:bldP spid="12315" grpId="0"/>
      <p:bldP spid="12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4325" y="1382713"/>
            <a:ext cx="1724025" cy="3095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211138" y="4419600"/>
            <a:ext cx="8890000" cy="2046288"/>
            <a:chOff x="211801" y="4419778"/>
            <a:chExt cx="8889167" cy="2046159"/>
          </a:xfrm>
        </p:grpSpPr>
        <p:pic>
          <p:nvPicPr>
            <p:cNvPr id="1536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071893" y="4419778"/>
              <a:ext cx="4029075" cy="20288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7" name="图片 6"/>
            <p:cNvPicPr>
              <a:picLocks noChangeAspect="1"/>
            </p:cNvPicPr>
            <p:nvPr/>
          </p:nvPicPr>
          <p:blipFill>
            <a:blip r:embed="rId3"/>
            <a:srcRect t="9596"/>
            <a:stretch>
              <a:fillRect/>
            </a:stretch>
          </p:blipFill>
          <p:spPr>
            <a:xfrm>
              <a:off x="211801" y="5949280"/>
              <a:ext cx="6515100" cy="5166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99060" y="1330325"/>
            <a:ext cx="6484620" cy="5029200"/>
          </a:xfrm>
          <a:prstGeom prst="rect">
            <a:avLst/>
          </a:prstGeom>
          <a:gradFill flip="none" rotWithShape="1">
            <a:gsLst>
              <a:gs pos="0">
                <a:srgbClr val="39A0DA"/>
              </a:gs>
              <a:gs pos="11000">
                <a:srgbClr val="89C5E9"/>
              </a:gs>
              <a:gs pos="10000">
                <a:srgbClr val="83C2E9"/>
              </a:gs>
              <a:gs pos="65000">
                <a:schemeClr val="bg1"/>
              </a:gs>
              <a:gs pos="33000">
                <a:srgbClr val="CCE6F6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　你知道最早有意识地使用字母来表示数的人是谁吗？他就是法国数学家</a:t>
            </a:r>
            <a:r>
              <a:rPr lang="zh-CN" altLang="zh-CN" sz="24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+mn-cs"/>
                <a:sym typeface="+mn-ea"/>
              </a:rPr>
              <a:t>韦达。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世纪，法国和西班牙发动了一场战争，韦达为政府破解敌军密码，使得法国对西班牙的军事动态了如指掌，赢得了最终的胜利。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在这件事的启发下，韦达系统地使用字母表示数。他的这一发现，给其他数学家以启发，并为代数思想的产生和发展奠定了坚实的基础。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因此，人们尊称他为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代数之父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1162050" y="350838"/>
            <a:ext cx="2735580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你知道吗？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90" name="Object 10"/>
          <p:cNvGraphicFramePr/>
          <p:nvPr/>
        </p:nvGraphicFramePr>
        <p:xfrm>
          <a:off x="5580063" y="1871663"/>
          <a:ext cx="2203450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267200" imgH="4876800" progId="">
                  <p:embed/>
                </p:oleObj>
              </mc:Choice>
              <mc:Fallback>
                <p:oleObj name="" r:id="rId1" imgW="4267200" imgH="4876800" progId="">
                  <p:embed/>
                  <p:pic>
                    <p:nvPicPr>
                      <p:cNvPr id="0" name="图片 1024" descr="image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0063" y="1871663"/>
                        <a:ext cx="2203450" cy="2519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96" name="Group 16"/>
          <p:cNvGrpSpPr/>
          <p:nvPr/>
        </p:nvGrpSpPr>
        <p:grpSpPr>
          <a:xfrm>
            <a:off x="1285876" y="2636838"/>
            <a:ext cx="4465638" cy="1806575"/>
            <a:chOff x="702" y="1933"/>
            <a:chExt cx="2813" cy="1138"/>
          </a:xfrm>
        </p:grpSpPr>
        <p:graphicFrame>
          <p:nvGraphicFramePr>
            <p:cNvPr id="9221" name="Object 11"/>
            <p:cNvGraphicFramePr/>
            <p:nvPr/>
          </p:nvGraphicFramePr>
          <p:xfrm>
            <a:off x="702" y="1937"/>
            <a:ext cx="1032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" r:id="rId3" imgW="3048000" imgH="3352800" progId="">
                    <p:embed/>
                  </p:oleObj>
                </mc:Choice>
                <mc:Fallback>
                  <p:oleObj name="" r:id="rId3" imgW="3048000" imgH="3352800" progId="">
                    <p:embed/>
                    <p:pic>
                      <p:nvPicPr>
                        <p:cNvPr id="0" name="图片 1025" descr="image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2" y="1937"/>
                          <a:ext cx="1032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2" name="Object 12"/>
            <p:cNvGraphicFramePr/>
            <p:nvPr/>
          </p:nvGraphicFramePr>
          <p:xfrm>
            <a:off x="1981" y="1933"/>
            <a:ext cx="990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" r:id="rId5" imgW="3048000" imgH="3352800" progId="">
                    <p:embed/>
                  </p:oleObj>
                </mc:Choice>
                <mc:Fallback>
                  <p:oleObj name="" r:id="rId5" imgW="3048000" imgH="3352800" progId="">
                    <p:embed/>
                    <p:pic>
                      <p:nvPicPr>
                        <p:cNvPr id="0" name="图片 1026" descr="image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81" y="1933"/>
                          <a:ext cx="990" cy="10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3" name="Rectangle 13"/>
            <p:cNvSpPr/>
            <p:nvPr/>
          </p:nvSpPr>
          <p:spPr>
            <a:xfrm>
              <a:off x="2931" y="2168"/>
              <a:ext cx="584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6000" b="1" dirty="0">
                  <a:latin typeface="Times New Roman" panose="02020603050405020304" pitchFamily="18" charset="0"/>
                </a:rPr>
                <a:t>＝</a:t>
              </a:r>
              <a:endParaRPr lang="zh-CN" altLang="en-US" sz="6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224" name="Oval 14"/>
            <p:cNvSpPr/>
            <p:nvPr/>
          </p:nvSpPr>
          <p:spPr>
            <a:xfrm>
              <a:off x="1746" y="2432"/>
              <a:ext cx="136" cy="13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1" name="Object 3"/>
          <p:cNvGraphicFramePr/>
          <p:nvPr/>
        </p:nvGraphicFramePr>
        <p:xfrm>
          <a:off x="6227763" y="1989138"/>
          <a:ext cx="22669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4267200" imgH="4876800" progId="">
                  <p:embed/>
                </p:oleObj>
              </mc:Choice>
              <mc:Fallback>
                <p:oleObj name="" r:id="rId1" imgW="4267200" imgH="4876800" progId="">
                  <p:embed/>
                  <p:pic>
                    <p:nvPicPr>
                      <p:cNvPr id="0" name="图片 2048" descr="image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27763" y="1989138"/>
                        <a:ext cx="2266950" cy="2590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1" name="Group 13"/>
          <p:cNvGrpSpPr/>
          <p:nvPr/>
        </p:nvGrpSpPr>
        <p:grpSpPr>
          <a:xfrm>
            <a:off x="684213" y="2708275"/>
            <a:ext cx="5641975" cy="1800225"/>
            <a:chOff x="431" y="1706"/>
            <a:chExt cx="3554" cy="1134"/>
          </a:xfrm>
        </p:grpSpPr>
        <p:sp>
          <p:nvSpPr>
            <p:cNvPr id="11269" name="Rectangle 6"/>
            <p:cNvSpPr/>
            <p:nvPr/>
          </p:nvSpPr>
          <p:spPr>
            <a:xfrm>
              <a:off x="3401" y="1953"/>
              <a:ext cx="584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6000" b="1" dirty="0">
                  <a:latin typeface="Times New Roman" panose="02020603050405020304" pitchFamily="18" charset="0"/>
                </a:rPr>
                <a:t>＝</a:t>
              </a:r>
              <a:endParaRPr lang="zh-CN" altLang="en-US" sz="6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1270" name="Oval 7"/>
            <p:cNvSpPr/>
            <p:nvPr/>
          </p:nvSpPr>
          <p:spPr>
            <a:xfrm>
              <a:off x="1383" y="2201"/>
              <a:ext cx="136" cy="13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1271" name="Object 9"/>
            <p:cNvGraphicFramePr/>
            <p:nvPr/>
          </p:nvGraphicFramePr>
          <p:xfrm>
            <a:off x="431" y="1706"/>
            <a:ext cx="1032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" r:id="rId3" imgW="3048000" imgH="3352800" progId="">
                    <p:embed/>
                  </p:oleObj>
                </mc:Choice>
                <mc:Fallback>
                  <p:oleObj name="" r:id="rId3" imgW="3048000" imgH="3352800" progId="">
                    <p:embed/>
                    <p:pic>
                      <p:nvPicPr>
                        <p:cNvPr id="0" name="图片 2049" descr="image1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1" y="1706"/>
                          <a:ext cx="1032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10"/>
            <p:cNvGraphicFramePr/>
            <p:nvPr/>
          </p:nvGraphicFramePr>
          <p:xfrm>
            <a:off x="1440" y="1706"/>
            <a:ext cx="1032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" r:id="rId5" imgW="3048000" imgH="3352800" progId="">
                    <p:embed/>
                  </p:oleObj>
                </mc:Choice>
                <mc:Fallback>
                  <p:oleObj name="" r:id="rId5" imgW="3048000" imgH="3352800" progId="">
                    <p:embed/>
                    <p:pic>
                      <p:nvPicPr>
                        <p:cNvPr id="0" name="图片 2050" descr="image1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40" y="1706"/>
                          <a:ext cx="1032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11"/>
            <p:cNvGraphicFramePr/>
            <p:nvPr/>
          </p:nvGraphicFramePr>
          <p:xfrm>
            <a:off x="2483" y="1706"/>
            <a:ext cx="1032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" r:id="rId6" imgW="3048000" imgH="3352800" progId="">
                    <p:embed/>
                  </p:oleObj>
                </mc:Choice>
                <mc:Fallback>
                  <p:oleObj name="" r:id="rId6" imgW="3048000" imgH="3352800" progId="">
                    <p:embed/>
                    <p:pic>
                      <p:nvPicPr>
                        <p:cNvPr id="0" name="图片 2051" descr="image1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83" y="1706"/>
                          <a:ext cx="1032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4" name="Oval 12"/>
            <p:cNvSpPr/>
            <p:nvPr/>
          </p:nvSpPr>
          <p:spPr>
            <a:xfrm>
              <a:off x="2381" y="2205"/>
              <a:ext cx="136" cy="13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268" name="Text Box 5"/>
          <p:cNvSpPr txBox="1"/>
          <p:nvPr/>
        </p:nvSpPr>
        <p:spPr>
          <a:xfrm>
            <a:off x="1162050" y="350838"/>
            <a:ext cx="309880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3" name="Object 9"/>
          <p:cNvGraphicFramePr/>
          <p:nvPr/>
        </p:nvGraphicFramePr>
        <p:xfrm>
          <a:off x="6804025" y="1844675"/>
          <a:ext cx="178276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6096000" imgH="4876800" progId="">
                  <p:embed/>
                </p:oleObj>
              </mc:Choice>
              <mc:Fallback>
                <p:oleObj name="" r:id="rId1" imgW="6096000" imgH="4876800" progId="">
                  <p:embed/>
                  <p:pic>
                    <p:nvPicPr>
                      <p:cNvPr id="0" name="图片 3072" descr="image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04025" y="1844675"/>
                        <a:ext cx="1782763" cy="1425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12" name="Group 28"/>
          <p:cNvGrpSpPr/>
          <p:nvPr/>
        </p:nvGrpSpPr>
        <p:grpSpPr>
          <a:xfrm>
            <a:off x="468313" y="2205038"/>
            <a:ext cx="6437312" cy="2743200"/>
            <a:chOff x="295" y="1389"/>
            <a:chExt cx="4055" cy="1728"/>
          </a:xfrm>
        </p:grpSpPr>
        <p:sp>
          <p:nvSpPr>
            <p:cNvPr id="12293" name="Rectangle 11"/>
            <p:cNvSpPr/>
            <p:nvPr/>
          </p:nvSpPr>
          <p:spPr>
            <a:xfrm>
              <a:off x="3929" y="1506"/>
              <a:ext cx="421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4000" dirty="0">
                  <a:latin typeface="Times New Roman" panose="02020603050405020304" pitchFamily="18" charset="0"/>
                </a:rPr>
                <a:t>＝</a:t>
              </a:r>
              <a:endParaRPr lang="zh-CN" altLang="en-US" sz="40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294" name="Object 13"/>
            <p:cNvGraphicFramePr/>
            <p:nvPr/>
          </p:nvGraphicFramePr>
          <p:xfrm>
            <a:off x="295" y="1389"/>
            <a:ext cx="745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" r:id="rId3" imgW="3048000" imgH="3352800" progId="">
                    <p:embed/>
                  </p:oleObj>
                </mc:Choice>
                <mc:Fallback>
                  <p:oleObj name="" r:id="rId3" imgW="3048000" imgH="3352800" progId="">
                    <p:embed/>
                    <p:pic>
                      <p:nvPicPr>
                        <p:cNvPr id="0" name="图片 3073" descr="image1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5" y="1389"/>
                          <a:ext cx="745" cy="6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14"/>
            <p:cNvGraphicFramePr/>
            <p:nvPr/>
          </p:nvGraphicFramePr>
          <p:xfrm>
            <a:off x="1023" y="1389"/>
            <a:ext cx="745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" r:id="rId5" imgW="3048000" imgH="3352800" progId="">
                    <p:embed/>
                  </p:oleObj>
                </mc:Choice>
                <mc:Fallback>
                  <p:oleObj name="" r:id="rId5" imgW="3048000" imgH="3352800" progId="">
                    <p:embed/>
                    <p:pic>
                      <p:nvPicPr>
                        <p:cNvPr id="0" name="图片 3074" descr="image1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23" y="1389"/>
                          <a:ext cx="745" cy="6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15"/>
            <p:cNvGraphicFramePr/>
            <p:nvPr/>
          </p:nvGraphicFramePr>
          <p:xfrm>
            <a:off x="3379" y="1389"/>
            <a:ext cx="745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6" imgW="3048000" imgH="3352800" progId="">
                    <p:embed/>
                  </p:oleObj>
                </mc:Choice>
                <mc:Fallback>
                  <p:oleObj name="" r:id="rId6" imgW="3048000" imgH="3352800" progId="">
                    <p:embed/>
                    <p:pic>
                      <p:nvPicPr>
                        <p:cNvPr id="0" name="图片 3075" descr="image1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79" y="1389"/>
                          <a:ext cx="745" cy="6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7" name="Rectangle 17"/>
            <p:cNvSpPr/>
            <p:nvPr/>
          </p:nvSpPr>
          <p:spPr>
            <a:xfrm>
              <a:off x="793" y="1480"/>
              <a:ext cx="43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4000" dirty="0">
                  <a:latin typeface="Times New Roman" panose="02020603050405020304" pitchFamily="18" charset="0"/>
                </a:rPr>
                <a:t>×</a:t>
              </a:r>
              <a:endParaRPr lang="zh-CN" altLang="en-US" sz="4000" dirty="0">
                <a:latin typeface="Times New Roman" panose="02020603050405020304" pitchFamily="18" charset="0"/>
              </a:endParaRPr>
            </a:p>
          </p:txBody>
        </p:sp>
        <p:sp>
          <p:nvSpPr>
            <p:cNvPr id="12298" name="Rectangle 18"/>
            <p:cNvSpPr/>
            <p:nvPr/>
          </p:nvSpPr>
          <p:spPr>
            <a:xfrm>
              <a:off x="3124" y="1491"/>
              <a:ext cx="43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4000" dirty="0">
                  <a:latin typeface="Times New Roman" panose="02020603050405020304" pitchFamily="18" charset="0"/>
                </a:rPr>
                <a:t>×</a:t>
              </a:r>
              <a:endParaRPr lang="zh-CN" altLang="en-US" sz="4000" dirty="0">
                <a:latin typeface="Times New Roman" panose="02020603050405020304" pitchFamily="18" charset="0"/>
              </a:endParaRPr>
            </a:p>
          </p:txBody>
        </p:sp>
        <p:sp>
          <p:nvSpPr>
            <p:cNvPr id="12299" name="Rectangle 19"/>
            <p:cNvSpPr/>
            <p:nvPr/>
          </p:nvSpPr>
          <p:spPr>
            <a:xfrm>
              <a:off x="1474" y="1480"/>
              <a:ext cx="43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4000" dirty="0">
                  <a:latin typeface="Times New Roman" panose="02020603050405020304" pitchFamily="18" charset="0"/>
                </a:rPr>
                <a:t>×</a:t>
              </a:r>
              <a:endParaRPr lang="zh-CN" altLang="en-US" sz="4000" dirty="0">
                <a:latin typeface="Times New Roman" panose="02020603050405020304" pitchFamily="18" charset="0"/>
              </a:endParaRPr>
            </a:p>
          </p:txBody>
        </p:sp>
        <p:sp>
          <p:nvSpPr>
            <p:cNvPr id="12300" name="Oval 20"/>
            <p:cNvSpPr/>
            <p:nvPr/>
          </p:nvSpPr>
          <p:spPr>
            <a:xfrm>
              <a:off x="1837" y="1707"/>
              <a:ext cx="91" cy="9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2301" name="Oval 21"/>
            <p:cNvSpPr/>
            <p:nvPr/>
          </p:nvSpPr>
          <p:spPr>
            <a:xfrm>
              <a:off x="2064" y="1707"/>
              <a:ext cx="91" cy="9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2302" name="Oval 22"/>
            <p:cNvSpPr/>
            <p:nvPr/>
          </p:nvSpPr>
          <p:spPr>
            <a:xfrm>
              <a:off x="2290" y="1707"/>
              <a:ext cx="91" cy="9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2303" name="Oval 23"/>
            <p:cNvSpPr/>
            <p:nvPr/>
          </p:nvSpPr>
          <p:spPr>
            <a:xfrm>
              <a:off x="2562" y="1707"/>
              <a:ext cx="91" cy="9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2304" name="Oval 24"/>
            <p:cNvSpPr/>
            <p:nvPr/>
          </p:nvSpPr>
          <p:spPr>
            <a:xfrm>
              <a:off x="2834" y="1707"/>
              <a:ext cx="91" cy="9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2305" name="Oval 25"/>
            <p:cNvSpPr/>
            <p:nvPr/>
          </p:nvSpPr>
          <p:spPr>
            <a:xfrm>
              <a:off x="3061" y="1707"/>
              <a:ext cx="91" cy="9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306" name="Object 26"/>
            <p:cNvGraphicFramePr/>
            <p:nvPr/>
          </p:nvGraphicFramePr>
          <p:xfrm>
            <a:off x="1247" y="2387"/>
            <a:ext cx="2143" cy="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7" imgW="11887200" imgH="4876800" progId="">
                    <p:embed/>
                  </p:oleObj>
                </mc:Choice>
                <mc:Fallback>
                  <p:oleObj name="" r:id="rId7" imgW="11887200" imgH="4876800" progId="">
                    <p:embed/>
                    <p:pic>
                      <p:nvPicPr>
                        <p:cNvPr id="0" name="图片 3076" descr="image1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47" y="2387"/>
                          <a:ext cx="2143" cy="7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7" name="AutoShape 27"/>
            <p:cNvSpPr/>
            <p:nvPr/>
          </p:nvSpPr>
          <p:spPr>
            <a:xfrm rot="-5400000">
              <a:off x="2108" y="708"/>
              <a:ext cx="181" cy="3084"/>
            </a:xfrm>
            <a:prstGeom prst="leftBrace">
              <a:avLst>
                <a:gd name="adj1" fmla="val 141988"/>
                <a:gd name="adj2" fmla="val 50000"/>
              </a:avLst>
            </a:prstGeom>
            <a:noFill/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/>
          <p:nvPr/>
        </p:nvSpPr>
        <p:spPr>
          <a:xfrm>
            <a:off x="125413" y="1771650"/>
            <a:ext cx="8820150" cy="3844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40000"/>
              </a:lnSpc>
            </a:pP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 12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＋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31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＝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31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＋（     ）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lnSpc>
                <a:spcPct val="14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32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＋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55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）＋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45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＝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32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＋（    ＋   ）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lnSpc>
                <a:spcPct val="140000"/>
              </a:lnSpc>
            </a:pP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 25×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）＝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79×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   ）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lnSpc>
                <a:spcPct val="14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1.2×25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×4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＝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1.2×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   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×  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>
              <a:lnSpc>
                <a:spcPct val="140000"/>
              </a:lnSpc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＋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×1.5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＝（ ）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×1.5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＋（ ）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×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   ）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19" name="Text Box 23"/>
          <p:cNvSpPr txBox="1"/>
          <p:nvPr/>
        </p:nvSpPr>
        <p:spPr>
          <a:xfrm>
            <a:off x="3403918" y="1981835"/>
            <a:ext cx="6477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12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20" name="Text Box 24"/>
          <p:cNvSpPr txBox="1"/>
          <p:nvPr/>
        </p:nvSpPr>
        <p:spPr>
          <a:xfrm>
            <a:off x="5389880" y="2800668"/>
            <a:ext cx="6477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55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21" name="Text Box 25"/>
          <p:cNvSpPr txBox="1"/>
          <p:nvPr/>
        </p:nvSpPr>
        <p:spPr>
          <a:xfrm>
            <a:off x="6296660" y="2800668"/>
            <a:ext cx="647700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45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22" name="Text Box 26"/>
          <p:cNvSpPr txBox="1"/>
          <p:nvPr/>
        </p:nvSpPr>
        <p:spPr>
          <a:xfrm>
            <a:off x="1676718" y="3492818"/>
            <a:ext cx="6477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79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23" name="Text Box 27"/>
          <p:cNvSpPr txBox="1"/>
          <p:nvPr/>
        </p:nvSpPr>
        <p:spPr>
          <a:xfrm>
            <a:off x="4425315" y="3492818"/>
            <a:ext cx="6477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25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24" name="Text Box 28"/>
          <p:cNvSpPr txBox="1"/>
          <p:nvPr/>
        </p:nvSpPr>
        <p:spPr>
          <a:xfrm>
            <a:off x="5085398" y="4298950"/>
            <a:ext cx="6477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25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25" name="Text Box 29"/>
          <p:cNvSpPr txBox="1"/>
          <p:nvPr/>
        </p:nvSpPr>
        <p:spPr>
          <a:xfrm>
            <a:off x="6037263" y="4298950"/>
            <a:ext cx="6477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27" name="Text Box 31"/>
          <p:cNvSpPr txBox="1"/>
          <p:nvPr/>
        </p:nvSpPr>
        <p:spPr>
          <a:xfrm>
            <a:off x="3582035" y="5032375"/>
            <a:ext cx="6477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28" name="Text Box 32"/>
          <p:cNvSpPr txBox="1"/>
          <p:nvPr/>
        </p:nvSpPr>
        <p:spPr>
          <a:xfrm>
            <a:off x="5875655" y="5032058"/>
            <a:ext cx="6477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29" name="Text Box 33"/>
          <p:cNvSpPr txBox="1"/>
          <p:nvPr/>
        </p:nvSpPr>
        <p:spPr>
          <a:xfrm>
            <a:off x="7205980" y="5032058"/>
            <a:ext cx="11525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1.5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181" name="Rectangle 38"/>
          <p:cNvSpPr/>
          <p:nvPr/>
        </p:nvSpPr>
        <p:spPr>
          <a:xfrm>
            <a:off x="1473200" y="4397375"/>
            <a:ext cx="666750" cy="122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绿色圃中小学教育网</a:t>
            </a:r>
            <a:r>
              <a:rPr lang="en-US" altLang="zh-CN" sz="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http://www.lspjy.com</a:t>
            </a:r>
            <a:endParaRPr lang="en-US" altLang="zh-CN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6" name="直线连接符 21"/>
          <p:cNvCxnSpPr/>
          <p:nvPr/>
        </p:nvCxnSpPr>
        <p:spPr>
          <a:xfrm flipV="1">
            <a:off x="468313" y="1408113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14282" y="1142984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填一填，并说一说你的想法。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/>
      <p:bldP spid="4120" grpId="0"/>
      <p:bldP spid="4121" grpId="0"/>
      <p:bldP spid="4122" grpId="0"/>
      <p:bldP spid="4123" grpId="0"/>
      <p:bldP spid="4124" grpId="0"/>
      <p:bldP spid="4125" grpId="0"/>
      <p:bldP spid="4127" grpId="0"/>
      <p:bldP spid="4128" grpId="0"/>
      <p:bldP spid="4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500174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1.</a:t>
            </a:r>
            <a:r>
              <a:rPr lang="zh-CN" altLang="en-US" sz="3200" dirty="0" smtClean="0">
                <a:latin typeface="+mn-ea"/>
              </a:rPr>
              <a:t>自学课本</a:t>
            </a:r>
            <a:r>
              <a:rPr lang="en-US" altLang="zh-CN" sz="3200" dirty="0" smtClean="0">
                <a:latin typeface="+mn-ea"/>
              </a:rPr>
              <a:t>54</a:t>
            </a:r>
            <a:r>
              <a:rPr lang="zh-CN" altLang="en-US" sz="3200" dirty="0" smtClean="0">
                <a:latin typeface="+mn-ea"/>
              </a:rPr>
              <a:t>页例</a:t>
            </a:r>
            <a:r>
              <a:rPr lang="en-US" altLang="zh-CN" sz="3200" dirty="0" smtClean="0">
                <a:latin typeface="+mn-ea"/>
              </a:rPr>
              <a:t>3</a:t>
            </a:r>
            <a:r>
              <a:rPr lang="zh-CN" altLang="en-US" sz="3200" dirty="0" smtClean="0">
                <a:latin typeface="+mn-ea"/>
              </a:rPr>
              <a:t>的（</a:t>
            </a:r>
            <a:r>
              <a:rPr lang="en-US" altLang="zh-CN" sz="3200" dirty="0" smtClean="0">
                <a:latin typeface="+mn-ea"/>
              </a:rPr>
              <a:t>1</a:t>
            </a:r>
            <a:r>
              <a:rPr lang="zh-CN" altLang="en-US" sz="3200" dirty="0" smtClean="0">
                <a:latin typeface="+mn-ea"/>
              </a:rPr>
              <a:t>）。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2357430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3200" dirty="0" smtClean="0">
                <a:latin typeface="宋体" panose="02010600030101010101" pitchFamily="2" charset="-122"/>
              </a:rPr>
              <a:t>2.</a:t>
            </a:r>
            <a:r>
              <a:rPr lang="zh-CN" altLang="en-US" sz="3200" dirty="0" smtClean="0">
                <a:latin typeface="宋体" panose="02010600030101010101" pitchFamily="2" charset="-122"/>
              </a:rPr>
              <a:t>在小组内汇报交流</a:t>
            </a:r>
            <a:r>
              <a:rPr lang="en-US" altLang="zh-CN" sz="3200" dirty="0" smtClean="0">
                <a:latin typeface="宋体" panose="02010600030101010101" pitchFamily="2" charset="-122"/>
              </a:rPr>
              <a:t>:</a:t>
            </a:r>
            <a:r>
              <a:rPr lang="zh-CN" altLang="en-US" sz="3200" dirty="0" smtClean="0">
                <a:latin typeface="宋体" panose="02010600030101010101" pitchFamily="2" charset="-122"/>
              </a:rPr>
              <a:t>用字母表示的是什么？怎样用字母表示？</a:t>
            </a:r>
            <a:endParaRPr lang="zh-CN" altLang="en-US" sz="3200" dirty="0" smtClean="0">
              <a:latin typeface="宋体" panose="02010600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3200" dirty="0" smtClean="0">
                <a:latin typeface="宋体" panose="02010600030101010101" pitchFamily="2" charset="-122"/>
              </a:rPr>
              <a:t>3.你喜欢用字母表示运算定律吗？</a:t>
            </a:r>
            <a:r>
              <a:rPr lang="en-US" altLang="zh-CN" sz="3200" dirty="0" err="1" smtClean="0">
                <a:latin typeface="宋体" panose="02010600030101010101" pitchFamily="2" charset="-122"/>
              </a:rPr>
              <a:t>为什么</a:t>
            </a:r>
            <a:r>
              <a:rPr lang="en-US" altLang="zh-CN" sz="3200" dirty="0" smtClean="0">
                <a:latin typeface="宋体" panose="02010600030101010101" pitchFamily="2" charset="-122"/>
              </a:rPr>
              <a:t>？</a:t>
            </a:r>
            <a:endParaRPr lang="en-US" altLang="zh-CN" sz="3200" dirty="0" smtClean="0">
              <a:latin typeface="宋体" panose="02010600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3200" dirty="0" smtClean="0">
                <a:latin typeface="宋体" panose="02010600030101010101" pitchFamily="2" charset="-122"/>
              </a:rPr>
              <a:t>4.</a:t>
            </a:r>
            <a:r>
              <a:rPr lang="zh-CN" altLang="en-US" sz="3200" dirty="0" smtClean="0">
                <a:latin typeface="宋体" panose="02010600030101010101" pitchFamily="2" charset="-122"/>
              </a:rPr>
              <a:t>想一想，通过小组合作学习，你们还有什么疑</a:t>
            </a:r>
            <a:endParaRPr lang="en-US" altLang="zh-CN" sz="3200" dirty="0" smtClean="0">
              <a:latin typeface="宋体" panose="02010600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3200" dirty="0" smtClean="0">
                <a:latin typeface="宋体" panose="02010600030101010101" pitchFamily="2" charset="-122"/>
              </a:rPr>
              <a:t>问需要老师或其他同伴帮忙？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57166"/>
            <a:ext cx="399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rtl="0">
              <a:defRPr/>
            </a:pPr>
            <a:r>
              <a:rPr lang="zh-CN" altLang="en-US" sz="3600" b="1" dirty="0" smtClean="0">
                <a:latin typeface="+mn-ea"/>
              </a:rPr>
              <a:t>小组合作学习要求</a:t>
            </a:r>
            <a:r>
              <a:rPr lang="en-US" altLang="zh-CN" sz="3600" b="1" dirty="0" smtClean="0">
                <a:latin typeface="+mn-ea"/>
              </a:rPr>
              <a:t>:</a:t>
            </a:r>
            <a:endParaRPr lang="en-US" altLang="zh-CN" sz="3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:\七彩课堂插图板式封面\排版用图标、页眉页脚\标题jpg\读读比比.jpg"/>
          <p:cNvPicPr>
            <a:picLocks noChangeAspect="1"/>
          </p:cNvPicPr>
          <p:nvPr/>
        </p:nvPicPr>
        <p:blipFill>
          <a:blip r:embed="rId1"/>
          <a:srcRect t="7187"/>
          <a:stretch>
            <a:fillRect/>
          </a:stretch>
        </p:blipFill>
        <p:spPr>
          <a:xfrm>
            <a:off x="6216333" y="483870"/>
            <a:ext cx="2592387" cy="168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同侧圆角矩形 15"/>
          <p:cNvSpPr/>
          <p:nvPr/>
        </p:nvSpPr>
        <p:spPr>
          <a:xfrm>
            <a:off x="468313" y="966788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1" hangingPunct="1"/>
            <a:r>
              <a:rPr lang="zh-CN" altLang="en-US" sz="30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试一试</a:t>
            </a:r>
            <a:endParaRPr lang="zh-CN" altLang="en-US" sz="30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7" name="直线连接符 21"/>
          <p:cNvCxnSpPr/>
          <p:nvPr/>
        </p:nvCxnSpPr>
        <p:spPr>
          <a:xfrm flipV="1">
            <a:off x="468313" y="162242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3" name="Text Box 10"/>
          <p:cNvSpPr txBox="1"/>
          <p:nvPr/>
        </p:nvSpPr>
        <p:spPr>
          <a:xfrm>
            <a:off x="528003" y="2071688"/>
            <a:ext cx="7231062" cy="271399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lvl="0" eaLnBrk="1" hangingPunct="1"/>
            <a:r>
              <a:rPr lang="zh-CN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根据运算定律在□里填上适当的数或字母。</a:t>
            </a:r>
            <a:endParaRPr lang="zh-CN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a+(2+c)</a:t>
            </a: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)+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</a:t>
            </a:r>
            <a:r>
              <a:rPr lang="zh-CN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　　　　　</a:t>
            </a: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□·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□·□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endParaRPr lang="zh-CN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3x+5x</a:t>
            </a: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·□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4(</a:t>
            </a: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+3)</a:t>
            </a: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</a:t>
            </a: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×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</a:t>
            </a:r>
            <a:r>
              <a:rPr lang="en-US" altLang="zh-CN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×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□</a:t>
            </a:r>
            <a:endParaRPr lang="zh-CN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294" name="Picture 3" descr="F:\七彩课堂插图板式封面\排版用图标、页眉页脚\标题图（终-排版用）共29个\资料宝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08" y="4868863"/>
            <a:ext cx="1843087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WordArt 7"/>
          <p:cNvSpPr>
            <a:spLocks noTextEdit="1"/>
          </p:cNvSpPr>
          <p:nvPr/>
        </p:nvSpPr>
        <p:spPr>
          <a:xfrm>
            <a:off x="7524750" y="6381750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 lnSpcReduction="10000"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18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www.12999.com</a:t>
            </a:r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142984"/>
            <a:ext cx="6756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+mn-ea"/>
                <a:ea typeface="+mn-ea"/>
              </a:rPr>
              <a:t> 1.</a:t>
            </a:r>
            <a:r>
              <a:rPr lang="zh-CN" altLang="en-US" sz="4000" dirty="0" smtClean="0">
                <a:latin typeface="+mn-ea"/>
                <a:ea typeface="+mn-ea"/>
              </a:rPr>
              <a:t>自学课本</a:t>
            </a:r>
            <a:r>
              <a:rPr lang="en-US" altLang="zh-CN" sz="4000" dirty="0" smtClean="0">
                <a:latin typeface="+mn-ea"/>
                <a:ea typeface="+mn-ea"/>
              </a:rPr>
              <a:t>54</a:t>
            </a:r>
            <a:r>
              <a:rPr lang="zh-CN" altLang="en-US" sz="4000" dirty="0" smtClean="0">
                <a:latin typeface="+mn-ea"/>
                <a:ea typeface="+mn-ea"/>
              </a:rPr>
              <a:t>页例</a:t>
            </a:r>
            <a:r>
              <a:rPr lang="en-US" altLang="zh-CN" sz="4000" dirty="0" smtClean="0">
                <a:latin typeface="+mn-ea"/>
                <a:ea typeface="+mn-ea"/>
              </a:rPr>
              <a:t>3</a:t>
            </a:r>
            <a:r>
              <a:rPr lang="zh-CN" altLang="en-US" sz="4000" dirty="0" smtClean="0">
                <a:latin typeface="+mn-ea"/>
                <a:ea typeface="+mn-ea"/>
              </a:rPr>
              <a:t>的（</a:t>
            </a:r>
            <a:r>
              <a:rPr lang="en-US" altLang="zh-CN" sz="4000" dirty="0" smtClean="0">
                <a:latin typeface="+mn-ea"/>
                <a:ea typeface="+mn-ea"/>
              </a:rPr>
              <a:t>2</a:t>
            </a:r>
            <a:r>
              <a:rPr lang="zh-CN" altLang="en-US" sz="4000" dirty="0" smtClean="0">
                <a:latin typeface="+mn-ea"/>
                <a:ea typeface="+mn-ea"/>
              </a:rPr>
              <a:t>）。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3116"/>
            <a:ext cx="88472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+mn-ea"/>
              </a:rPr>
              <a:t> </a:t>
            </a:r>
            <a:r>
              <a:rPr lang="en-US" altLang="zh-CN" sz="4000" dirty="0" smtClean="0">
                <a:latin typeface="+mn-ea"/>
                <a:ea typeface="+mn-ea"/>
              </a:rPr>
              <a:t>2.</a:t>
            </a:r>
            <a:r>
              <a:rPr lang="zh-CN" altLang="en-US" sz="4000" dirty="0" smtClean="0">
                <a:latin typeface="+mn-ea"/>
                <a:ea typeface="+mn-ea"/>
              </a:rPr>
              <a:t>和小组同学交流你学习的收获，并共</a:t>
            </a:r>
            <a:endParaRPr lang="en-US" altLang="zh-CN" sz="4000" dirty="0" smtClean="0">
              <a:latin typeface="+mn-ea"/>
              <a:ea typeface="+mn-ea"/>
            </a:endParaRPr>
          </a:p>
          <a:p>
            <a:r>
              <a:rPr lang="zh-CN" altLang="en-US" sz="4000" dirty="0" smtClean="0">
                <a:latin typeface="+mn-ea"/>
                <a:ea typeface="+mn-ea"/>
              </a:rPr>
              <a:t>同完成学习卡。</a:t>
            </a:r>
            <a:endParaRPr lang="zh-CN" altLang="en-US" sz="4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Box 3"/>
          <p:cNvSpPr txBox="1"/>
          <p:nvPr/>
        </p:nvSpPr>
        <p:spPr>
          <a:xfrm>
            <a:off x="38100" y="1165225"/>
            <a:ext cx="90246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用字母表示正方形的面积和周长。用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表示面积，用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表示周长。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2133600"/>
            <a:ext cx="1439863" cy="14398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TextBox 13"/>
          <p:cNvSpPr txBox="1"/>
          <p:nvPr/>
        </p:nvSpPr>
        <p:spPr>
          <a:xfrm>
            <a:off x="3643313" y="2133600"/>
            <a:ext cx="2144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S=___________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3" name="TextBox 19"/>
          <p:cNvSpPr txBox="1"/>
          <p:nvPr/>
        </p:nvSpPr>
        <p:spPr>
          <a:xfrm>
            <a:off x="500034" y="357166"/>
            <a:ext cx="126188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 dirty="0" smtClean="0">
                <a:latin typeface="Calibri" panose="020F0502020204030204" pitchFamily="34" charset="0"/>
              </a:rPr>
              <a:t>试一试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TextBox 13"/>
          <p:cNvSpPr txBox="1"/>
          <p:nvPr/>
        </p:nvSpPr>
        <p:spPr>
          <a:xfrm>
            <a:off x="6259513" y="2133600"/>
            <a:ext cx="21329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c=___________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5" name="TextBox 13"/>
          <p:cNvSpPr txBox="1"/>
          <p:nvPr/>
        </p:nvSpPr>
        <p:spPr>
          <a:xfrm>
            <a:off x="3643313" y="2857500"/>
            <a:ext cx="2144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S=___________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6" name="TextBox 13"/>
          <p:cNvSpPr txBox="1"/>
          <p:nvPr/>
        </p:nvSpPr>
        <p:spPr>
          <a:xfrm>
            <a:off x="6259513" y="2857500"/>
            <a:ext cx="21329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c=___________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7" name="文本框 5"/>
          <p:cNvSpPr txBox="1"/>
          <p:nvPr/>
        </p:nvSpPr>
        <p:spPr>
          <a:xfrm>
            <a:off x="116205" y="4117340"/>
            <a:ext cx="11182350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</a:rPr>
              <a:t>2.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正方形的周长用字母表示是（            ）；正方形的面积用字母</a:t>
            </a:r>
            <a:endParaRPr lang="zh-CN" altLang="zh-CN" sz="240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表示是（        ）。其中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读作</a:t>
            </a:r>
            <a:r>
              <a:rPr lang="zh-CN" altLang="en-US" sz="24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（                     ），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表示</a:t>
            </a:r>
            <a:r>
              <a:rPr lang="zh-CN" altLang="en-US" sz="24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（                ）个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相乘。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indent="0"/>
            <a:endParaRPr lang="zh-CN" altLang="en-US" sz="2400" baseline="30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" name="文本框 6"/>
          <p:cNvSpPr txBox="1"/>
          <p:nvPr/>
        </p:nvSpPr>
        <p:spPr>
          <a:xfrm>
            <a:off x="2905125" y="2670175"/>
            <a:ext cx="50419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4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9" name="文本框 7"/>
          <p:cNvSpPr txBox="1"/>
          <p:nvPr/>
        </p:nvSpPr>
        <p:spPr>
          <a:xfrm>
            <a:off x="1800225" y="3573463"/>
            <a:ext cx="50419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endParaRPr lang="zh-CN" altLang="en-US" sz="24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2844" y="5214950"/>
            <a:ext cx="849566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/>
              <a:t>3.</a:t>
            </a:r>
            <a:r>
              <a:rPr lang="zh-CN" altLang="en-US" sz="2400" dirty="0"/>
              <a:t>依样子，</a:t>
            </a:r>
            <a:r>
              <a:rPr lang="en-US" altLang="zh-CN" sz="2400" dirty="0"/>
              <a:t>3</a:t>
            </a:r>
            <a:r>
              <a:rPr lang="en-US" altLang="zh-CN" sz="2400" baseline="30000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（     ）</a:t>
            </a:r>
            <a:r>
              <a:rPr lang="zh-CN" altLang="en-US" sz="24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×（      ）</a:t>
            </a:r>
            <a:r>
              <a:rPr lang="en-US" altLang="zh-CN" sz="24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（      ）</a:t>
            </a:r>
            <a:endParaRPr lang="zh-CN" altLang="en-US" sz="2400" dirty="0"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zh-CN" altLang="en-US" sz="24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5</a:t>
            </a:r>
            <a:r>
              <a:rPr lang="en-US" altLang="zh-CN" sz="2400" baseline="30000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（     ）</a:t>
            </a:r>
            <a:r>
              <a:rPr lang="zh-CN" altLang="en-US" sz="24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×（      ）</a:t>
            </a:r>
            <a:r>
              <a:rPr lang="en-US" altLang="zh-CN" sz="24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（      ）</a:t>
            </a:r>
            <a:endParaRPr lang="zh-CN" altLang="en-US" sz="2400" dirty="0"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zh-CN" altLang="en-US" sz="24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你的例子：</a:t>
            </a:r>
            <a:endParaRPr lang="zh-CN" altLang="en-US" sz="2400" dirty="0"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63775" y="4214813"/>
            <a:ext cx="13747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6 × 6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75" y="3730625"/>
            <a:ext cx="116363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2575" y="4214813"/>
            <a:ext cx="12842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=4 × 6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75" y="4683125"/>
            <a:ext cx="16033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=24 (cm)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5" name="矩形 1"/>
          <p:cNvSpPr/>
          <p:nvPr/>
        </p:nvSpPr>
        <p:spPr>
          <a:xfrm>
            <a:off x="1979613" y="3730625"/>
            <a:ext cx="10858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a</a:t>
            </a:r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zh-CN" altLang="en-US" sz="2800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3" name="矩形 3"/>
          <p:cNvSpPr/>
          <p:nvPr/>
        </p:nvSpPr>
        <p:spPr>
          <a:xfrm>
            <a:off x="2263775" y="4719638"/>
            <a:ext cx="1963738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36 (cm</a:t>
            </a:r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)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4" name="矩形 8"/>
          <p:cNvSpPr/>
          <p:nvPr/>
        </p:nvSpPr>
        <p:spPr>
          <a:xfrm>
            <a:off x="719138" y="5468938"/>
            <a:ext cx="79565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答：这个正方形的面积是36 cm</a:t>
            </a:r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，周长是24 cm。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5" name="Text Box 5"/>
          <p:cNvSpPr txBox="1"/>
          <p:nvPr/>
        </p:nvSpPr>
        <p:spPr>
          <a:xfrm>
            <a:off x="1162050" y="350838"/>
            <a:ext cx="309880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314450"/>
            <a:ext cx="6365875" cy="2211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5375" grpId="0"/>
      <p:bldP spid="153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285729"/>
            <a:ext cx="7772400" cy="928694"/>
          </a:xfrm>
        </p:spPr>
        <p:txBody>
          <a:bodyPr/>
          <a:lstStyle/>
          <a:p>
            <a:r>
              <a:rPr lang="zh-CN" altLang="en-US" dirty="0" smtClean="0"/>
              <a:t>比一比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7158" y="1071546"/>
            <a:ext cx="8215370" cy="2000264"/>
          </a:xfrm>
        </p:spPr>
        <p:txBody>
          <a:bodyPr/>
          <a:lstStyle/>
          <a:p>
            <a:endParaRPr lang="zh-CN" altLang="en-US" sz="8000" b="1" i="1" dirty="0" smtClean="0"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altLang="zh-CN" sz="72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zh-CN" altLang="en-US" sz="7200" b="1" dirty="0" smtClean="0">
                <a:latin typeface="+mn-ea"/>
              </a:rPr>
              <a:t>＝</a:t>
            </a:r>
            <a:endParaRPr lang="en-US" altLang="zh-CN" sz="7200" b="1" dirty="0" smtClean="0">
              <a:latin typeface="+mn-ea"/>
            </a:endParaRPr>
          </a:p>
          <a:p>
            <a:endParaRPr lang="en-US" altLang="zh-CN" sz="7200" b="1" dirty="0" smtClean="0">
              <a:latin typeface="+mn-ea"/>
            </a:endParaRPr>
          </a:p>
          <a:p>
            <a:endParaRPr lang="en-US" altLang="zh-CN" b="1" dirty="0" smtClean="0">
              <a:latin typeface="+mn-ea"/>
            </a:endParaRPr>
          </a:p>
          <a:p>
            <a:endParaRPr lang="zh-CN" altLang="en-US" b="1" i="1" dirty="0" smtClean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00438"/>
            <a:ext cx="25523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7200" i="1" dirty="0" smtClean="0">
                <a:latin typeface="Times New Roman" panose="02020603050405020304" pitchFamily="18" charset="0"/>
              </a:rPr>
              <a:t>a</a:t>
            </a:r>
            <a:r>
              <a:rPr lang="en-US" altLang="zh-CN" sz="7200" dirty="0" smtClean="0">
                <a:latin typeface="宋体" panose="02010600030101010101" pitchFamily="2" charset="-122"/>
              </a:rPr>
              <a:t>×</a:t>
            </a:r>
            <a:r>
              <a:rPr lang="en-US" altLang="zh-CN" sz="7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2=</a:t>
            </a:r>
            <a:endParaRPr lang="zh-CN" altLang="en-US" sz="7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1000108"/>
            <a:ext cx="2031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7200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7200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7200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3571876"/>
            <a:ext cx="1159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</a:rPr>
              <a:t>2</a:t>
            </a:r>
            <a:r>
              <a:rPr lang="en-US" altLang="zh-CN" sz="72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5462588" y="2278063"/>
            <a:ext cx="981075" cy="4270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99338" y="2244725"/>
            <a:ext cx="642938" cy="4270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2500" y="5030788"/>
            <a:ext cx="604838" cy="4270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92425" y="5027613"/>
            <a:ext cx="930275" cy="4286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397500" y="5022850"/>
            <a:ext cx="1014413" cy="4286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54875" y="5032375"/>
            <a:ext cx="1006475" cy="4286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55888" y="2278063"/>
            <a:ext cx="1474788" cy="4270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0900" y="2293938"/>
            <a:ext cx="835025" cy="4286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8" name="文本框 9"/>
          <p:cNvSpPr txBox="1"/>
          <p:nvPr/>
        </p:nvSpPr>
        <p:spPr>
          <a:xfrm>
            <a:off x="352425" y="1417638"/>
            <a:ext cx="648208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latin typeface="宋体" panose="02010600030101010101" pitchFamily="2" charset="-122"/>
              </a:rPr>
              <a:t>1</a:t>
            </a:r>
            <a:r>
              <a:rPr lang="zh-CN" altLang="en-US" dirty="0">
                <a:latin typeface="宋体" panose="02010600030101010101" pitchFamily="2" charset="-122"/>
              </a:rPr>
              <a:t>．把结果相等的两个式子连起来。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938" y="2946400"/>
            <a:ext cx="1728788" cy="1944688"/>
          </a:xfrm>
          <a:prstGeom prst="rect">
            <a:avLst/>
          </a:prstGeom>
          <a:solidFill>
            <a:srgbClr val="CCCC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0" name="TextBox 2"/>
          <p:cNvSpPr txBox="1"/>
          <p:nvPr/>
        </p:nvSpPr>
        <p:spPr>
          <a:xfrm>
            <a:off x="1025525" y="2238375"/>
            <a:ext cx="5222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i="1" dirty="0">
                <a:latin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</a:rPr>
              <a:t>2</a:t>
            </a:r>
            <a:endParaRPr lang="zh-CN" altLang="en-US" sz="2800" baseline="30000" dirty="0">
              <a:latin typeface="Times New Roman" panose="02020603050405020304" pitchFamily="18" charset="0"/>
            </a:endParaRPr>
          </a:p>
        </p:txBody>
      </p:sp>
      <p:sp>
        <p:nvSpPr>
          <p:cNvPr id="17421" name="TextBox 3"/>
          <p:cNvSpPr txBox="1"/>
          <p:nvPr/>
        </p:nvSpPr>
        <p:spPr>
          <a:xfrm>
            <a:off x="2665413" y="2238375"/>
            <a:ext cx="14747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2.5×2.5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5508625" y="2238375"/>
            <a:ext cx="87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·</a:t>
            </a:r>
            <a:r>
              <a:rPr kumimoji="0" lang="en-US" altLang="zh-CN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endParaRPr kumimoji="0" lang="zh-CN" alt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23" name="TextBox 5"/>
          <p:cNvSpPr txBox="1"/>
          <p:nvPr/>
        </p:nvSpPr>
        <p:spPr>
          <a:xfrm>
            <a:off x="7507288" y="2238375"/>
            <a:ext cx="593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6</a:t>
            </a:r>
            <a:r>
              <a:rPr lang="en-US" altLang="zh-CN" sz="2800" baseline="30000" dirty="0">
                <a:latin typeface="Times New Roman" panose="02020603050405020304" pitchFamily="18" charset="0"/>
              </a:rPr>
              <a:t>2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7424" name="TextBox 6"/>
          <p:cNvSpPr txBox="1"/>
          <p:nvPr/>
        </p:nvSpPr>
        <p:spPr>
          <a:xfrm>
            <a:off x="1025525" y="4976813"/>
            <a:ext cx="936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5" name="TextBox 7"/>
          <p:cNvSpPr txBox="1"/>
          <p:nvPr/>
        </p:nvSpPr>
        <p:spPr>
          <a:xfrm>
            <a:off x="7308850" y="4976813"/>
            <a:ext cx="10080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i="1" dirty="0">
                <a:latin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6" name="TextBox 8"/>
          <p:cNvSpPr txBox="1"/>
          <p:nvPr/>
        </p:nvSpPr>
        <p:spPr>
          <a:xfrm>
            <a:off x="5570538" y="4976813"/>
            <a:ext cx="8159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2.5</a:t>
            </a:r>
            <a:r>
              <a:rPr lang="en-US" altLang="zh-CN" sz="2800" baseline="30000" dirty="0">
                <a:latin typeface="Times New Roman" panose="02020603050405020304" pitchFamily="18" charset="0"/>
              </a:rPr>
              <a:t>2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7427" name="TextBox 9"/>
          <p:cNvSpPr txBox="1"/>
          <p:nvPr/>
        </p:nvSpPr>
        <p:spPr>
          <a:xfrm>
            <a:off x="2916238" y="4976813"/>
            <a:ext cx="9350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6×2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>
            <a:stCxn id="17421" idx="2"/>
          </p:cNvCxnSpPr>
          <p:nvPr/>
        </p:nvCxnSpPr>
        <p:spPr>
          <a:xfrm>
            <a:off x="3402013" y="2762250"/>
            <a:ext cx="2393950" cy="22145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347788" y="2761933"/>
            <a:ext cx="4448175" cy="22320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33400" y="2968625"/>
            <a:ext cx="1728788" cy="194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784225" y="3609975"/>
            <a:ext cx="10144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82" name="TextBox 28"/>
          <p:cNvSpPr txBox="1"/>
          <p:nvPr/>
        </p:nvSpPr>
        <p:spPr>
          <a:xfrm>
            <a:off x="7297738" y="360045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6×6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228725" y="2762250"/>
            <a:ext cx="0" cy="911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7716838" y="2705100"/>
            <a:ext cx="0" cy="968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5" name="标题 1"/>
          <p:cNvSpPr/>
          <p:nvPr/>
        </p:nvSpPr>
        <p:spPr>
          <a:xfrm>
            <a:off x="1258888" y="295275"/>
            <a:ext cx="77057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5328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0</TotalTime>
  <Words>1222</Words>
  <Application>WPS 演示</Application>
  <PresentationFormat>全屏显示(4:3)</PresentationFormat>
  <Paragraphs>196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Wingdings 2</vt:lpstr>
      <vt:lpstr>Arial</vt:lpstr>
      <vt:lpstr>华文新魏</vt:lpstr>
      <vt:lpstr>华文楷体</vt:lpstr>
      <vt:lpstr>Times New Roman</vt:lpstr>
      <vt:lpstr>黑体</vt:lpstr>
      <vt:lpstr>微软雅黑</vt:lpstr>
      <vt:lpstr>隶书</vt:lpstr>
      <vt:lpstr>Maiandra GD</vt:lpstr>
      <vt:lpstr>Cambria</vt:lpstr>
      <vt:lpstr>龙腾四海</vt:lpstr>
      <vt:lpstr>用字母表示 运算定律和计算公式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比一比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lenovo</cp:lastModifiedBy>
  <cp:revision>142</cp:revision>
  <dcterms:created xsi:type="dcterms:W3CDTF">2013-12-23T07:18:00Z</dcterms:created>
  <dcterms:modified xsi:type="dcterms:W3CDTF">2016-11-18T02:47:05Z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