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zh-CN" altLang="en-US" dirty="0" smtClean="0"/>
              <a:t>                    </a:t>
            </a:r>
            <a:r>
              <a:rPr lang="zh-CN" altLang="en-US" sz="5400" dirty="0" smtClean="0"/>
              <a:t>分数的意义</a:t>
            </a:r>
            <a:endParaRPr lang="en-US" altLang="zh-CN" sz="5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5400" dirty="0" smtClean="0"/>
              <a:t>            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说课者：陆光宝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571480"/>
            <a:ext cx="8064896" cy="31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ahoma" pitchFamily="34" charset="0"/>
              </a:rPr>
              <a:t>一、 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ahoma" pitchFamily="34" charset="0"/>
              </a:rPr>
              <a:t>教材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ahoma" pitchFamily="34" charset="0"/>
              </a:rPr>
              <a:t>　</a:t>
            </a:r>
            <a:r>
              <a:rPr kumimoji="0" lang="en-US" altLang="zh-CN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ahoma" pitchFamily="34" charset="0"/>
              </a:rPr>
              <a:t>   </a:t>
            </a:r>
            <a:endParaRPr kumimoji="0" lang="en-US" altLang="zh-CN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Tahoma" pitchFamily="34" charset="0"/>
            </a:endParaRPr>
          </a:p>
          <a:p>
            <a:r>
              <a:rPr lang="zh-CN" altLang="en-US" sz="2800" dirty="0" smtClean="0">
                <a:latin typeface="+mn-ea"/>
              </a:rPr>
              <a:t>    </a:t>
            </a:r>
            <a:r>
              <a:rPr lang="zh-CN" altLang="en-US" sz="2800" dirty="0" smtClean="0"/>
              <a:t>本</a:t>
            </a:r>
            <a:r>
              <a:rPr lang="zh-CN" altLang="en-US" sz="2800" dirty="0" smtClean="0"/>
              <a:t>节课是在学生对分数有了初步认识的基础</a:t>
            </a:r>
            <a:r>
              <a:rPr lang="zh-CN" altLang="en-US" sz="2800" smtClean="0"/>
              <a:t>上</a:t>
            </a:r>
            <a:r>
              <a:rPr lang="zh-CN" altLang="en-US" sz="2800" smtClean="0"/>
              <a:t>进行教学的，</a:t>
            </a:r>
            <a:r>
              <a:rPr lang="zh-CN" altLang="en-US" sz="2800" dirty="0" smtClean="0"/>
              <a:t>是学生系统学习分数的开始，为以后进一步学习分数的相关知识打下坚实的基础。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928802"/>
            <a:ext cx="7358114" cy="292895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altLang="zh-CN" sz="2800" dirty="0" smtClean="0"/>
              <a:t>1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结合</a:t>
            </a:r>
            <a:r>
              <a:rPr lang="zh-CN" altLang="en-US" sz="2800" dirty="0" smtClean="0"/>
              <a:t>具体情境，理解分数和分数单位的意义，认识</a:t>
            </a:r>
            <a:r>
              <a:rPr lang="zh-CN" altLang="en-US" sz="2800" dirty="0" smtClean="0"/>
              <a:t>单位“</a:t>
            </a:r>
            <a:r>
              <a:rPr lang="en-US" sz="2800" dirty="0" smtClean="0"/>
              <a:t>1</a:t>
            </a:r>
            <a:r>
              <a:rPr lang="zh-CN" altLang="en-US" sz="2800" dirty="0" smtClean="0"/>
              <a:t>”，</a:t>
            </a:r>
            <a:r>
              <a:rPr lang="zh-CN" altLang="en-US" sz="2800" dirty="0" smtClean="0"/>
              <a:t>发展数感。</a:t>
            </a:r>
          </a:p>
          <a:p>
            <a:pPr lvl="0">
              <a:buNone/>
            </a:pPr>
            <a:r>
              <a:rPr lang="en-US" altLang="zh-CN" sz="2800" dirty="0" smtClean="0"/>
              <a:t>2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在</a:t>
            </a:r>
            <a:r>
              <a:rPr lang="zh-CN" altLang="en-US" sz="2800" dirty="0" smtClean="0"/>
              <a:t>探究过程中提高归纳概括及语言表达的能力，体会数学和生活的密切联系。</a:t>
            </a:r>
          </a:p>
          <a:p>
            <a:pPr>
              <a:buNone/>
            </a:pPr>
            <a:endParaRPr lang="zh-CN" altLang="en-US" dirty="0" smtClean="0"/>
          </a:p>
          <a:p>
            <a:pPr lvl="0">
              <a:buNone/>
            </a:pPr>
            <a:endParaRPr lang="zh-CN" altLang="zh-CN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1538" y="71435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二、</a:t>
            </a:r>
            <a:r>
              <a:rPr lang="zh-CN" altLang="zh-CN" sz="3200" dirty="0" smtClean="0"/>
              <a:t>教学目标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8662" y="1928802"/>
            <a:ext cx="70567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3200" dirty="0" smtClean="0">
                <a:latin typeface="+mj-ea"/>
                <a:ea typeface="+mj-ea"/>
              </a:rPr>
              <a:t>  </a:t>
            </a:r>
            <a:endParaRPr lang="en-US" altLang="zh-CN" sz="3200" dirty="0" smtClean="0"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r>
              <a:rPr lang="en-US" altLang="zh-CN" sz="3200" dirty="0" smtClean="0">
                <a:latin typeface="宋体" pitchFamily="2" charset="-122"/>
                <a:ea typeface="宋体" pitchFamily="2" charset="-122"/>
              </a:rPr>
              <a:t>  </a:t>
            </a:r>
          </a:p>
          <a:p>
            <a:pPr>
              <a:buNone/>
            </a:pPr>
            <a:r>
              <a:rPr lang="en-US" altLang="zh-CN" sz="3200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sz="2800" dirty="0" smtClean="0">
                <a:latin typeface="宋体" pitchFamily="2" charset="-122"/>
                <a:ea typeface="宋体" pitchFamily="2" charset="-122"/>
              </a:rPr>
              <a:t>教学重点</a:t>
            </a:r>
            <a:r>
              <a:rPr lang="zh-CN" altLang="zh-CN" sz="2800" dirty="0" smtClean="0">
                <a:latin typeface="宋体" pitchFamily="2" charset="-122"/>
                <a:ea typeface="宋体" pitchFamily="2" charset="-122"/>
              </a:rPr>
              <a:t>：理解分数的意义。</a:t>
            </a:r>
            <a:endParaRPr lang="en-US" altLang="zh-CN" sz="2800" dirty="0" smtClean="0"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r>
              <a:rPr lang="en-US" altLang="zh-CN" sz="2800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sz="2800" dirty="0" smtClean="0">
                <a:latin typeface="宋体" pitchFamily="2" charset="-122"/>
                <a:ea typeface="宋体" pitchFamily="2" charset="-122"/>
              </a:rPr>
              <a:t>教学难点：理解单位“</a:t>
            </a:r>
            <a:r>
              <a:rPr lang="en-US" altLang="zh-CN" sz="2800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sz="2800" dirty="0" smtClean="0">
                <a:latin typeface="宋体" pitchFamily="2" charset="-122"/>
                <a:ea typeface="宋体" pitchFamily="2" charset="-122"/>
              </a:rPr>
              <a:t>”。</a:t>
            </a:r>
          </a:p>
        </p:txBody>
      </p:sp>
      <p:sp>
        <p:nvSpPr>
          <p:cNvPr id="6" name="矩形 5"/>
          <p:cNvSpPr/>
          <p:nvPr/>
        </p:nvSpPr>
        <p:spPr>
          <a:xfrm>
            <a:off x="714348" y="71435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3200" dirty="0" smtClean="0">
                <a:latin typeface="+mj-ea"/>
                <a:ea typeface="+mj-ea"/>
              </a:rPr>
              <a:t>  三、</a:t>
            </a:r>
            <a:r>
              <a:rPr lang="zh-CN" altLang="zh-CN" sz="3200" dirty="0" smtClean="0">
                <a:latin typeface="+mj-ea"/>
                <a:ea typeface="+mj-ea"/>
              </a:rPr>
              <a:t>教学</a:t>
            </a:r>
            <a:r>
              <a:rPr lang="zh-CN" altLang="en-US" sz="3200" dirty="0" smtClean="0">
                <a:latin typeface="+mj-ea"/>
                <a:ea typeface="+mj-ea"/>
              </a:rPr>
              <a:t>重、</a:t>
            </a:r>
            <a:r>
              <a:rPr lang="zh-CN" altLang="en-US" sz="3200" dirty="0" smtClean="0">
                <a:latin typeface="+mj-ea"/>
                <a:ea typeface="+mj-ea"/>
              </a:rPr>
              <a:t>难点</a:t>
            </a:r>
            <a:endParaRPr lang="en-US" altLang="zh-CN" sz="3200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57718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          五</a:t>
            </a:r>
            <a:r>
              <a:rPr lang="zh-CN" altLang="en-US" dirty="0" smtClean="0"/>
              <a:t>年级的学生已经有了一定的思考能力及语言表达能力，并积累了一定的数学活动经验，因此我主要采用自主学习合作交流的方式，开展教学活动。</a:t>
            </a: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42910" y="571480"/>
            <a:ext cx="3877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四、学情、</a:t>
            </a:r>
            <a:r>
              <a:rPr lang="zh-CN" altLang="en-US" sz="3200" dirty="0" smtClean="0"/>
              <a:t>教法学法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1928802"/>
            <a:ext cx="7972452" cy="4357718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第一</a:t>
            </a:r>
            <a:r>
              <a:rPr lang="zh-CN" altLang="en-US" dirty="0" smtClean="0"/>
              <a:t>环节：采用谈话引入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第二</a:t>
            </a:r>
            <a:r>
              <a:rPr lang="zh-CN" altLang="en-US" dirty="0" smtClean="0"/>
              <a:t>环节：探究</a:t>
            </a:r>
            <a:r>
              <a:rPr lang="zh-CN" altLang="en-US" dirty="0" smtClean="0"/>
              <a:t>分数的</a:t>
            </a:r>
            <a:r>
              <a:rPr lang="zh-CN" altLang="en-US" dirty="0" smtClean="0"/>
              <a:t>意义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第三</a:t>
            </a:r>
            <a:r>
              <a:rPr lang="zh-CN" altLang="en-US" dirty="0" smtClean="0"/>
              <a:t>环节：自主学习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第四</a:t>
            </a:r>
            <a:r>
              <a:rPr lang="zh-CN" altLang="en-US" dirty="0" smtClean="0"/>
              <a:t>环节：通过</a:t>
            </a:r>
            <a:r>
              <a:rPr lang="zh-CN" altLang="en-US" dirty="0" smtClean="0"/>
              <a:t>微课了解分数的</a:t>
            </a:r>
            <a:r>
              <a:rPr lang="zh-CN" altLang="en-US" dirty="0" smtClean="0"/>
              <a:t>产生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5720" y="500042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五、教学过程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六、板书设计</a:t>
            </a:r>
            <a:endParaRPr lang="zh-CN" alt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09243" y="776783"/>
            <a:ext cx="4768325" cy="635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270892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DFKai-SB" pitchFamily="65" charset="-120"/>
                <a:ea typeface="DFKai-SB" pitchFamily="65" charset="-120"/>
              </a:rPr>
              <a:t>谢谢！</a:t>
            </a:r>
            <a:endParaRPr lang="zh-CN" altLang="en-US" sz="72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230</TotalTime>
  <Words>176</Words>
  <Application>Microsoft Office PowerPoint</Application>
  <PresentationFormat>全屏显示(4:3)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暗香扑面</vt:lpstr>
      <vt:lpstr>幻灯片 1</vt:lpstr>
      <vt:lpstr>幻灯片 2</vt:lpstr>
      <vt:lpstr>幻灯片 3</vt:lpstr>
      <vt:lpstr>幻灯片 4</vt:lpstr>
      <vt:lpstr>四、学情、教法学法</vt:lpstr>
      <vt:lpstr>五、教学过程</vt:lpstr>
      <vt:lpstr>六、板书设计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PC</cp:lastModifiedBy>
  <cp:revision>27</cp:revision>
  <dcterms:created xsi:type="dcterms:W3CDTF">2017-03-15T12:43:40Z</dcterms:created>
  <dcterms:modified xsi:type="dcterms:W3CDTF">2017-03-17T01:00:00Z</dcterms:modified>
</cp:coreProperties>
</file>