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90" r:id="rId5"/>
    <p:sldId id="257" r:id="rId6"/>
    <p:sldId id="275" r:id="rId7"/>
    <p:sldId id="294" r:id="rId8"/>
    <p:sldId id="293" r:id="rId9"/>
    <p:sldId id="276" r:id="rId10"/>
    <p:sldId id="277" r:id="rId11"/>
    <p:sldId id="272" r:id="rId12"/>
    <p:sldId id="292" r:id="rId13"/>
    <p:sldId id="270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76950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76950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76950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685800"/>
            <a:ext cx="8543925" cy="5181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 noRot="1"/>
          </p:cNvSpPr>
          <p:nvPr>
            <p:ph type="body" idx="1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slide" Target="slide12.xml"/><Relationship Id="rId4" Type="http://schemas.openxmlformats.org/officeDocument/2006/relationships/image" Target="../media/image16.jpeg"/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pic>
        <p:nvPicPr>
          <p:cNvPr id="5123" name="Picture 5" descr="20130309181055777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1275"/>
            <a:ext cx="9144000" cy="694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89" t="53412" r="10738" b="7419"/>
          <a:stretch>
            <a:fillRect/>
          </a:stretch>
        </p:blipFill>
        <p:spPr>
          <a:xfrm>
            <a:off x="533400" y="1262063"/>
            <a:ext cx="7162800" cy="513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3"/>
          <p:cNvSpPr txBox="1"/>
          <p:nvPr/>
        </p:nvSpPr>
        <p:spPr>
          <a:xfrm>
            <a:off x="1949450" y="3227388"/>
            <a:ext cx="717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n+3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5722938" y="3214688"/>
            <a:ext cx="8302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2041525" y="5664200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3a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5318125" y="5691188"/>
            <a:ext cx="11017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m÷10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21442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</a:rPr>
              <a:t>试一试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3"/>
          <p:cNvSpPr/>
          <p:nvPr/>
        </p:nvSpPr>
        <p:spPr>
          <a:xfrm>
            <a:off x="5429256" y="500042"/>
            <a:ext cx="974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 eaLnBrk="0" hangingPunct="0"/>
            <a:endParaRPr lang="zh-CN" altLang="en-US" sz="3600" b="1" dirty="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714348" y="4857760"/>
            <a:ext cx="7705725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WordArt 7"/>
          <p:cNvSpPr/>
          <p:nvPr/>
        </p:nvSpPr>
        <p:spPr>
          <a:xfrm>
            <a:off x="1042988" y="4508500"/>
            <a:ext cx="9747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 eaLnBrk="0" hangingPunct="0"/>
            <a:endParaRPr lang="zh-CN" altLang="en-US" sz="3600" b="1" dirty="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684213" y="5084763"/>
            <a:ext cx="8280400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WordArt 9"/>
          <p:cNvSpPr/>
          <p:nvPr/>
        </p:nvSpPr>
        <p:spPr>
          <a:xfrm>
            <a:off x="7308850" y="5373688"/>
            <a:ext cx="974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 eaLnBrk="0" hangingPunct="0"/>
            <a:endParaRPr lang="zh-CN" altLang="en-US" sz="3600" b="1" dirty="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9" name="Text Box 13" descr="earth2"/>
          <p:cNvSpPr txBox="1"/>
          <p:nvPr/>
        </p:nvSpPr>
        <p:spPr>
          <a:xfrm>
            <a:off x="571472" y="0"/>
            <a:ext cx="4603754" cy="1107996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buNone/>
            </a:pPr>
            <a:r>
              <a:rPr lang="zh-CN" altLang="en-US" sz="6600" dirty="0">
                <a:solidFill>
                  <a:srgbClr val="6600CC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谁敢挑战？</a:t>
            </a:r>
            <a:endParaRPr lang="zh-CN" altLang="en-US" sz="6600" dirty="0">
              <a:solidFill>
                <a:srgbClr val="6600CC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142984"/>
            <a:ext cx="88583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我国青少年（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7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～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17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岁）平均身高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acm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,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到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2000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年，平均身高增长了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6cm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2000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年我国青少年平均身高 （         ）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cm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 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）鸟的骨骼约是体重的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0.05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 ～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0.06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倍，人的骨骼约是体重的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0.18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倍。一个人重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bkg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,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骨骼约是（             ）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kg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）人的身高早晚可能会相差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2cm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，在早上最高，晚上最矮。一个人早上身高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hcm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，晚上身高可能是（          ）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cm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4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）小英家本月的用电量是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80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千瓦时，交电费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c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元，那么电费每千瓦时是（              ）元。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5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）我们每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76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年才见到一次的哈雷彗星，在公元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年出现后，再一次出现将是公元（            ）年。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1785926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a+6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285749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0.18b 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3929066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h-2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5072074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c ÷80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0364" y="6143644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s+76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/>
          <p:nvPr/>
        </p:nvGraphicFramePr>
        <p:xfrm>
          <a:off x="539750" y="549275"/>
          <a:ext cx="83534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9499600" imgH="4419600" progId="">
                  <p:embed/>
                </p:oleObj>
              </mc:Choice>
              <mc:Fallback>
                <p:oleObj name="" r:id="rId1" imgW="9499600" imgH="4419600" progId="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750" y="549275"/>
                        <a:ext cx="8353425" cy="3886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/>
          <p:nvPr/>
        </p:nvSpPr>
        <p:spPr>
          <a:xfrm>
            <a:off x="611188" y="1143000"/>
            <a:ext cx="8459787" cy="4876800"/>
          </a:xfrm>
          <a:prstGeom prst="rect">
            <a:avLst/>
          </a:prstGeom>
          <a:solidFill>
            <a:srgbClr val="CCFF99">
              <a:alpha val="47058"/>
            </a:srgbClr>
          </a:solidFill>
          <a:ln w="9525">
            <a:noFill/>
          </a:ln>
        </p:spPr>
        <p:txBody>
          <a:bodyPr anchor="ctr">
            <a:spAutoFit/>
          </a:bodyPr>
          <a:lstStyle/>
          <a:p>
            <a:pPr lvl="0" algn="ctr" eaLnBrk="1" hangingPunct="1">
              <a:buNone/>
            </a:pP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只青蛙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张嘴，  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　只眼睛 　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条腿；</a:t>
            </a:r>
            <a:b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只青蛙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张嘴，</a:t>
            </a:r>
            <a:r>
              <a:rPr lang="zh-CN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　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只眼睛 </a:t>
            </a:r>
            <a:r>
              <a:rPr lang="zh-CN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条腿：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只青蛙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张嘴，</a:t>
            </a:r>
            <a:r>
              <a:rPr lang="zh-CN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只眼睛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条腿；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只青蛙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张嘴，</a:t>
            </a:r>
            <a:r>
              <a:rPr lang="zh-CN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　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只眼睛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条腿；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buNone/>
            </a:pP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     ）只青蛙（     ）张嘴，（       ）只眼睛 （       ）条腿。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1" hangingPunct="1">
              <a:buNone/>
            </a:pP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900113" y="4292600"/>
            <a:ext cx="6696075" cy="360363"/>
            <a:chOff x="0" y="0"/>
            <a:chExt cx="4218" cy="227"/>
          </a:xfrm>
        </p:grpSpPr>
        <p:sp>
          <p:nvSpPr>
            <p:cNvPr id="2149" name="WordArt 5"/>
            <p:cNvSpPr/>
            <p:nvPr/>
          </p:nvSpPr>
          <p:spPr>
            <a:xfrm>
              <a:off x="0" y="0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8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方正舒体" panose="02010601030101010101" charset="-122"/>
                  <a:ea typeface="方正舒体" panose="02010601030101010101" charset="-122"/>
                </a:rPr>
                <a:t>n</a:t>
              </a:r>
              <a:endParaRPr lang="zh-CN" alt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  <p:sp>
          <p:nvSpPr>
            <p:cNvPr id="2150" name="WordArt 6"/>
            <p:cNvSpPr/>
            <p:nvPr/>
          </p:nvSpPr>
          <p:spPr>
            <a:xfrm>
              <a:off x="1225" y="0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8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方正舒体" panose="02010601030101010101" charset="-122"/>
                  <a:ea typeface="方正舒体" panose="02010601030101010101" charset="-122"/>
                </a:rPr>
                <a:t>n</a:t>
              </a:r>
              <a:endParaRPr lang="zh-CN" alt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  <p:sp>
          <p:nvSpPr>
            <p:cNvPr id="2151" name="WordArt 7"/>
            <p:cNvSpPr/>
            <p:nvPr/>
          </p:nvSpPr>
          <p:spPr>
            <a:xfrm>
              <a:off x="2449" y="0"/>
              <a:ext cx="363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8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方正舒体" panose="02010601030101010101" charset="-122"/>
                  <a:ea typeface="方正舒体" panose="02010601030101010101" charset="-122"/>
                </a:rPr>
                <a:t>2n</a:t>
              </a:r>
              <a:endParaRPr lang="zh-CN" alt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  <p:sp>
          <p:nvSpPr>
            <p:cNvPr id="2152" name="WordArt 8"/>
            <p:cNvSpPr/>
            <p:nvPr/>
          </p:nvSpPr>
          <p:spPr>
            <a:xfrm>
              <a:off x="3855" y="0"/>
              <a:ext cx="363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8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方正舒体" panose="02010601030101010101" charset="-122"/>
                  <a:ea typeface="方正舒体" panose="02010601030101010101" charset="-122"/>
                </a:rPr>
                <a:t>4n</a:t>
              </a:r>
              <a:endParaRPr lang="zh-CN" alt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900113" y="4292600"/>
            <a:ext cx="6696075" cy="496888"/>
            <a:chOff x="0" y="0"/>
            <a:chExt cx="4218" cy="313"/>
          </a:xfrm>
        </p:grpSpPr>
        <p:sp>
          <p:nvSpPr>
            <p:cNvPr id="2145" name="WordArt 10"/>
            <p:cNvSpPr/>
            <p:nvPr/>
          </p:nvSpPr>
          <p:spPr>
            <a:xfrm>
              <a:off x="0" y="0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8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方正舒体" panose="02010601030101010101" charset="-122"/>
                  <a:ea typeface="方正舒体" panose="02010601030101010101" charset="-122"/>
                </a:rPr>
                <a:t>n</a:t>
              </a:r>
              <a:endParaRPr lang="zh-CN" alt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  <p:sp>
          <p:nvSpPr>
            <p:cNvPr id="2146" name="WordArt 11"/>
            <p:cNvSpPr/>
            <p:nvPr/>
          </p:nvSpPr>
          <p:spPr>
            <a:xfrm>
              <a:off x="1225" y="0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8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方正舒体" panose="02010601030101010101" charset="-122"/>
                  <a:ea typeface="方正舒体" panose="02010601030101010101" charset="-122"/>
                </a:rPr>
                <a:t>n</a:t>
              </a:r>
              <a:endParaRPr lang="zh-CN" alt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  <p:sp>
          <p:nvSpPr>
            <p:cNvPr id="2147" name="WordArt 12"/>
            <p:cNvSpPr/>
            <p:nvPr/>
          </p:nvSpPr>
          <p:spPr>
            <a:xfrm>
              <a:off x="2538" y="86"/>
              <a:ext cx="363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800" dirty="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方正舒体" panose="02010601030101010101" charset="-122"/>
                  <a:ea typeface="方正舒体" panose="02010601030101010101" charset="-122"/>
                </a:rPr>
                <a:t>n×2</a:t>
              </a:r>
              <a:endParaRPr lang="zh-CN" altLang="en-US" sz="28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  <p:sp>
          <p:nvSpPr>
            <p:cNvPr id="2148" name="WordArt 13"/>
            <p:cNvSpPr/>
            <p:nvPr/>
          </p:nvSpPr>
          <p:spPr>
            <a:xfrm>
              <a:off x="3855" y="0"/>
              <a:ext cx="363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zh-CN" altLang="en-US" sz="28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方正舒体" panose="02010601030101010101" charset="-122"/>
                  <a:ea typeface="方正舒体" panose="02010601030101010101" charset="-122"/>
                </a:rPr>
                <a:t>n×4</a:t>
              </a:r>
              <a:endParaRPr lang="zh-CN" alt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</p:grpSp>
      <p:sp>
        <p:nvSpPr>
          <p:cNvPr id="22542" name="Rectangle 14"/>
          <p:cNvSpPr/>
          <p:nvPr/>
        </p:nvSpPr>
        <p:spPr>
          <a:xfrm>
            <a:off x="5867400" y="2349500"/>
            <a:ext cx="355600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3" name="Rectangle 15"/>
          <p:cNvSpPr/>
          <p:nvPr/>
        </p:nvSpPr>
        <p:spPr>
          <a:xfrm>
            <a:off x="4572000" y="2349500"/>
            <a:ext cx="354013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4" name="Rectangle 16"/>
          <p:cNvSpPr/>
          <p:nvPr/>
        </p:nvSpPr>
        <p:spPr>
          <a:xfrm>
            <a:off x="4645025" y="2925763"/>
            <a:ext cx="352425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5" name="Rectangle 17"/>
          <p:cNvSpPr/>
          <p:nvPr/>
        </p:nvSpPr>
        <p:spPr>
          <a:xfrm>
            <a:off x="5795963" y="2925763"/>
            <a:ext cx="523875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6" name="Rectangle 18"/>
          <p:cNvSpPr/>
          <p:nvPr/>
        </p:nvSpPr>
        <p:spPr>
          <a:xfrm>
            <a:off x="5724525" y="2276475"/>
            <a:ext cx="830263" cy="3667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2×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7" name="Rectangle 19"/>
          <p:cNvSpPr/>
          <p:nvPr/>
        </p:nvSpPr>
        <p:spPr>
          <a:xfrm>
            <a:off x="5724525" y="2925763"/>
            <a:ext cx="792163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3×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8" name="Rectangle 20"/>
          <p:cNvSpPr/>
          <p:nvPr/>
        </p:nvSpPr>
        <p:spPr>
          <a:xfrm>
            <a:off x="4427538" y="2925763"/>
            <a:ext cx="720725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3×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endParaRPr lang="en-US" altLang="zh-CN" b="1" dirty="0">
              <a:solidFill>
                <a:srgbClr val="FF5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9" name="Rectangle 21"/>
          <p:cNvSpPr/>
          <p:nvPr/>
        </p:nvSpPr>
        <p:spPr>
          <a:xfrm>
            <a:off x="4356100" y="2349500"/>
            <a:ext cx="720725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2×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50" name="Rectangle 22"/>
          <p:cNvSpPr/>
          <p:nvPr/>
        </p:nvSpPr>
        <p:spPr>
          <a:xfrm>
            <a:off x="4211638" y="1701800"/>
            <a:ext cx="865187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1×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endParaRPr lang="en-US" altLang="zh-CN" b="1" dirty="0">
              <a:solidFill>
                <a:srgbClr val="FF5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51" name="Rectangle 23"/>
          <p:cNvSpPr/>
          <p:nvPr/>
        </p:nvSpPr>
        <p:spPr>
          <a:xfrm>
            <a:off x="5867400" y="1701800"/>
            <a:ext cx="720725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1×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52" name="Rectangle 24"/>
          <p:cNvSpPr/>
          <p:nvPr/>
        </p:nvSpPr>
        <p:spPr>
          <a:xfrm>
            <a:off x="4356100" y="3429000"/>
            <a:ext cx="933450" cy="3667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4×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53" name="Rectangle 25"/>
          <p:cNvSpPr/>
          <p:nvPr/>
        </p:nvSpPr>
        <p:spPr>
          <a:xfrm>
            <a:off x="5724525" y="3502025"/>
            <a:ext cx="830263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en-US" altLang="zh-CN" b="1" dirty="0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4×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54" name="Rectangle 26"/>
          <p:cNvSpPr/>
          <p:nvPr/>
        </p:nvSpPr>
        <p:spPr>
          <a:xfrm>
            <a:off x="4572000" y="3502025"/>
            <a:ext cx="504825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55" name="Rectangle 27"/>
          <p:cNvSpPr/>
          <p:nvPr/>
        </p:nvSpPr>
        <p:spPr>
          <a:xfrm>
            <a:off x="5795963" y="3502025"/>
            <a:ext cx="523875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68" name="Picture 28" descr="0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0"/>
            <a:ext cx="1619250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7" name="Picture 29" descr="青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5734050"/>
            <a:ext cx="1008062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8" name="Picture 30" descr="青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5734050"/>
            <a:ext cx="1008063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9" name="Picture 31" descr="青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3" y="5734050"/>
            <a:ext cx="1008062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0" name="Picture 32" descr="青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5734050"/>
            <a:ext cx="1008063" cy="69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1" name="Picture 33" descr="青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5734050"/>
            <a:ext cx="1008062" cy="692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4"/>
          <p:cNvGrpSpPr>
            <a:grpSpLocks noChangeAspect="1"/>
          </p:cNvGrpSpPr>
          <p:nvPr/>
        </p:nvGrpSpPr>
        <p:grpSpPr>
          <a:xfrm>
            <a:off x="395288" y="5084763"/>
            <a:ext cx="7993062" cy="692150"/>
            <a:chOff x="0" y="0"/>
            <a:chExt cx="5035" cy="436"/>
          </a:xfrm>
        </p:grpSpPr>
        <p:grpSp>
          <p:nvGrpSpPr>
            <p:cNvPr id="2133" name="Group 35"/>
            <p:cNvGrpSpPr>
              <a:grpSpLocks noChangeAspect="1"/>
            </p:cNvGrpSpPr>
            <p:nvPr/>
          </p:nvGrpSpPr>
          <p:grpSpPr>
            <a:xfrm>
              <a:off x="0" y="0"/>
              <a:ext cx="1270" cy="436"/>
              <a:chOff x="0" y="0"/>
              <a:chExt cx="1270" cy="436"/>
            </a:xfrm>
          </p:grpSpPr>
          <p:pic>
            <p:nvPicPr>
              <p:cNvPr id="2143" name="Picture 36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44" name="Picture 37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34" name="Group 38"/>
            <p:cNvGrpSpPr>
              <a:grpSpLocks noChangeAspect="1"/>
            </p:cNvGrpSpPr>
            <p:nvPr/>
          </p:nvGrpSpPr>
          <p:grpSpPr>
            <a:xfrm>
              <a:off x="1225" y="0"/>
              <a:ext cx="1270" cy="436"/>
              <a:chOff x="0" y="0"/>
              <a:chExt cx="1270" cy="436"/>
            </a:xfrm>
          </p:grpSpPr>
          <p:pic>
            <p:nvPicPr>
              <p:cNvPr id="2141" name="Picture 39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42" name="Picture 40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35" name="Group 41"/>
            <p:cNvGrpSpPr>
              <a:grpSpLocks noChangeAspect="1"/>
            </p:cNvGrpSpPr>
            <p:nvPr/>
          </p:nvGrpSpPr>
          <p:grpSpPr>
            <a:xfrm>
              <a:off x="3765" y="0"/>
              <a:ext cx="1270" cy="436"/>
              <a:chOff x="0" y="0"/>
              <a:chExt cx="1270" cy="436"/>
            </a:xfrm>
          </p:grpSpPr>
          <p:pic>
            <p:nvPicPr>
              <p:cNvPr id="2139" name="Picture 42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40" name="Picture 43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36" name="Group 44"/>
            <p:cNvGrpSpPr>
              <a:grpSpLocks noChangeAspect="1"/>
            </p:cNvGrpSpPr>
            <p:nvPr/>
          </p:nvGrpSpPr>
          <p:grpSpPr>
            <a:xfrm>
              <a:off x="2495" y="0"/>
              <a:ext cx="1270" cy="436"/>
              <a:chOff x="0" y="0"/>
              <a:chExt cx="1270" cy="436"/>
            </a:xfrm>
          </p:grpSpPr>
          <p:pic>
            <p:nvPicPr>
              <p:cNvPr id="2137" name="Picture 45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38" name="Picture 46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" name="Group 47"/>
          <p:cNvGrpSpPr>
            <a:grpSpLocks noChangeAspect="1"/>
          </p:cNvGrpSpPr>
          <p:nvPr/>
        </p:nvGrpSpPr>
        <p:grpSpPr>
          <a:xfrm>
            <a:off x="5435600" y="5734050"/>
            <a:ext cx="3024188" cy="692150"/>
            <a:chOff x="0" y="0"/>
            <a:chExt cx="1905" cy="436"/>
          </a:xfrm>
        </p:grpSpPr>
        <p:pic>
          <p:nvPicPr>
            <p:cNvPr id="2130" name="Picture 48" descr="青蛙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35" cy="4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1" name="Picture 49" descr="青蛙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" y="0"/>
              <a:ext cx="635" cy="4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2" name="Picture 50" descr="青蛙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" y="0"/>
              <a:ext cx="635" cy="4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76" name="WordArt 51"/>
          <p:cNvSpPr/>
          <p:nvPr/>
        </p:nvSpPr>
        <p:spPr>
          <a:xfrm>
            <a:off x="2700338" y="188913"/>
            <a:ext cx="38877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r>
              <a:rPr lang="zh-CN" altLang="en-US" sz="60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大家一起数青蛙：</a:t>
            </a:r>
            <a:endParaRPr lang="zh-CN" altLang="en-US" sz="60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77" name="Picture 52" descr="su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53"/>
          <p:cNvGrpSpPr>
            <a:grpSpLocks noChangeAspect="1"/>
          </p:cNvGrpSpPr>
          <p:nvPr/>
        </p:nvGrpSpPr>
        <p:grpSpPr>
          <a:xfrm>
            <a:off x="611188" y="5300663"/>
            <a:ext cx="7993062" cy="692150"/>
            <a:chOff x="0" y="0"/>
            <a:chExt cx="5035" cy="436"/>
          </a:xfrm>
        </p:grpSpPr>
        <p:grpSp>
          <p:nvGrpSpPr>
            <p:cNvPr id="2118" name="Group 54"/>
            <p:cNvGrpSpPr>
              <a:grpSpLocks noChangeAspect="1"/>
            </p:cNvGrpSpPr>
            <p:nvPr/>
          </p:nvGrpSpPr>
          <p:grpSpPr>
            <a:xfrm>
              <a:off x="0" y="0"/>
              <a:ext cx="1270" cy="436"/>
              <a:chOff x="0" y="0"/>
              <a:chExt cx="1270" cy="436"/>
            </a:xfrm>
          </p:grpSpPr>
          <p:pic>
            <p:nvPicPr>
              <p:cNvPr id="2128" name="Picture 55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29" name="Picture 56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19" name="Group 57"/>
            <p:cNvGrpSpPr>
              <a:grpSpLocks noChangeAspect="1"/>
            </p:cNvGrpSpPr>
            <p:nvPr/>
          </p:nvGrpSpPr>
          <p:grpSpPr>
            <a:xfrm>
              <a:off x="1225" y="0"/>
              <a:ext cx="1270" cy="436"/>
              <a:chOff x="0" y="0"/>
              <a:chExt cx="1270" cy="436"/>
            </a:xfrm>
          </p:grpSpPr>
          <p:pic>
            <p:nvPicPr>
              <p:cNvPr id="2126" name="Picture 58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27" name="Picture 59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20" name="Group 60"/>
            <p:cNvGrpSpPr>
              <a:grpSpLocks noChangeAspect="1"/>
            </p:cNvGrpSpPr>
            <p:nvPr/>
          </p:nvGrpSpPr>
          <p:grpSpPr>
            <a:xfrm>
              <a:off x="3765" y="0"/>
              <a:ext cx="1270" cy="436"/>
              <a:chOff x="0" y="0"/>
              <a:chExt cx="1270" cy="436"/>
            </a:xfrm>
          </p:grpSpPr>
          <p:pic>
            <p:nvPicPr>
              <p:cNvPr id="2124" name="Picture 61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25" name="Picture 62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21" name="Group 63"/>
            <p:cNvGrpSpPr>
              <a:grpSpLocks noChangeAspect="1"/>
            </p:cNvGrpSpPr>
            <p:nvPr/>
          </p:nvGrpSpPr>
          <p:grpSpPr>
            <a:xfrm>
              <a:off x="2495" y="0"/>
              <a:ext cx="1270" cy="436"/>
              <a:chOff x="0" y="0"/>
              <a:chExt cx="1270" cy="436"/>
            </a:xfrm>
          </p:grpSpPr>
          <p:pic>
            <p:nvPicPr>
              <p:cNvPr id="2122" name="Picture 64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23" name="Picture 65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5" name="Group 66"/>
          <p:cNvGrpSpPr>
            <a:grpSpLocks noChangeAspect="1"/>
          </p:cNvGrpSpPr>
          <p:nvPr/>
        </p:nvGrpSpPr>
        <p:grpSpPr>
          <a:xfrm>
            <a:off x="827088" y="5516563"/>
            <a:ext cx="7993062" cy="692150"/>
            <a:chOff x="0" y="0"/>
            <a:chExt cx="5035" cy="436"/>
          </a:xfrm>
        </p:grpSpPr>
        <p:grpSp>
          <p:nvGrpSpPr>
            <p:cNvPr id="2106" name="Group 67"/>
            <p:cNvGrpSpPr>
              <a:grpSpLocks noChangeAspect="1"/>
            </p:cNvGrpSpPr>
            <p:nvPr/>
          </p:nvGrpSpPr>
          <p:grpSpPr>
            <a:xfrm>
              <a:off x="0" y="0"/>
              <a:ext cx="1270" cy="436"/>
              <a:chOff x="0" y="0"/>
              <a:chExt cx="1270" cy="436"/>
            </a:xfrm>
          </p:grpSpPr>
          <p:pic>
            <p:nvPicPr>
              <p:cNvPr id="2116" name="Picture 68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17" name="Picture 69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07" name="Group 70"/>
            <p:cNvGrpSpPr>
              <a:grpSpLocks noChangeAspect="1"/>
            </p:cNvGrpSpPr>
            <p:nvPr/>
          </p:nvGrpSpPr>
          <p:grpSpPr>
            <a:xfrm>
              <a:off x="1225" y="0"/>
              <a:ext cx="1270" cy="436"/>
              <a:chOff x="0" y="0"/>
              <a:chExt cx="1270" cy="436"/>
            </a:xfrm>
          </p:grpSpPr>
          <p:pic>
            <p:nvPicPr>
              <p:cNvPr id="2114" name="Picture 71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15" name="Picture 72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08" name="Group 73"/>
            <p:cNvGrpSpPr>
              <a:grpSpLocks noChangeAspect="1"/>
            </p:cNvGrpSpPr>
            <p:nvPr/>
          </p:nvGrpSpPr>
          <p:grpSpPr>
            <a:xfrm>
              <a:off x="3765" y="0"/>
              <a:ext cx="1270" cy="436"/>
              <a:chOff x="0" y="0"/>
              <a:chExt cx="1270" cy="436"/>
            </a:xfrm>
          </p:grpSpPr>
          <p:pic>
            <p:nvPicPr>
              <p:cNvPr id="2112" name="Picture 74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13" name="Picture 75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09" name="Group 76"/>
            <p:cNvGrpSpPr>
              <a:grpSpLocks noChangeAspect="1"/>
            </p:cNvGrpSpPr>
            <p:nvPr/>
          </p:nvGrpSpPr>
          <p:grpSpPr>
            <a:xfrm>
              <a:off x="2495" y="0"/>
              <a:ext cx="1270" cy="436"/>
              <a:chOff x="0" y="0"/>
              <a:chExt cx="1270" cy="436"/>
            </a:xfrm>
          </p:grpSpPr>
          <p:pic>
            <p:nvPicPr>
              <p:cNvPr id="2110" name="Picture 77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11" name="Picture 78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0" name="Group 79"/>
          <p:cNvGrpSpPr>
            <a:grpSpLocks noChangeAspect="1"/>
          </p:cNvGrpSpPr>
          <p:nvPr/>
        </p:nvGrpSpPr>
        <p:grpSpPr>
          <a:xfrm>
            <a:off x="1042988" y="5732463"/>
            <a:ext cx="7993062" cy="692150"/>
            <a:chOff x="0" y="0"/>
            <a:chExt cx="5035" cy="436"/>
          </a:xfrm>
        </p:grpSpPr>
        <p:grpSp>
          <p:nvGrpSpPr>
            <p:cNvPr id="2094" name="Group 80"/>
            <p:cNvGrpSpPr>
              <a:grpSpLocks noChangeAspect="1"/>
            </p:cNvGrpSpPr>
            <p:nvPr/>
          </p:nvGrpSpPr>
          <p:grpSpPr>
            <a:xfrm>
              <a:off x="0" y="0"/>
              <a:ext cx="1270" cy="436"/>
              <a:chOff x="0" y="0"/>
              <a:chExt cx="1270" cy="436"/>
            </a:xfrm>
          </p:grpSpPr>
          <p:pic>
            <p:nvPicPr>
              <p:cNvPr id="2104" name="Picture 81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05" name="Picture 82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095" name="Group 83"/>
            <p:cNvGrpSpPr>
              <a:grpSpLocks noChangeAspect="1"/>
            </p:cNvGrpSpPr>
            <p:nvPr/>
          </p:nvGrpSpPr>
          <p:grpSpPr>
            <a:xfrm>
              <a:off x="1225" y="0"/>
              <a:ext cx="1270" cy="436"/>
              <a:chOff x="0" y="0"/>
              <a:chExt cx="1270" cy="436"/>
            </a:xfrm>
          </p:grpSpPr>
          <p:pic>
            <p:nvPicPr>
              <p:cNvPr id="2102" name="Picture 84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03" name="Picture 85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096" name="Group 86"/>
            <p:cNvGrpSpPr>
              <a:grpSpLocks noChangeAspect="1"/>
            </p:cNvGrpSpPr>
            <p:nvPr/>
          </p:nvGrpSpPr>
          <p:grpSpPr>
            <a:xfrm>
              <a:off x="3765" y="0"/>
              <a:ext cx="1270" cy="436"/>
              <a:chOff x="0" y="0"/>
              <a:chExt cx="1270" cy="436"/>
            </a:xfrm>
          </p:grpSpPr>
          <p:pic>
            <p:nvPicPr>
              <p:cNvPr id="2100" name="Picture 87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01" name="Picture 88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097" name="Group 89"/>
            <p:cNvGrpSpPr>
              <a:grpSpLocks noChangeAspect="1"/>
            </p:cNvGrpSpPr>
            <p:nvPr/>
          </p:nvGrpSpPr>
          <p:grpSpPr>
            <a:xfrm>
              <a:off x="2495" y="0"/>
              <a:ext cx="1270" cy="436"/>
              <a:chOff x="0" y="0"/>
              <a:chExt cx="1270" cy="436"/>
            </a:xfrm>
          </p:grpSpPr>
          <p:pic>
            <p:nvPicPr>
              <p:cNvPr id="2098" name="Picture 90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99" name="Picture 91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5" name="Group 92"/>
          <p:cNvGrpSpPr>
            <a:grpSpLocks noChangeAspect="1"/>
          </p:cNvGrpSpPr>
          <p:nvPr/>
        </p:nvGrpSpPr>
        <p:grpSpPr>
          <a:xfrm>
            <a:off x="1258888" y="5948363"/>
            <a:ext cx="7993062" cy="692150"/>
            <a:chOff x="0" y="0"/>
            <a:chExt cx="5035" cy="436"/>
          </a:xfrm>
        </p:grpSpPr>
        <p:grpSp>
          <p:nvGrpSpPr>
            <p:cNvPr id="2082" name="Group 93"/>
            <p:cNvGrpSpPr>
              <a:grpSpLocks noChangeAspect="1"/>
            </p:cNvGrpSpPr>
            <p:nvPr/>
          </p:nvGrpSpPr>
          <p:grpSpPr>
            <a:xfrm>
              <a:off x="0" y="0"/>
              <a:ext cx="1270" cy="436"/>
              <a:chOff x="0" y="0"/>
              <a:chExt cx="1270" cy="436"/>
            </a:xfrm>
          </p:grpSpPr>
          <p:pic>
            <p:nvPicPr>
              <p:cNvPr id="2092" name="Picture 94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93" name="Picture 95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083" name="Group 96"/>
            <p:cNvGrpSpPr>
              <a:grpSpLocks noChangeAspect="1"/>
            </p:cNvGrpSpPr>
            <p:nvPr/>
          </p:nvGrpSpPr>
          <p:grpSpPr>
            <a:xfrm>
              <a:off x="1225" y="0"/>
              <a:ext cx="1270" cy="436"/>
              <a:chOff x="0" y="0"/>
              <a:chExt cx="1270" cy="436"/>
            </a:xfrm>
          </p:grpSpPr>
          <p:pic>
            <p:nvPicPr>
              <p:cNvPr id="2090" name="Picture 97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91" name="Picture 98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084" name="Group 99"/>
            <p:cNvGrpSpPr>
              <a:grpSpLocks noChangeAspect="1"/>
            </p:cNvGrpSpPr>
            <p:nvPr/>
          </p:nvGrpSpPr>
          <p:grpSpPr>
            <a:xfrm>
              <a:off x="3765" y="0"/>
              <a:ext cx="1270" cy="436"/>
              <a:chOff x="0" y="0"/>
              <a:chExt cx="1270" cy="436"/>
            </a:xfrm>
          </p:grpSpPr>
          <p:pic>
            <p:nvPicPr>
              <p:cNvPr id="2088" name="Picture 100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89" name="Picture 101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085" name="Group 102"/>
            <p:cNvGrpSpPr>
              <a:grpSpLocks noChangeAspect="1"/>
            </p:cNvGrpSpPr>
            <p:nvPr/>
          </p:nvGrpSpPr>
          <p:grpSpPr>
            <a:xfrm>
              <a:off x="2495" y="0"/>
              <a:ext cx="1270" cy="436"/>
              <a:chOff x="0" y="0"/>
              <a:chExt cx="1270" cy="436"/>
            </a:xfrm>
          </p:grpSpPr>
          <p:pic>
            <p:nvPicPr>
              <p:cNvPr id="2086" name="Picture 103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87" name="Picture 104" descr="青蛙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635" cy="4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bldLvl="0" animBg="1"/>
      <p:bldP spid="22543" grpId="0" bldLvl="0" animBg="1"/>
      <p:bldP spid="22544" grpId="0" bldLvl="0" animBg="1"/>
      <p:bldP spid="22545" grpId="0" bldLvl="0" animBg="1"/>
      <p:bldP spid="22546" grpId="0" bldLvl="0" animBg="1"/>
      <p:bldP spid="22547" grpId="0" bldLvl="0" animBg="1"/>
      <p:bldP spid="22549" grpId="0" bldLvl="0" animBg="1"/>
      <p:bldP spid="22550" grpId="0" bldLvl="0" animBg="1"/>
      <p:bldP spid="22551" grpId="0" bldLvl="0" animBg="1"/>
      <p:bldP spid="22552" grpId="0" bldLvl="0" animBg="1"/>
      <p:bldP spid="22553" grpId="0" bldLvl="0" animBg="1"/>
      <p:bldP spid="22554" grpId="0" bldLvl="0" animBg="1"/>
      <p:bldP spid="22554" grpId="1" bldLvl="0" animBg="1"/>
      <p:bldP spid="22555" grpId="0" bldLvl="0" animBg="1"/>
      <p:bldP spid="22555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28596" y="2500306"/>
            <a:ext cx="8008710" cy="2571768"/>
            <a:chOff x="428596" y="2500306"/>
            <a:chExt cx="8008710" cy="2571768"/>
          </a:xfrm>
        </p:grpSpPr>
        <p:pic>
          <p:nvPicPr>
            <p:cNvPr id="5" name="图片 4" descr="j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65052" y="2500306"/>
              <a:ext cx="1673775" cy="2571768"/>
            </a:xfrm>
            <a:prstGeom prst="rect">
              <a:avLst/>
            </a:prstGeom>
          </p:spPr>
        </p:pic>
        <p:pic>
          <p:nvPicPr>
            <p:cNvPr id="7" name="图片 6" descr="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5140" y="2500306"/>
              <a:ext cx="1722166" cy="2571768"/>
            </a:xfrm>
            <a:prstGeom prst="rect">
              <a:avLst/>
            </a:prstGeom>
          </p:spPr>
        </p:pic>
        <p:pic>
          <p:nvPicPr>
            <p:cNvPr id="8" name="图片 7" descr="扑克牌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6" y="2500306"/>
              <a:ext cx="1761661" cy="2571768"/>
            </a:xfrm>
            <a:prstGeom prst="rect">
              <a:avLst/>
            </a:prstGeom>
          </p:spPr>
        </p:pic>
        <p:pic>
          <p:nvPicPr>
            <p:cNvPr id="9" name="图片 8" descr="5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6571" y="2500306"/>
              <a:ext cx="1722167" cy="257176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28596" y="714356"/>
            <a:ext cx="5641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00"/>
                </a:solidFill>
              </a:rPr>
              <a:t>用</a:t>
            </a:r>
            <a:r>
              <a:rPr lang="en-US" altLang="zh-CN" sz="4400" b="1" dirty="0" smtClean="0">
                <a:solidFill>
                  <a:srgbClr val="000000"/>
                </a:solidFill>
              </a:rPr>
              <a:t>4</a:t>
            </a:r>
            <a:r>
              <a:rPr lang="zh-CN" altLang="en-US" sz="4400" b="1" dirty="0" smtClean="0">
                <a:solidFill>
                  <a:srgbClr val="000000"/>
                </a:solidFill>
              </a:rPr>
              <a:t>张扑克牌算</a:t>
            </a:r>
            <a:r>
              <a:rPr lang="en-US" altLang="zh-CN" sz="4400" b="1" dirty="0" smtClean="0">
                <a:solidFill>
                  <a:srgbClr val="000000"/>
                </a:solidFill>
              </a:rPr>
              <a:t>24</a:t>
            </a:r>
            <a:r>
              <a:rPr lang="zh-CN" altLang="en-US" sz="4400" b="1" dirty="0" smtClean="0">
                <a:solidFill>
                  <a:srgbClr val="000000"/>
                </a:solidFill>
              </a:rPr>
              <a:t>点。</a:t>
            </a:r>
            <a:endParaRPr lang="zh-CN" altLang="en-US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161112_13212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856163"/>
            <a:ext cx="9144000" cy="514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182562"/>
            <a:ext cx="9144000" cy="731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52" y="3357562"/>
            <a:ext cx="6215106" cy="317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52"/>
            <a:ext cx="2071702" cy="2853891"/>
          </a:xfrm>
          <a:prstGeom prst="rect">
            <a:avLst/>
          </a:prstGeom>
        </p:spPr>
      </p:pic>
      <p:pic>
        <p:nvPicPr>
          <p:cNvPr id="7" name="图片 6" descr="IMG_20161112_132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42853"/>
            <a:ext cx="4950943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736"/>
            <a:ext cx="6126480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你能用一个式子简明地表示出</a:t>
            </a:r>
            <a:endParaRPr lang="en-US" altLang="zh-CN" sz="3600" dirty="0" smtClean="0"/>
          </a:p>
          <a:p>
            <a:r>
              <a:rPr lang="zh-CN" altLang="en-US" sz="3600" dirty="0" smtClean="0"/>
              <a:t>任何一年老师的年龄吗？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358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在月球上，人能举起物体的质量是地球上的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6</a:t>
            </a:r>
            <a:r>
              <a:rPr lang="zh-CN" altLang="en-US" sz="3200" b="1" dirty="0" smtClean="0"/>
              <a:t>倍。</a:t>
            </a:r>
            <a:endParaRPr lang="en-US" altLang="zh-CN" sz="3200" b="1" dirty="0" smtClean="0"/>
          </a:p>
          <a:p>
            <a:r>
              <a:rPr lang="zh-CN" altLang="en-US" sz="3200" dirty="0" smtClean="0">
                <a:solidFill>
                  <a:srgbClr val="000000"/>
                </a:solidFill>
              </a:rPr>
              <a:t>（</a:t>
            </a:r>
            <a:r>
              <a:rPr lang="en-US" altLang="zh-CN" sz="3200" dirty="0" smtClean="0">
                <a:solidFill>
                  <a:srgbClr val="000000"/>
                </a:solidFill>
              </a:rPr>
              <a:t>1</a:t>
            </a:r>
            <a:r>
              <a:rPr lang="zh-CN" altLang="en-US" sz="3200" dirty="0" smtClean="0">
                <a:solidFill>
                  <a:srgbClr val="000000"/>
                </a:solidFill>
              </a:rPr>
              <a:t>）如果用</a:t>
            </a:r>
            <a:r>
              <a:rPr lang="zh-C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χ 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表示人在地球上能举起物体的质量，你能用式子表示出人在月球上能举起的质量吗？（                     ）</a:t>
            </a:r>
            <a:endParaRPr lang="en-US" altLang="zh-CN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dirty="0" smtClean="0">
                <a:solidFill>
                  <a:srgbClr val="000000"/>
                </a:solidFill>
              </a:rPr>
              <a:t>（</a:t>
            </a:r>
            <a:r>
              <a:rPr lang="en-US" altLang="zh-CN" sz="3200" dirty="0" smtClean="0">
                <a:solidFill>
                  <a:srgbClr val="000000"/>
                </a:solidFill>
              </a:rPr>
              <a:t>2</a:t>
            </a:r>
            <a:r>
              <a:rPr lang="zh-CN" altLang="en-US" sz="3200" dirty="0" smtClean="0">
                <a:solidFill>
                  <a:srgbClr val="000000"/>
                </a:solidFill>
              </a:rPr>
              <a:t>）式子中的</a:t>
            </a:r>
            <a:r>
              <a:rPr lang="zh-C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χ</a:t>
            </a:r>
            <a:r>
              <a:rPr lang="zh-CN" altLang="en-US" sz="3200" dirty="0" smtClean="0">
                <a:solidFill>
                  <a:srgbClr val="000000"/>
                </a:solidFill>
              </a:rPr>
              <a:t>可以表示哪些数？（             ）</a:t>
            </a:r>
            <a:endParaRPr lang="en-US" altLang="zh-CN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） </a:t>
            </a:r>
            <a:r>
              <a:rPr lang="zh-C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χ</a:t>
            </a:r>
            <a:r>
              <a:rPr lang="en-US" altLang="zh-CN" sz="3200" dirty="0" smtClean="0">
                <a:solidFill>
                  <a:srgbClr val="000000"/>
                </a:solidFill>
              </a:rPr>
              <a:t> ×6</a:t>
            </a:r>
            <a:r>
              <a:rPr lang="zh-CN" altLang="en-US" sz="3200" dirty="0" smtClean="0">
                <a:solidFill>
                  <a:srgbClr val="000000"/>
                </a:solidFill>
              </a:rPr>
              <a:t>，我们可以写成（     ），中间的乘号（               ），在省略乘号时，一般把数字写在（          ）前面。</a:t>
            </a:r>
            <a:endParaRPr lang="en-US" altLang="zh-CN" sz="3200" dirty="0" smtClean="0">
              <a:solidFill>
                <a:srgbClr val="000000"/>
              </a:solidFill>
            </a:endParaRPr>
          </a:p>
          <a:p>
            <a:r>
              <a:rPr lang="zh-CN" altLang="en-US" sz="3200" dirty="0" smtClean="0">
                <a:solidFill>
                  <a:srgbClr val="000000"/>
                </a:solidFill>
              </a:rPr>
              <a:t>我的例子：（      ）</a:t>
            </a:r>
            <a:r>
              <a:rPr lang="en-US" altLang="zh-CN" sz="3200" dirty="0" smtClean="0">
                <a:solidFill>
                  <a:srgbClr val="000000"/>
                </a:solidFill>
              </a:rPr>
              <a:t> ×</a:t>
            </a:r>
            <a:r>
              <a:rPr lang="zh-CN" altLang="en-US" sz="3200" dirty="0" smtClean="0">
                <a:solidFill>
                  <a:srgbClr val="000000"/>
                </a:solidFill>
              </a:rPr>
              <a:t>（     ） ＝（    ）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/>
          <p:nvPr>
            <p:ph/>
          </p:nvPr>
        </p:nvGraphicFramePr>
        <p:xfrm>
          <a:off x="0" y="-153987"/>
          <a:ext cx="8839200" cy="663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576445" imgH="3433445" progId="PowerPoint.Slide.8">
                  <p:embed/>
                </p:oleObj>
              </mc:Choice>
              <mc:Fallback>
                <p:oleObj name="" r:id="rId1" imgW="4576445" imgH="3433445" progId="PowerPoint.Slide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-153987"/>
                        <a:ext cx="8839200" cy="6630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/>
          <p:nvPr/>
        </p:nvSpPr>
        <p:spPr>
          <a:xfrm>
            <a:off x="838200" y="381000"/>
            <a:ext cx="77724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              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矩形 15"/>
          <p:cNvSpPr/>
          <p:nvPr/>
        </p:nvSpPr>
        <p:spPr>
          <a:xfrm>
            <a:off x="285720" y="1928802"/>
            <a:ext cx="8215370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ａ</a:t>
            </a:r>
            <a:r>
              <a:rPr lang="en-US" altLang="zh-CN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　        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ｂ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　　　　　</a:t>
            </a:r>
            <a:endParaRPr lang="en-US" altLang="zh-CN" sz="4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4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ａ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ｂ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sz="4000" dirty="0" smtClean="0"/>
              <a:t>         </a:t>
            </a:r>
            <a:r>
              <a:rPr lang="en-US" altLang="zh-CN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5×A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　       </a:t>
            </a:r>
            <a:endParaRPr lang="en-US" altLang="zh-CN" sz="4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4000" dirty="0" smtClean="0"/>
          </a:p>
          <a:p>
            <a:pPr lvl="0"/>
            <a:r>
              <a:rPr lang="zh-CN" altLang="en-US" sz="4000" dirty="0" smtClean="0"/>
              <a:t> </a:t>
            </a:r>
            <a:r>
              <a:rPr lang="en-US" altLang="zh-CN" sz="4000" dirty="0" smtClean="0"/>
              <a:t>W×7</a:t>
            </a:r>
            <a:r>
              <a:rPr lang="zh-CN" altLang="en-US" sz="4000" dirty="0" smtClean="0"/>
              <a:t>＝                   </a:t>
            </a:r>
            <a:r>
              <a:rPr lang="en-US" altLang="zh-CN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ｃ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×a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　　　　　　</a:t>
            </a:r>
            <a:r>
              <a:rPr lang="en-US" altLang="zh-CN" sz="4000" dirty="0" smtClean="0"/>
              <a:t> </a:t>
            </a:r>
            <a:endParaRPr lang="en-US" altLang="zh-CN" sz="4000" dirty="0" smtClean="0"/>
          </a:p>
          <a:p>
            <a:pPr lvl="0" eaLnBrk="1" hangingPunct="1"/>
            <a:endParaRPr lang="en-US" altLang="zh-CN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348" y="428604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省略乘号写出下面各式。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1928802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12a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19288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b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314324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>
                <a:solidFill>
                  <a:srgbClr val="C00000"/>
                </a:solidFill>
              </a:rPr>
              <a:t>ab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3071810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5A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435769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7W</a:t>
            </a:r>
            <a:endParaRPr lang="zh-CN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9520" y="435769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2ca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1033</Words>
  <Application>WPS 演示</Application>
  <PresentationFormat>全屏显示(4:3)</PresentationFormat>
  <Paragraphs>125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Times New Roman</vt:lpstr>
      <vt:lpstr>华文行楷</vt:lpstr>
      <vt:lpstr>方正舒体</vt:lpstr>
      <vt:lpstr>微软雅黑</vt:lpstr>
      <vt:lpstr>Calibri</vt:lpstr>
      <vt:lpstr>古瓶荷花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lenovo</cp:lastModifiedBy>
  <cp:revision>47</cp:revision>
  <dcterms:created xsi:type="dcterms:W3CDTF">2016-11-12T08:20:00Z</dcterms:created>
  <dcterms:modified xsi:type="dcterms:W3CDTF">2016-11-15T03:55:14Z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2052-10.1.0.6065</vt:lpwstr>
  </property>
</Properties>
</file>