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2" r:id="rId3"/>
    <p:sldId id="267" r:id="rId4"/>
    <p:sldId id="258" r:id="rId5"/>
    <p:sldId id="268" r:id="rId6"/>
    <p:sldId id="269" r:id="rId7"/>
    <p:sldId id="260" r:id="rId8"/>
    <p:sldId id="261" r:id="rId9"/>
    <p:sldId id="291" r:id="rId10"/>
    <p:sldId id="283" r:id="rId1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  <a:srgbClr val="0000FF"/>
    <a:srgbClr val="FF33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68" y="-108"/>
      </p:cViewPr>
      <p:guideLst>
        <p:guide orient="horz" pos="2185"/>
        <p:guide pos="286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noFill/>
            <a:miter lim="800000"/>
          </a:ln>
        </p:spPr>
      </p:sp>
      <p:sp>
        <p:nvSpPr>
          <p:cNvPr id="2053" name="Rectangle 5"/>
          <p:cNvSpPr>
            <a:spLocks noGrp="1" noRot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F336FAA9-4090-4705-825C-C3F50C9F5A81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27651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B01A1-094C-46B3-993C-195E8B9E6F5B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4E2DFB-C843-4A15-B462-71390C35EE42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07188" y="609600"/>
            <a:ext cx="2135187" cy="548957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01625" y="609600"/>
            <a:ext cx="6253163" cy="54895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3A7C4-9BBE-444C-B953-51510E058CAF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54A45-B8BE-4703-9BBA-72BEE93EAC4A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53B30-FCCB-4C69-9C38-DF4D9F353525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01625" y="1905000"/>
            <a:ext cx="4194175" cy="4194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194175" cy="4194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27EC3-5ED5-4014-9293-E1286F519CEA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DA2A5-E890-4740-8635-7060740F2BD1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838C83-1BB9-441C-9F3E-C18829B949C9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26B3E-8264-48B9-B98D-EFDE05F9418B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324CA-401F-462B-ADF5-662B89724544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21616-86BA-417D-B921-6A664FB53CFF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609600"/>
            <a:ext cx="85407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905000"/>
            <a:ext cx="8540750" cy="41941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669FE6FF-99C4-4A15-AB04-FAC12A864F56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anose="05000000000000000000" pitchFamily="2" charset="2"/>
        <a:buChar char="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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5000"/>
        <a:buFont typeface="Wingdings" panose="05000000000000000000" pitchFamily="2" charset="2"/>
        <a:buChar char="v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图片 8" descr="2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-125016" y="0"/>
            <a:ext cx="9269016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文本框 3"/>
          <p:cNvSpPr txBox="1">
            <a:spLocks noChangeArrowheads="1"/>
          </p:cNvSpPr>
          <p:nvPr/>
        </p:nvSpPr>
        <p:spPr bwMode="auto">
          <a:xfrm>
            <a:off x="1170385" y="849314"/>
            <a:ext cx="6149578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zh-CN" altLang="en-US" sz="2800" dirty="0">
                <a:solidFill>
                  <a:schemeClr val="accent1">
                    <a:lumMod val="10000"/>
                  </a:schemeClr>
                </a:solidFill>
              </a:rPr>
              <a:t>新</a:t>
            </a:r>
            <a:r>
              <a:rPr lang="zh-CN" altLang="zh-CN" sz="2800" dirty="0">
                <a:solidFill>
                  <a:schemeClr val="accent1">
                    <a:lumMod val="10000"/>
                  </a:schemeClr>
                </a:solidFill>
              </a:rPr>
              <a:t>人教</a:t>
            </a:r>
            <a:r>
              <a:rPr lang="zh-CN" altLang="zh-CN" sz="2800" dirty="0" smtClean="0">
                <a:solidFill>
                  <a:schemeClr val="accent1">
                    <a:lumMod val="10000"/>
                  </a:schemeClr>
                </a:solidFill>
              </a:rPr>
              <a:t>版</a:t>
            </a:r>
            <a:r>
              <a:rPr lang="zh-CN" altLang="en-US" sz="2800" dirty="0" smtClean="0">
                <a:solidFill>
                  <a:schemeClr val="accent1">
                    <a:lumMod val="10000"/>
                  </a:schemeClr>
                </a:solidFill>
              </a:rPr>
              <a:t>五</a:t>
            </a:r>
            <a:r>
              <a:rPr lang="zh-CN" altLang="zh-CN" sz="2800" dirty="0" smtClean="0">
                <a:solidFill>
                  <a:schemeClr val="accent1">
                    <a:lumMod val="10000"/>
                  </a:schemeClr>
                </a:solidFill>
              </a:rPr>
              <a:t>年</a:t>
            </a:r>
            <a:r>
              <a:rPr lang="zh-CN" altLang="zh-CN" sz="2800" dirty="0">
                <a:solidFill>
                  <a:schemeClr val="accent1">
                    <a:lumMod val="10000"/>
                  </a:schemeClr>
                </a:solidFill>
              </a:rPr>
              <a:t>级</a:t>
            </a:r>
            <a:r>
              <a:rPr lang="zh-CN" altLang="en-US" sz="2800" dirty="0">
                <a:solidFill>
                  <a:schemeClr val="accent1">
                    <a:lumMod val="10000"/>
                  </a:schemeClr>
                </a:solidFill>
              </a:rPr>
              <a:t>数学</a:t>
            </a:r>
            <a:r>
              <a:rPr lang="zh-CN" altLang="zh-CN" sz="2800" dirty="0">
                <a:solidFill>
                  <a:schemeClr val="accent1">
                    <a:lumMod val="10000"/>
                  </a:schemeClr>
                </a:solidFill>
              </a:rPr>
              <a:t>课本下册</a:t>
            </a:r>
            <a:r>
              <a:rPr lang="en-US" altLang="zh-CN" sz="2800" dirty="0"/>
              <a:t>   </a:t>
            </a:r>
            <a:endParaRPr lang="zh-CN" altLang="zh-CN" sz="2800" dirty="0"/>
          </a:p>
        </p:txBody>
      </p:sp>
      <p:sp>
        <p:nvSpPr>
          <p:cNvPr id="10243" name="文本框 4"/>
          <p:cNvSpPr txBox="1">
            <a:spLocks noChangeArrowheads="1"/>
          </p:cNvSpPr>
          <p:nvPr/>
        </p:nvSpPr>
        <p:spPr bwMode="auto">
          <a:xfrm>
            <a:off x="470535" y="2364105"/>
            <a:ext cx="7367270" cy="70675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4000" dirty="0"/>
              <a:t>     </a:t>
            </a:r>
            <a:r>
              <a:rPr lang="zh-CN" altLang="en-US" sz="4000" dirty="0" smtClean="0">
                <a:solidFill>
                  <a:schemeClr val="accent1">
                    <a:lumMod val="10000"/>
                  </a:schemeClr>
                </a:solidFill>
              </a:rPr>
              <a:t>第四单</a:t>
            </a:r>
            <a:r>
              <a:rPr lang="zh-CN" altLang="en-US" sz="4000" dirty="0">
                <a:solidFill>
                  <a:schemeClr val="accent1">
                    <a:lumMod val="10000"/>
                  </a:schemeClr>
                </a:solidFill>
              </a:rPr>
              <a:t>元  分数的意义和性质</a:t>
            </a:r>
            <a:endParaRPr lang="zh-CN" altLang="en-US" sz="4000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10244" name="文本框 5"/>
          <p:cNvSpPr txBox="1">
            <a:spLocks noChangeArrowheads="1"/>
          </p:cNvSpPr>
          <p:nvPr/>
        </p:nvSpPr>
        <p:spPr bwMode="auto">
          <a:xfrm>
            <a:off x="1979712" y="3861048"/>
            <a:ext cx="5603081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r>
              <a:rPr lang="en-US" altLang="zh-CN" sz="2800" dirty="0"/>
              <a:t>       </a:t>
            </a:r>
            <a:r>
              <a:rPr lang="en-US" altLang="zh-CN" sz="2800" dirty="0">
                <a:solidFill>
                  <a:schemeClr val="accent1">
                    <a:lumMod val="10000"/>
                  </a:schemeClr>
                </a:solidFill>
              </a:rPr>
              <a:t> </a:t>
            </a:r>
            <a:r>
              <a:rPr lang="zh-CN" altLang="zh-CN" sz="2800" dirty="0" smtClean="0">
                <a:solidFill>
                  <a:schemeClr val="accent1">
                    <a:lumMod val="10000"/>
                  </a:schemeClr>
                </a:solidFill>
              </a:rPr>
              <a:t>第</a:t>
            </a:r>
            <a:r>
              <a:rPr lang="en-US" altLang="zh-CN" sz="2800" dirty="0" smtClean="0">
                <a:solidFill>
                  <a:schemeClr val="accent1">
                    <a:lumMod val="10000"/>
                  </a:schemeClr>
                </a:solidFill>
              </a:rPr>
              <a:t>6</a:t>
            </a:r>
            <a:r>
              <a:rPr lang="zh-CN" altLang="zh-CN" sz="2800" dirty="0" smtClean="0">
                <a:solidFill>
                  <a:schemeClr val="accent1">
                    <a:lumMod val="10000"/>
                  </a:schemeClr>
                </a:solidFill>
              </a:rPr>
              <a:t>课</a:t>
            </a:r>
            <a:r>
              <a:rPr lang="zh-CN" altLang="en-US" sz="2800" dirty="0" smtClean="0">
                <a:solidFill>
                  <a:schemeClr val="accent1">
                    <a:lumMod val="10000"/>
                  </a:schemeClr>
                </a:solidFill>
              </a:rPr>
              <a:t>时   最大公因数</a:t>
            </a:r>
            <a:r>
              <a:rPr lang="zh-CN" altLang="en-US" sz="2800" dirty="0" smtClean="0"/>
              <a:t> </a:t>
            </a:r>
            <a:endParaRPr lang="en-US" altLang="zh-CN" sz="2800" dirty="0"/>
          </a:p>
        </p:txBody>
      </p:sp>
      <p:sp>
        <p:nvSpPr>
          <p:cNvPr id="7" name="TextBox 6"/>
          <p:cNvSpPr txBox="1"/>
          <p:nvPr/>
        </p:nvSpPr>
        <p:spPr bwMode="auto">
          <a:xfrm>
            <a:off x="3779912" y="5085184"/>
            <a:ext cx="3240360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800" dirty="0" smtClean="0">
                <a:solidFill>
                  <a:schemeClr val="tx2">
                    <a:lumMod val="50000"/>
                  </a:schemeClr>
                </a:solidFill>
              </a:rPr>
              <a:t>执教教师：李燕兵</a:t>
            </a:r>
            <a:endParaRPr lang="zh-CN" altLang="en-US" sz="2800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custDataLst>
      <p:tags r:id="rId2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10" name="Group 14"/>
          <p:cNvGrpSpPr/>
          <p:nvPr/>
        </p:nvGrpSpPr>
        <p:grpSpPr bwMode="auto">
          <a:xfrm>
            <a:off x="323850" y="0"/>
            <a:ext cx="4355994" cy="1196975"/>
            <a:chOff x="0" y="0"/>
            <a:chExt cx="2580" cy="528"/>
          </a:xfrm>
        </p:grpSpPr>
        <p:pic>
          <p:nvPicPr>
            <p:cNvPr id="17435" name="Picture 15" descr="子明 1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>
              <a:off x="0" y="0"/>
              <a:ext cx="507" cy="5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36" name="AutoShape 16"/>
            <p:cNvSpPr>
              <a:spLocks noChangeArrowheads="1"/>
            </p:cNvSpPr>
            <p:nvPr/>
          </p:nvSpPr>
          <p:spPr bwMode="auto">
            <a:xfrm>
              <a:off x="724" y="121"/>
              <a:ext cx="1792" cy="312"/>
            </a:xfrm>
            <a:prstGeom prst="wedgeRoundRectCallout">
              <a:avLst>
                <a:gd name="adj1" fmla="val -60648"/>
                <a:gd name="adj2" fmla="val -8690"/>
                <a:gd name="adj3" fmla="val 16667"/>
              </a:avLst>
            </a:prstGeom>
            <a:noFill/>
            <a:ln w="12700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algn="ctr"/>
              <a:endParaRPr lang="zh-CN" altLang="en-US" sz="2800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  <p:sp>
          <p:nvSpPr>
            <p:cNvPr id="17437" name="Text Box 17"/>
            <p:cNvSpPr txBox="1">
              <a:spLocks noChangeArrowheads="1"/>
            </p:cNvSpPr>
            <p:nvPr/>
          </p:nvSpPr>
          <p:spPr bwMode="auto">
            <a:xfrm>
              <a:off x="660" y="93"/>
              <a:ext cx="1920" cy="25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32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找出 </a:t>
              </a:r>
              <a:r>
                <a:rPr lang="en-US" altLang="zh-CN" sz="32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12 </a:t>
              </a:r>
              <a:r>
                <a:rPr lang="zh-TW" altLang="en-US" sz="32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的因</a:t>
              </a:r>
              <a:r>
                <a:rPr lang="zh-CN" altLang="en-US" sz="32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数</a:t>
              </a:r>
              <a:r>
                <a:rPr lang="zh-TW" altLang="en-US" sz="28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。</a:t>
              </a:r>
              <a:endParaRPr lang="zh-TW" altLang="en-US" sz="28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</p:grpSp>
      <p:grpSp>
        <p:nvGrpSpPr>
          <p:cNvPr id="4114" name="Group 18"/>
          <p:cNvGrpSpPr/>
          <p:nvPr/>
        </p:nvGrpSpPr>
        <p:grpSpPr bwMode="auto">
          <a:xfrm>
            <a:off x="4572000" y="0"/>
            <a:ext cx="4572000" cy="1223963"/>
            <a:chOff x="0" y="0"/>
            <a:chExt cx="2688" cy="560"/>
          </a:xfrm>
        </p:grpSpPr>
        <p:pic>
          <p:nvPicPr>
            <p:cNvPr id="17432" name="Picture 19" descr="芳芳 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69" cy="5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7433" name="AutoShape 20"/>
            <p:cNvSpPr>
              <a:spLocks noChangeArrowheads="1"/>
            </p:cNvSpPr>
            <p:nvPr/>
          </p:nvSpPr>
          <p:spPr bwMode="auto">
            <a:xfrm>
              <a:off x="768" y="96"/>
              <a:ext cx="1728" cy="343"/>
            </a:xfrm>
            <a:prstGeom prst="wedgeRoundRectCallout">
              <a:avLst>
                <a:gd name="adj1" fmla="val -62037"/>
                <a:gd name="adj2" fmla="val -8019"/>
                <a:gd name="adj3" fmla="val 16667"/>
              </a:avLst>
            </a:prstGeom>
            <a:noFill/>
            <a:ln w="12700">
              <a:solidFill>
                <a:schemeClr val="tx1"/>
              </a:solidFill>
              <a:miter lim="800000"/>
            </a:ln>
          </p:spPr>
          <p:txBody>
            <a:bodyPr wrap="none" anchor="ctr"/>
            <a:lstStyle/>
            <a:p>
              <a:pPr algn="ctr"/>
              <a:endParaRPr lang="zh-CN" altLang="en-US" sz="2800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  <p:sp>
          <p:nvSpPr>
            <p:cNvPr id="17434" name="Text Box 21"/>
            <p:cNvSpPr txBox="1">
              <a:spLocks noChangeArrowheads="1"/>
            </p:cNvSpPr>
            <p:nvPr/>
          </p:nvSpPr>
          <p:spPr bwMode="auto">
            <a:xfrm>
              <a:off x="768" y="96"/>
              <a:ext cx="1920" cy="2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32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找出 </a:t>
              </a:r>
              <a:r>
                <a:rPr lang="en-US" altLang="zh-CN" sz="32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16 </a:t>
              </a:r>
              <a:r>
                <a:rPr lang="zh-TW" altLang="en-US" sz="32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的因</a:t>
              </a:r>
              <a:r>
                <a:rPr lang="zh-CN" altLang="en-US" sz="32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数</a:t>
              </a:r>
              <a:r>
                <a:rPr lang="zh-TW" altLang="en-US" sz="2800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。</a:t>
              </a:r>
              <a:endParaRPr lang="zh-TW" altLang="en-US" sz="2800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</p:grp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755650" y="981075"/>
            <a:ext cx="26670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12 </a:t>
            </a:r>
            <a:r>
              <a:rPr lang="zh-TW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的因</a:t>
            </a:r>
            <a:r>
              <a:rPr lang="zh-CN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数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5219700" y="1052513"/>
            <a:ext cx="26670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16</a:t>
            </a:r>
            <a:r>
              <a:rPr lang="zh-TW" altLang="en-US" sz="32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的因</a:t>
            </a:r>
            <a:r>
              <a:rPr lang="zh-CN" altLang="en-US" sz="32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数</a:t>
            </a:r>
            <a:endParaRPr lang="en-US" sz="3200" b="1">
              <a:solidFill>
                <a:srgbClr val="3333FF"/>
              </a:solidFill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539750" y="2060575"/>
            <a:ext cx="3429000" cy="5191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1 , 2 , 3 , 4 , 6 , 12</a:t>
            </a:r>
            <a:endParaRPr lang="en-US" altLang="zh-CN" sz="2800" b="1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5148263" y="1989138"/>
            <a:ext cx="2781300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1 , 2 , 4 ,  8, 16</a:t>
            </a:r>
            <a:endParaRPr lang="en-US" altLang="zh-CN" sz="2800" b="1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17429" name="Text Box 34"/>
          <p:cNvSpPr txBox="1">
            <a:spLocks noChangeArrowheads="1"/>
          </p:cNvSpPr>
          <p:nvPr/>
        </p:nvSpPr>
        <p:spPr bwMode="auto">
          <a:xfrm>
            <a:off x="1071538" y="4857760"/>
            <a:ext cx="7134733" cy="156956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 </a:t>
            </a:r>
            <a:r>
              <a:rPr lang="en-US" altLang="zh-TW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1</a:t>
            </a:r>
            <a:r>
              <a:rPr lang="zh-CN" altLang="en-US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、</a:t>
            </a:r>
            <a:r>
              <a:rPr lang="en-US" altLang="zh-CN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2</a:t>
            </a:r>
            <a:r>
              <a:rPr lang="zh-CN" altLang="en-US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、</a:t>
            </a:r>
            <a:r>
              <a:rPr lang="en-US" altLang="zh-CN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4</a:t>
            </a:r>
            <a:r>
              <a:rPr lang="zh-CN" altLang="en-US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是</a:t>
            </a:r>
            <a:r>
              <a:rPr lang="en-US" altLang="zh-CN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12 </a:t>
            </a:r>
            <a:r>
              <a:rPr lang="zh-TW" altLang="en-US" sz="3200" b="1" dirty="0">
                <a:latin typeface="Times New Roman" panose="02020603050405020304" pitchFamily="18" charset="0"/>
                <a:ea typeface="PMingLiU" panose="02020500000000000000" pitchFamily="18" charset="-120"/>
              </a:rPr>
              <a:t>和 </a:t>
            </a:r>
            <a:r>
              <a:rPr lang="en-US" altLang="zh-CN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16</a:t>
            </a:r>
            <a:r>
              <a:rPr lang="zh-TW" altLang="en-US" sz="3200" b="1" dirty="0" smtClean="0">
                <a:solidFill>
                  <a:srgbClr val="9900CC"/>
                </a:solidFill>
                <a:latin typeface="+mj-ea"/>
                <a:ea typeface="+mj-ea"/>
              </a:rPr>
              <a:t>公</a:t>
            </a:r>
            <a:r>
              <a:rPr lang="zh-CN" altLang="en-US" sz="3200" b="1" dirty="0">
                <a:solidFill>
                  <a:srgbClr val="9900CC"/>
                </a:solidFill>
                <a:latin typeface="+mj-ea"/>
                <a:ea typeface="+mj-ea"/>
              </a:rPr>
              <a:t>有的</a:t>
            </a:r>
            <a:r>
              <a:rPr lang="zh-TW" altLang="en-US" sz="3200" b="1" dirty="0">
                <a:solidFill>
                  <a:srgbClr val="9900CC"/>
                </a:solidFill>
                <a:latin typeface="+mj-ea"/>
                <a:ea typeface="+mj-ea"/>
              </a:rPr>
              <a:t>因</a:t>
            </a:r>
            <a:r>
              <a:rPr lang="zh-CN" altLang="en-US" sz="3200" b="1" dirty="0">
                <a:solidFill>
                  <a:srgbClr val="9900CC"/>
                </a:solidFill>
                <a:latin typeface="+mj-ea"/>
                <a:ea typeface="+mj-ea"/>
              </a:rPr>
              <a:t>数</a:t>
            </a:r>
            <a:r>
              <a:rPr lang="zh-TW" altLang="en-US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，</a:t>
            </a:r>
            <a:r>
              <a:rPr lang="zh-CN" altLang="en-US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叫做</a:t>
            </a:r>
            <a:r>
              <a:rPr lang="en-US" sz="3200" b="1" dirty="0" err="1">
                <a:latin typeface="Times New Roman" panose="02020603050405020304" pitchFamily="18" charset="0"/>
                <a:ea typeface="PMingLiU" panose="02020500000000000000" pitchFamily="18" charset="-120"/>
              </a:rPr>
              <a:t>它们的</a:t>
            </a:r>
            <a:r>
              <a:rPr lang="en-US" sz="3200" b="1" dirty="0" err="1">
                <a:solidFill>
                  <a:srgbClr val="9900CC"/>
                </a:solidFill>
                <a:latin typeface="+mj-ea"/>
                <a:ea typeface="+mj-ea"/>
                <a:cs typeface="DFKai-SB" panose="03000509000000000000" charset="-120"/>
              </a:rPr>
              <a:t>公因数</a:t>
            </a:r>
            <a:r>
              <a:rPr lang="zh-CN" altLang="en-US" sz="3200" b="1" dirty="0">
                <a:solidFill>
                  <a:srgbClr val="9900CC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，</a:t>
            </a:r>
            <a:r>
              <a:rPr lang="zh-TW" altLang="en-US" sz="3200" b="1" dirty="0">
                <a:latin typeface="Times New Roman" panose="02020603050405020304" pitchFamily="18" charset="0"/>
                <a:ea typeface="PMingLiU" panose="02020500000000000000" pitchFamily="18" charset="-120"/>
              </a:rPr>
              <a:t>其中</a:t>
            </a:r>
            <a:r>
              <a:rPr lang="en-US" altLang="zh-CN" sz="3200" b="1" dirty="0">
                <a:latin typeface="Times New Roman" panose="02020603050405020304" pitchFamily="18" charset="0"/>
                <a:ea typeface="PMingLiU" panose="02020500000000000000" pitchFamily="18" charset="-120"/>
              </a:rPr>
              <a:t>4</a:t>
            </a:r>
            <a:r>
              <a:rPr lang="zh-CN" altLang="en-US" sz="3200" b="1" dirty="0">
                <a:latin typeface="Times New Roman" panose="02020603050405020304" pitchFamily="18" charset="0"/>
                <a:ea typeface="PMingLiU" panose="02020500000000000000" pitchFamily="18" charset="-120"/>
              </a:rPr>
              <a:t>是</a:t>
            </a:r>
            <a:r>
              <a:rPr lang="zh-TW" altLang="en-US" sz="3200" b="1" dirty="0">
                <a:latin typeface="Times New Roman" panose="02020603050405020304" pitchFamily="18" charset="0"/>
                <a:ea typeface="PMingLiU" panose="02020500000000000000" pitchFamily="18" charset="-120"/>
              </a:rPr>
              <a:t>最大</a:t>
            </a:r>
            <a:r>
              <a:rPr lang="zh-TW" altLang="en-US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的</a:t>
            </a:r>
            <a:r>
              <a:rPr lang="zh-CN" altLang="en-US" sz="3200" b="1" dirty="0" smtClean="0">
                <a:latin typeface="Times New Roman" panose="02020603050405020304" pitchFamily="18" charset="0"/>
                <a:ea typeface="PMingLiU" panose="02020500000000000000" pitchFamily="18" charset="-120"/>
              </a:rPr>
              <a:t>公因数</a:t>
            </a:r>
            <a:r>
              <a:rPr lang="zh-CN" altLang="en-US" sz="3200" b="1" dirty="0">
                <a:latin typeface="Times New Roman" panose="02020603050405020304" pitchFamily="18" charset="0"/>
                <a:ea typeface="PMingLiU" panose="02020500000000000000" pitchFamily="18" charset="-120"/>
              </a:rPr>
              <a:t>，叫做它们的 </a:t>
            </a:r>
            <a:r>
              <a:rPr lang="zh-TW" altLang="en-US" sz="3200" b="1" dirty="0" smtClean="0">
                <a:solidFill>
                  <a:srgbClr val="9900CC"/>
                </a:solidFill>
                <a:latin typeface="+mn-ea"/>
                <a:ea typeface="+mn-ea"/>
              </a:rPr>
              <a:t>最</a:t>
            </a:r>
            <a:r>
              <a:rPr lang="zh-TW" altLang="en-US" sz="3200" b="1" dirty="0">
                <a:solidFill>
                  <a:srgbClr val="9900CC"/>
                </a:solidFill>
                <a:latin typeface="+mn-ea"/>
                <a:ea typeface="+mn-ea"/>
              </a:rPr>
              <a:t>大公因</a:t>
            </a:r>
            <a:r>
              <a:rPr lang="zh-CN" altLang="en-US" sz="3200" b="1" dirty="0">
                <a:solidFill>
                  <a:srgbClr val="9900CC"/>
                </a:solidFill>
                <a:latin typeface="+mn-ea"/>
                <a:ea typeface="+mn-ea"/>
              </a:rPr>
              <a:t>数</a:t>
            </a:r>
            <a:r>
              <a:rPr lang="zh-CN" altLang="en-US" sz="3200" b="1" dirty="0">
                <a:solidFill>
                  <a:srgbClr val="9900CC"/>
                </a:solidFill>
                <a:latin typeface="Times New Roman" panose="02020603050405020304" pitchFamily="18" charset="0"/>
                <a:ea typeface="PMingLiU" panose="02020500000000000000" pitchFamily="18" charset="-120"/>
              </a:rPr>
              <a:t>。</a:t>
            </a:r>
            <a:endParaRPr lang="zh-TW" altLang="en-US" sz="3200" b="1" dirty="0"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sp>
        <p:nvSpPr>
          <p:cNvPr id="4137" name="Oval 41"/>
          <p:cNvSpPr>
            <a:spLocks noChangeArrowheads="1"/>
          </p:cNvSpPr>
          <p:nvPr/>
        </p:nvSpPr>
        <p:spPr bwMode="auto">
          <a:xfrm>
            <a:off x="539750" y="1628775"/>
            <a:ext cx="2952750" cy="15128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4138" name="Oval 42"/>
          <p:cNvSpPr>
            <a:spLocks noChangeArrowheads="1"/>
          </p:cNvSpPr>
          <p:nvPr/>
        </p:nvSpPr>
        <p:spPr bwMode="auto">
          <a:xfrm>
            <a:off x="5076825" y="1628775"/>
            <a:ext cx="2952750" cy="14398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418" name="Text Box 43"/>
          <p:cNvSpPr txBox="1">
            <a:spLocks noChangeArrowheads="1"/>
          </p:cNvSpPr>
          <p:nvPr/>
        </p:nvSpPr>
        <p:spPr bwMode="auto">
          <a:xfrm>
            <a:off x="2051050" y="3284538"/>
            <a:ext cx="2808288" cy="3667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zh-CN" altLang="en-US"/>
          </a:p>
        </p:txBody>
      </p:sp>
      <p:sp>
        <p:nvSpPr>
          <p:cNvPr id="4140" name="Oval 44"/>
          <p:cNvSpPr>
            <a:spLocks noChangeArrowheads="1"/>
          </p:cNvSpPr>
          <p:nvPr/>
        </p:nvSpPr>
        <p:spPr bwMode="auto">
          <a:xfrm>
            <a:off x="2305050" y="3054350"/>
            <a:ext cx="2827338" cy="1430338"/>
          </a:xfrm>
          <a:prstGeom prst="ellipse">
            <a:avLst/>
          </a:prstGeom>
          <a:noFill/>
          <a:ln w="44450">
            <a:solidFill>
              <a:srgbClr val="FF0000"/>
            </a:solidFill>
            <a:round/>
          </a:ln>
        </p:spPr>
        <p:txBody>
          <a:bodyPr anchor="ctr">
            <a:spAutoFit/>
          </a:bodyPr>
          <a:lstStyle/>
          <a:p>
            <a:pPr algn="ctr">
              <a:spcBef>
                <a:spcPct val="50000"/>
              </a:spcBef>
            </a:pPr>
            <a:endParaRPr kumimoji="1" lang="zh-CN" altLang="en-US" sz="2400" b="1">
              <a:latin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endParaRPr kumimoji="1" lang="zh-CN" altLang="en-US" sz="2400" b="1">
              <a:latin typeface="Times New Roman" panose="02020603050405020304" pitchFamily="18" charset="0"/>
            </a:endParaRPr>
          </a:p>
        </p:txBody>
      </p:sp>
      <p:sp>
        <p:nvSpPr>
          <p:cNvPr id="4141" name="Text Box 45"/>
          <p:cNvSpPr txBox="1">
            <a:spLocks noChangeArrowheads="1"/>
          </p:cNvSpPr>
          <p:nvPr/>
        </p:nvSpPr>
        <p:spPr bwMode="auto">
          <a:xfrm>
            <a:off x="4284663" y="3500438"/>
            <a:ext cx="287337" cy="579437"/>
          </a:xfrm>
          <a:prstGeom prst="rect">
            <a:avLst/>
          </a:prstGeom>
          <a:noFill/>
          <a:ln w="44450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</a:rPr>
              <a:t>2</a:t>
            </a:r>
            <a:endParaRPr kumimoji="1" lang="en-US" altLang="zh-CN" sz="3200" b="1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142" name="Text Box 46"/>
          <p:cNvSpPr txBox="1">
            <a:spLocks noChangeArrowheads="1"/>
          </p:cNvSpPr>
          <p:nvPr/>
        </p:nvSpPr>
        <p:spPr bwMode="auto">
          <a:xfrm>
            <a:off x="4284663" y="3068638"/>
            <a:ext cx="457200" cy="579437"/>
          </a:xfrm>
          <a:prstGeom prst="rect">
            <a:avLst/>
          </a:prstGeom>
          <a:noFill/>
          <a:ln w="44450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</a:rPr>
              <a:t>1</a:t>
            </a:r>
            <a:endParaRPr kumimoji="1" lang="en-US" altLang="zh-CN" sz="3200" b="1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143" name="Text Box 47"/>
          <p:cNvSpPr txBox="1">
            <a:spLocks noChangeArrowheads="1"/>
          </p:cNvSpPr>
          <p:nvPr/>
        </p:nvSpPr>
        <p:spPr bwMode="auto">
          <a:xfrm>
            <a:off x="2987675" y="2997200"/>
            <a:ext cx="609600" cy="579438"/>
          </a:xfrm>
          <a:prstGeom prst="rect">
            <a:avLst/>
          </a:prstGeom>
          <a:noFill/>
          <a:ln w="44450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>
                <a:latin typeface="Times New Roman" panose="02020603050405020304" pitchFamily="18" charset="0"/>
              </a:rPr>
              <a:t>3</a:t>
            </a:r>
            <a:endParaRPr kumimoji="1" lang="en-US" altLang="zh-CN" sz="3200" b="1">
              <a:latin typeface="Times New Roman" panose="02020603050405020304" pitchFamily="18" charset="0"/>
            </a:endParaRPr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2987358" y="3988435"/>
            <a:ext cx="838200" cy="579438"/>
          </a:xfrm>
          <a:prstGeom prst="rect">
            <a:avLst/>
          </a:prstGeom>
          <a:noFill/>
          <a:ln w="44450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>
                <a:latin typeface="Times New Roman" panose="02020603050405020304" pitchFamily="18" charset="0"/>
              </a:rPr>
              <a:t>12</a:t>
            </a:r>
            <a:endParaRPr kumimoji="1" lang="en-US" altLang="zh-CN" sz="3200" b="1">
              <a:latin typeface="Times New Roman" panose="02020603050405020304" pitchFamily="18" charset="0"/>
            </a:endParaRPr>
          </a:p>
        </p:txBody>
      </p:sp>
      <p:sp>
        <p:nvSpPr>
          <p:cNvPr id="4146" name="Oval 50"/>
          <p:cNvSpPr>
            <a:spLocks noChangeArrowheads="1"/>
          </p:cNvSpPr>
          <p:nvPr/>
        </p:nvSpPr>
        <p:spPr bwMode="auto">
          <a:xfrm>
            <a:off x="3851275" y="3068638"/>
            <a:ext cx="2743200" cy="1447800"/>
          </a:xfrm>
          <a:prstGeom prst="ellipse">
            <a:avLst/>
          </a:prstGeom>
          <a:noFill/>
          <a:ln w="44450">
            <a:solidFill>
              <a:srgbClr val="0000FF"/>
            </a:solidFill>
            <a:round/>
          </a:ln>
        </p:spPr>
        <p:txBody>
          <a:bodyPr anchor="ctr">
            <a:spAutoFit/>
          </a:bodyPr>
          <a:lstStyle/>
          <a:p>
            <a:endParaRPr lang="zh-CN" altLang="en-US"/>
          </a:p>
        </p:txBody>
      </p:sp>
      <p:sp>
        <p:nvSpPr>
          <p:cNvPr id="4148" name="Text Box 52"/>
          <p:cNvSpPr txBox="1">
            <a:spLocks noChangeArrowheads="1"/>
          </p:cNvSpPr>
          <p:nvPr/>
        </p:nvSpPr>
        <p:spPr bwMode="auto">
          <a:xfrm>
            <a:off x="5200650" y="3136900"/>
            <a:ext cx="457200" cy="579438"/>
          </a:xfrm>
          <a:prstGeom prst="rect">
            <a:avLst/>
          </a:prstGeom>
          <a:noFill/>
          <a:ln w="44450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>
                <a:latin typeface="Times New Roman" panose="02020603050405020304" pitchFamily="18" charset="0"/>
              </a:rPr>
              <a:t>8</a:t>
            </a:r>
            <a:endParaRPr kumimoji="1" lang="en-US" altLang="zh-CN" sz="3200" b="1">
              <a:latin typeface="Times New Roman" panose="02020603050405020304" pitchFamily="18" charset="0"/>
            </a:endParaRPr>
          </a:p>
        </p:txBody>
      </p:sp>
      <p:sp>
        <p:nvSpPr>
          <p:cNvPr id="4151" name="Text Box 55"/>
          <p:cNvSpPr txBox="1">
            <a:spLocks noChangeArrowheads="1"/>
          </p:cNvSpPr>
          <p:nvPr/>
        </p:nvSpPr>
        <p:spPr bwMode="auto">
          <a:xfrm>
            <a:off x="5219700" y="3644900"/>
            <a:ext cx="685800" cy="579438"/>
          </a:xfrm>
          <a:prstGeom prst="rect">
            <a:avLst/>
          </a:prstGeom>
          <a:noFill/>
          <a:ln w="44450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>
                <a:latin typeface="Times New Roman" panose="02020603050405020304" pitchFamily="18" charset="0"/>
              </a:rPr>
              <a:t>16</a:t>
            </a:r>
            <a:endParaRPr kumimoji="1" lang="en-US" altLang="zh-CN" sz="3200" b="1">
              <a:latin typeface="Times New Roman" panose="02020603050405020304" pitchFamily="18" charset="0"/>
            </a:endParaRPr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4211638" y="3860800"/>
            <a:ext cx="647700" cy="579438"/>
          </a:xfrm>
          <a:prstGeom prst="rect">
            <a:avLst/>
          </a:prstGeom>
          <a:noFill/>
          <a:ln w="44450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3200" b="1" dirty="0">
                <a:solidFill>
                  <a:schemeClr val="tx1">
                    <a:lumMod val="50000"/>
                  </a:schemeClr>
                </a:solidFill>
                <a:latin typeface="Times New Roman" panose="02020603050405020304" pitchFamily="18" charset="0"/>
              </a:rPr>
              <a:t>4</a:t>
            </a:r>
            <a:endParaRPr kumimoji="1" lang="en-US" altLang="zh-CN" sz="3200" b="1" dirty="0">
              <a:solidFill>
                <a:schemeClr val="tx1">
                  <a:lumMod val="50000"/>
                </a:scheme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2842578" y="3503295"/>
            <a:ext cx="647700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/>
              <a:t>6</a:t>
            </a:r>
            <a:endParaRPr lang="en-US" altLang="zh-CN" sz="3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4" grpId="0"/>
      <p:bldP spid="4125" grpId="0"/>
      <p:bldP spid="4126" grpId="0"/>
      <p:bldP spid="4127" grpId="0"/>
      <p:bldP spid="17429" grpId="0"/>
      <p:bldP spid="4137" grpId="0" animBg="1"/>
      <p:bldP spid="4138" grpId="0" animBg="1"/>
      <p:bldP spid="4140" grpId="0" animBg="1"/>
      <p:bldP spid="4141" grpId="0"/>
      <p:bldP spid="4142" grpId="0"/>
      <p:bldP spid="4143" grpId="0"/>
      <p:bldP spid="4144" grpId="0"/>
      <p:bldP spid="4146" grpId="0" animBg="1"/>
      <p:bldP spid="4148" grpId="0"/>
      <p:bldP spid="4151" grpId="0"/>
      <p:bldP spid="4153" grpId="0"/>
      <p:bldP spid="415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ChangeArrowheads="1"/>
          </p:cNvSpPr>
          <p:nvPr/>
        </p:nvSpPr>
        <p:spPr bwMode="auto">
          <a:xfrm>
            <a:off x="539750" y="404813"/>
            <a:ext cx="59055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3200" b="1">
                <a:cs typeface="Times New Roman" panose="02020603050405020304" pitchFamily="18" charset="0"/>
              </a:rPr>
              <a:t>怎样求</a:t>
            </a:r>
            <a:r>
              <a:rPr lang="en-US" altLang="zh-CN" sz="3200" b="1">
                <a:cs typeface="Times New Roman" panose="02020603050405020304" pitchFamily="18" charset="0"/>
              </a:rPr>
              <a:t>18 </a:t>
            </a:r>
            <a:r>
              <a:rPr lang="zh-CN" altLang="en-US" sz="3200" b="1">
                <a:cs typeface="Times New Roman" panose="02020603050405020304" pitchFamily="18" charset="0"/>
              </a:rPr>
              <a:t>和</a:t>
            </a:r>
            <a:r>
              <a:rPr lang="en-US" altLang="zh-CN" sz="3200" b="1">
                <a:cs typeface="Times New Roman" panose="02020603050405020304" pitchFamily="18" charset="0"/>
              </a:rPr>
              <a:t>27 </a:t>
            </a:r>
            <a:r>
              <a:rPr lang="zh-CN" altLang="en-US" sz="3200" b="1">
                <a:cs typeface="Times New Roman" panose="02020603050405020304" pitchFamily="18" charset="0"/>
              </a:rPr>
              <a:t>的最大公因数？</a:t>
            </a:r>
            <a:endParaRPr lang="zh-CN" altLang="en-US" sz="3200" b="1">
              <a:cs typeface="Times New Roman" panose="02020603050405020304" pitchFamily="18" charset="0"/>
            </a:endParaRPr>
          </a:p>
        </p:txBody>
      </p:sp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0" y="1196975"/>
            <a:ext cx="9144000" cy="15541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3200" b="1"/>
              <a:t>（</a:t>
            </a:r>
            <a:r>
              <a:rPr lang="en-US" altLang="zh-CN" sz="3200" b="1"/>
              <a:t>l</a:t>
            </a:r>
            <a:r>
              <a:rPr lang="zh-CN" altLang="en-US" sz="3200" b="1"/>
              <a:t>）用自己想到的方法试着找出</a:t>
            </a:r>
            <a:r>
              <a:rPr lang="en-US" altLang="zh-CN" sz="3200" b="1"/>
              <a:t>18 </a:t>
            </a:r>
            <a:r>
              <a:rPr lang="zh-CN" altLang="en-US" sz="3200" b="1"/>
              <a:t>和</a:t>
            </a:r>
            <a:r>
              <a:rPr lang="en-US" altLang="zh-CN" sz="3200" b="1"/>
              <a:t>27 </a:t>
            </a:r>
            <a:r>
              <a:rPr lang="zh-CN" altLang="en-US" sz="3200" b="1"/>
              <a:t>的最大公因数。</a:t>
            </a:r>
            <a:br>
              <a:rPr lang="zh-CN" altLang="en-US" sz="3200" b="1"/>
            </a:br>
            <a:endParaRPr lang="zh-CN" altLang="en-US" sz="3200" b="1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3542"/>
          <a:stretch>
            <a:fillRect/>
          </a:stretch>
        </p:blipFill>
        <p:spPr bwMode="auto">
          <a:xfrm>
            <a:off x="0" y="2852738"/>
            <a:ext cx="9144000" cy="18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4508500"/>
            <a:ext cx="9144000" cy="2041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3200" b="1"/>
              <a:t>方法二：</a:t>
            </a:r>
            <a:endParaRPr lang="zh-CN" altLang="en-US" sz="3200" b="1"/>
          </a:p>
          <a:p>
            <a:r>
              <a:rPr lang="zh-CN" altLang="en-US" sz="3200" b="1"/>
              <a:t>先找出</a:t>
            </a:r>
            <a:r>
              <a:rPr lang="en-US" altLang="zh-CN" sz="3200" b="1"/>
              <a:t>18 </a:t>
            </a:r>
            <a:r>
              <a:rPr lang="zh-CN" altLang="en-US" sz="3200" b="1"/>
              <a:t>的因数：</a:t>
            </a:r>
            <a:r>
              <a:rPr lang="en-US" altLang="zh-CN" sz="3200" b="1"/>
              <a:t>1</a:t>
            </a:r>
            <a:r>
              <a:rPr lang="zh-CN" altLang="en-US" sz="3200" b="1"/>
              <a:t>，</a:t>
            </a:r>
            <a:r>
              <a:rPr lang="en-US" altLang="zh-CN" sz="3200" b="1"/>
              <a:t>2 </a:t>
            </a:r>
            <a:r>
              <a:rPr lang="zh-CN" altLang="en-US" sz="3200" b="1"/>
              <a:t>，</a:t>
            </a:r>
            <a:r>
              <a:rPr lang="en-US" altLang="zh-CN" sz="3200" b="1"/>
              <a:t>3 </a:t>
            </a:r>
            <a:r>
              <a:rPr lang="zh-CN" altLang="en-US" sz="3200" b="1"/>
              <a:t>，</a:t>
            </a:r>
            <a:r>
              <a:rPr lang="en-US" altLang="zh-CN" sz="3200" b="1"/>
              <a:t>6 </a:t>
            </a:r>
            <a:r>
              <a:rPr lang="zh-CN" altLang="en-US" sz="3200" b="1"/>
              <a:t>，</a:t>
            </a:r>
            <a:r>
              <a:rPr lang="en-US" altLang="zh-CN" sz="3200" b="1"/>
              <a:t>9 </a:t>
            </a:r>
            <a:r>
              <a:rPr lang="zh-CN" altLang="en-US" sz="3200" b="1"/>
              <a:t>，</a:t>
            </a:r>
            <a:r>
              <a:rPr lang="en-US" altLang="zh-CN" sz="3200" b="1"/>
              <a:t>18 </a:t>
            </a:r>
            <a:endParaRPr lang="en-US" altLang="zh-CN" sz="3200" b="1"/>
          </a:p>
          <a:p>
            <a:r>
              <a:rPr lang="zh-CN" altLang="en-US" sz="3200" b="1"/>
              <a:t>再看</a:t>
            </a:r>
            <a:r>
              <a:rPr lang="en-US" altLang="zh-CN" sz="3200" b="1"/>
              <a:t>18 </a:t>
            </a:r>
            <a:r>
              <a:rPr lang="zh-CN" altLang="en-US" sz="3200" b="1"/>
              <a:t>的因数中有哪些是</a:t>
            </a:r>
            <a:r>
              <a:rPr lang="en-US" altLang="zh-CN" sz="3200" b="1"/>
              <a:t>27 </a:t>
            </a:r>
            <a:r>
              <a:rPr lang="zh-CN" altLang="en-US" sz="3200" b="1"/>
              <a:t>的因数，再看哪个最大。</a:t>
            </a:r>
            <a:endParaRPr lang="zh-CN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val 2"/>
          <p:cNvSpPr>
            <a:spLocks noChangeArrowheads="1"/>
          </p:cNvSpPr>
          <p:nvPr/>
        </p:nvSpPr>
        <p:spPr bwMode="auto">
          <a:xfrm>
            <a:off x="5724525" y="3284538"/>
            <a:ext cx="503238" cy="360362"/>
          </a:xfrm>
          <a:prstGeom prst="ellipse">
            <a:avLst/>
          </a:prstGeom>
          <a:solidFill>
            <a:srgbClr val="FF6699"/>
          </a:solidFill>
          <a:ln w="9525">
            <a:noFill/>
            <a:round/>
          </a:ln>
        </p:spPr>
        <p:txBody>
          <a:bodyPr wrap="none" anchor="ctr"/>
          <a:lstStyle/>
          <a:p>
            <a:endParaRPr lang="zh-CN" altLang="en-US"/>
          </a:p>
        </p:txBody>
      </p:sp>
      <p:grpSp>
        <p:nvGrpSpPr>
          <p:cNvPr id="7171" name="Group 3"/>
          <p:cNvGrpSpPr/>
          <p:nvPr/>
        </p:nvGrpSpPr>
        <p:grpSpPr bwMode="auto">
          <a:xfrm>
            <a:off x="4500563" y="1268413"/>
            <a:ext cx="1800225" cy="1366837"/>
            <a:chOff x="0" y="0"/>
            <a:chExt cx="792" cy="588"/>
          </a:xfrm>
        </p:grpSpPr>
        <p:sp>
          <p:nvSpPr>
            <p:cNvPr id="19480" name="Oval 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solidFill>
              <a:srgbClr val="FFFF00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481" name="Oval 5"/>
            <p:cNvSpPr>
              <a:spLocks noChangeArrowheads="1"/>
            </p:cNvSpPr>
            <p:nvPr/>
          </p:nvSpPr>
          <p:spPr bwMode="auto">
            <a:xfrm>
              <a:off x="565" y="361"/>
              <a:ext cx="227" cy="227"/>
            </a:xfrm>
            <a:prstGeom prst="ellipse">
              <a:avLst/>
            </a:prstGeom>
            <a:solidFill>
              <a:srgbClr val="FFFF00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7174" name="Group 6"/>
          <p:cNvGrpSpPr/>
          <p:nvPr/>
        </p:nvGrpSpPr>
        <p:grpSpPr bwMode="auto">
          <a:xfrm>
            <a:off x="3779838" y="1196975"/>
            <a:ext cx="1295400" cy="1441450"/>
            <a:chOff x="0" y="0"/>
            <a:chExt cx="507" cy="588"/>
          </a:xfrm>
        </p:grpSpPr>
        <p:sp>
          <p:nvSpPr>
            <p:cNvPr id="19478" name="Oval 7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solidFill>
              <a:srgbClr val="00CC66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479" name="Oval 8"/>
            <p:cNvSpPr>
              <a:spLocks noChangeArrowheads="1"/>
            </p:cNvSpPr>
            <p:nvPr/>
          </p:nvSpPr>
          <p:spPr bwMode="auto">
            <a:xfrm>
              <a:off x="280" y="361"/>
              <a:ext cx="227" cy="227"/>
            </a:xfrm>
            <a:prstGeom prst="ellipse">
              <a:avLst/>
            </a:prstGeom>
            <a:solidFill>
              <a:srgbClr val="00CC66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7177" name="Group 9"/>
          <p:cNvGrpSpPr/>
          <p:nvPr/>
        </p:nvGrpSpPr>
        <p:grpSpPr bwMode="auto">
          <a:xfrm>
            <a:off x="3276600" y="1268413"/>
            <a:ext cx="576263" cy="1296987"/>
            <a:chOff x="0" y="0"/>
            <a:chExt cx="227" cy="588"/>
          </a:xfrm>
        </p:grpSpPr>
        <p:sp>
          <p:nvSpPr>
            <p:cNvPr id="19476" name="Oval 10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solidFill>
              <a:srgbClr val="00FFFF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477" name="Oval 11"/>
            <p:cNvSpPr>
              <a:spLocks noChangeArrowheads="1"/>
            </p:cNvSpPr>
            <p:nvPr/>
          </p:nvSpPr>
          <p:spPr bwMode="auto">
            <a:xfrm>
              <a:off x="0" y="361"/>
              <a:ext cx="227" cy="227"/>
            </a:xfrm>
            <a:prstGeom prst="ellipse">
              <a:avLst/>
            </a:prstGeom>
            <a:solidFill>
              <a:srgbClr val="00FFFF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grpSp>
        <p:nvGrpSpPr>
          <p:cNvPr id="7180" name="Group 12"/>
          <p:cNvGrpSpPr/>
          <p:nvPr/>
        </p:nvGrpSpPr>
        <p:grpSpPr bwMode="auto">
          <a:xfrm>
            <a:off x="2627313" y="1268413"/>
            <a:ext cx="647700" cy="1149350"/>
            <a:chOff x="0" y="0"/>
            <a:chExt cx="227" cy="588"/>
          </a:xfrm>
        </p:grpSpPr>
        <p:sp>
          <p:nvSpPr>
            <p:cNvPr id="19474" name="Oval 13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solidFill>
              <a:srgbClr val="9966FF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19475" name="Oval 14"/>
            <p:cNvSpPr>
              <a:spLocks noChangeArrowheads="1"/>
            </p:cNvSpPr>
            <p:nvPr/>
          </p:nvSpPr>
          <p:spPr bwMode="auto">
            <a:xfrm>
              <a:off x="0" y="361"/>
              <a:ext cx="227" cy="227"/>
            </a:xfrm>
            <a:prstGeom prst="ellipse">
              <a:avLst/>
            </a:prstGeom>
            <a:solidFill>
              <a:srgbClr val="9966FF"/>
            </a:solidFill>
            <a:ln w="9525">
              <a:noFill/>
              <a:rou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395288" y="195263"/>
            <a:ext cx="8215312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练一练：</a:t>
            </a:r>
            <a:r>
              <a:rPr lang="zh-TW" altLang="en-US" sz="36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找出 </a:t>
            </a:r>
            <a:r>
              <a:rPr lang="en-US" altLang="zh-CN" sz="36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16 </a:t>
            </a:r>
            <a:r>
              <a:rPr lang="zh-TW" altLang="en-US" sz="36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和 </a:t>
            </a:r>
            <a:r>
              <a:rPr lang="en-US" altLang="zh-CN" sz="36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24 </a:t>
            </a:r>
            <a:r>
              <a:rPr lang="zh-TW" altLang="en-US" sz="36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的最大公因</a:t>
            </a:r>
            <a:r>
              <a:rPr lang="zh-CN" altLang="en-US" sz="36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数</a:t>
            </a:r>
            <a:r>
              <a:rPr lang="zh-TW" altLang="en-US" sz="36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。</a:t>
            </a:r>
            <a:endParaRPr lang="zh-TW" altLang="en-US" sz="3600" b="1">
              <a:solidFill>
                <a:srgbClr val="3333FF"/>
              </a:solidFill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250825" y="1052513"/>
            <a:ext cx="2667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16 </a:t>
            </a:r>
            <a:r>
              <a:rPr lang="zh-TW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的因</a:t>
            </a:r>
            <a:r>
              <a:rPr lang="zh-CN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数</a:t>
            </a: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︰</a:t>
            </a:r>
            <a:endParaRPr lang="en-US" altLang="zh-CN" sz="3600" b="1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0" y="1773238"/>
            <a:ext cx="26670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24 </a:t>
            </a:r>
            <a:r>
              <a:rPr lang="zh-TW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的因</a:t>
            </a:r>
            <a:r>
              <a:rPr lang="zh-CN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数</a:t>
            </a: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︰</a:t>
            </a:r>
            <a:endParaRPr lang="en-US" altLang="zh-CN" sz="3600" b="1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2627313" y="1916113"/>
            <a:ext cx="5256212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1 , 2 , 3 ,  4 , 6 ,  8 , 12 , 24</a:t>
            </a:r>
            <a:endParaRPr lang="en-US" altLang="zh-CN" sz="3600" b="1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7209" name="Text Box 41"/>
          <p:cNvSpPr txBox="1">
            <a:spLocks noChangeArrowheads="1"/>
          </p:cNvSpPr>
          <p:nvPr/>
        </p:nvSpPr>
        <p:spPr bwMode="auto">
          <a:xfrm>
            <a:off x="2700338" y="1125538"/>
            <a:ext cx="44196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1 , 2 , 4 , 8 , 16</a:t>
            </a:r>
            <a:endParaRPr lang="en-US" altLang="zh-CN" sz="3600" b="1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0" y="2997200"/>
            <a:ext cx="56388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16 </a:t>
            </a:r>
            <a:r>
              <a:rPr lang="zh-TW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和 </a:t>
            </a: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24 </a:t>
            </a:r>
            <a:r>
              <a:rPr lang="zh-TW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的公因</a:t>
            </a:r>
            <a:r>
              <a:rPr lang="zh-CN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数</a:t>
            </a: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︰</a:t>
            </a:r>
            <a:endParaRPr lang="en-US" altLang="zh-CN" sz="3600" b="1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7211" name="Text Box 43"/>
          <p:cNvSpPr txBox="1">
            <a:spLocks noChangeArrowheads="1"/>
          </p:cNvSpPr>
          <p:nvPr/>
        </p:nvSpPr>
        <p:spPr bwMode="auto">
          <a:xfrm>
            <a:off x="4067175" y="3141663"/>
            <a:ext cx="8382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1,</a:t>
            </a:r>
            <a:r>
              <a:rPr lang="en-US" altLang="zh-CN" sz="2800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 </a:t>
            </a:r>
            <a:endParaRPr lang="en-US" altLang="zh-CN" sz="2800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7212" name="Text Box 44"/>
          <p:cNvSpPr txBox="1">
            <a:spLocks noChangeArrowheads="1"/>
          </p:cNvSpPr>
          <p:nvPr/>
        </p:nvSpPr>
        <p:spPr bwMode="auto">
          <a:xfrm>
            <a:off x="4572000" y="3141663"/>
            <a:ext cx="576263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2</a:t>
            </a:r>
            <a:r>
              <a:rPr lang="en-US" altLang="zh-CN" sz="2800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, </a:t>
            </a:r>
            <a:endParaRPr lang="en-US" altLang="zh-CN" sz="2800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5148263" y="3141663"/>
            <a:ext cx="576262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4</a:t>
            </a:r>
            <a:r>
              <a:rPr lang="en-US" altLang="zh-CN" sz="32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,</a:t>
            </a:r>
            <a:r>
              <a:rPr lang="en-US" altLang="zh-CN" sz="2800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 </a:t>
            </a:r>
            <a:endParaRPr lang="en-US" altLang="zh-CN" sz="2800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7214" name="Text Box 46"/>
          <p:cNvSpPr txBox="1">
            <a:spLocks noChangeArrowheads="1"/>
          </p:cNvSpPr>
          <p:nvPr/>
        </p:nvSpPr>
        <p:spPr bwMode="auto">
          <a:xfrm>
            <a:off x="5867400" y="3141663"/>
            <a:ext cx="838200" cy="5794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b="1">
                <a:solidFill>
                  <a:srgbClr val="3333FF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8</a:t>
            </a:r>
            <a:r>
              <a:rPr lang="en-US" altLang="zh-CN" sz="2800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 </a:t>
            </a:r>
            <a:endParaRPr lang="en-US" altLang="zh-CN" sz="2800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0" y="3933825"/>
            <a:ext cx="56388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16 </a:t>
            </a:r>
            <a:r>
              <a:rPr lang="zh-TW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和 </a:t>
            </a: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24 </a:t>
            </a:r>
            <a:r>
              <a:rPr lang="zh-TW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的最大公因</a:t>
            </a:r>
            <a:r>
              <a:rPr lang="zh-CN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数</a:t>
            </a:r>
            <a:r>
              <a: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︰</a:t>
            </a:r>
            <a:endParaRPr lang="en-US" altLang="zh-CN" sz="3600" b="1"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7216" name="Text Box 48"/>
          <p:cNvSpPr txBox="1">
            <a:spLocks noChangeArrowheads="1"/>
          </p:cNvSpPr>
          <p:nvPr/>
        </p:nvSpPr>
        <p:spPr bwMode="auto">
          <a:xfrm>
            <a:off x="5076825" y="3860800"/>
            <a:ext cx="83820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8 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7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0" grpId="1" animBg="1"/>
      <p:bldP spid="7206" grpId="0" autoUpdateAnimBg="0"/>
      <p:bldP spid="7207" grpId="0"/>
      <p:bldP spid="7208" grpId="0"/>
      <p:bldP spid="7209" grpId="0"/>
      <p:bldP spid="7210" grpId="0"/>
      <p:bldP spid="7211" grpId="0"/>
      <p:bldP spid="7212" grpId="0"/>
      <p:bldP spid="7213" grpId="0"/>
      <p:bldP spid="7214" grpId="0"/>
      <p:bldP spid="7215" grpId="0"/>
      <p:bldP spid="72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684213" y="0"/>
            <a:ext cx="2835275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8195" name="Group 3"/>
          <p:cNvGrpSpPr/>
          <p:nvPr/>
        </p:nvGrpSpPr>
        <p:grpSpPr bwMode="auto">
          <a:xfrm>
            <a:off x="468313" y="911225"/>
            <a:ext cx="7559675" cy="641350"/>
            <a:chOff x="0" y="0"/>
            <a:chExt cx="3264" cy="404"/>
          </a:xfrm>
        </p:grpSpPr>
        <p:pic>
          <p:nvPicPr>
            <p:cNvPr id="20500" name="Picture 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17"/>
              <a:ext cx="294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501" name="Text Box 5"/>
            <p:cNvSpPr txBox="1">
              <a:spLocks noChangeArrowheads="1"/>
            </p:cNvSpPr>
            <p:nvPr/>
          </p:nvSpPr>
          <p:spPr bwMode="auto">
            <a:xfrm>
              <a:off x="288" y="0"/>
              <a:ext cx="2976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找出 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8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和 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16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 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的最大公因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数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。</a:t>
              </a:r>
              <a:endParaRPr lang="zh-TW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</p:grpSp>
      <p:grpSp>
        <p:nvGrpSpPr>
          <p:cNvPr id="8198" name="Group 6"/>
          <p:cNvGrpSpPr/>
          <p:nvPr/>
        </p:nvGrpSpPr>
        <p:grpSpPr bwMode="auto">
          <a:xfrm>
            <a:off x="611188" y="1631950"/>
            <a:ext cx="7632700" cy="2012950"/>
            <a:chOff x="0" y="0"/>
            <a:chExt cx="3456" cy="1268"/>
          </a:xfrm>
        </p:grpSpPr>
        <p:sp>
          <p:nvSpPr>
            <p:cNvPr id="20497" name="Text Box 7"/>
            <p:cNvSpPr txBox="1">
              <a:spLocks noChangeArrowheads="1"/>
            </p:cNvSpPr>
            <p:nvPr/>
          </p:nvSpPr>
          <p:spPr bwMode="auto">
            <a:xfrm>
              <a:off x="0" y="0"/>
              <a:ext cx="3456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8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 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的因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数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︰_________________</a:t>
              </a:r>
              <a:endPara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  <p:sp>
          <p:nvSpPr>
            <p:cNvPr id="20498" name="Text Box 8"/>
            <p:cNvSpPr txBox="1">
              <a:spLocks noChangeArrowheads="1"/>
            </p:cNvSpPr>
            <p:nvPr/>
          </p:nvSpPr>
          <p:spPr bwMode="auto">
            <a:xfrm>
              <a:off x="0" y="432"/>
              <a:ext cx="3456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16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 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的因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数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︰________________</a:t>
              </a:r>
              <a:endPara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  <p:sp>
          <p:nvSpPr>
            <p:cNvPr id="20499" name="Text Box 9"/>
            <p:cNvSpPr txBox="1">
              <a:spLocks noChangeArrowheads="1"/>
            </p:cNvSpPr>
            <p:nvPr/>
          </p:nvSpPr>
          <p:spPr bwMode="auto">
            <a:xfrm>
              <a:off x="0" y="864"/>
              <a:ext cx="3408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8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和 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1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6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 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的最大公因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数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是 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_____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。</a:t>
              </a:r>
              <a:endParaRPr lang="zh-TW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</p:grpSp>
      <p:grpSp>
        <p:nvGrpSpPr>
          <p:cNvPr id="8202" name="Group 10"/>
          <p:cNvGrpSpPr/>
          <p:nvPr/>
        </p:nvGrpSpPr>
        <p:grpSpPr bwMode="auto">
          <a:xfrm>
            <a:off x="395288" y="3790950"/>
            <a:ext cx="6127750" cy="641350"/>
            <a:chOff x="0" y="0"/>
            <a:chExt cx="3860" cy="404"/>
          </a:xfrm>
        </p:grpSpPr>
        <p:pic>
          <p:nvPicPr>
            <p:cNvPr id="20495" name="Picture 11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103"/>
              <a:ext cx="282" cy="2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496" name="Rectangle 12"/>
            <p:cNvSpPr>
              <a:spLocks noChangeArrowheads="1"/>
            </p:cNvSpPr>
            <p:nvPr/>
          </p:nvSpPr>
          <p:spPr bwMode="auto">
            <a:xfrm>
              <a:off x="288" y="0"/>
              <a:ext cx="3572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none">
              <a:spAutoFit/>
            </a:bodyPr>
            <a:lstStyle/>
            <a:p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找出 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5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 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和 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7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 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的最大公因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数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。</a:t>
              </a:r>
              <a:endParaRPr lang="zh-TW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</p:grpSp>
      <p:grpSp>
        <p:nvGrpSpPr>
          <p:cNvPr id="8205" name="Group 13"/>
          <p:cNvGrpSpPr/>
          <p:nvPr/>
        </p:nvGrpSpPr>
        <p:grpSpPr bwMode="auto">
          <a:xfrm>
            <a:off x="827088" y="4437063"/>
            <a:ext cx="7416800" cy="2012950"/>
            <a:chOff x="0" y="0"/>
            <a:chExt cx="3456" cy="1268"/>
          </a:xfrm>
        </p:grpSpPr>
        <p:sp>
          <p:nvSpPr>
            <p:cNvPr id="20492" name="Text Box 14"/>
            <p:cNvSpPr txBox="1">
              <a:spLocks noChangeArrowheads="1"/>
            </p:cNvSpPr>
            <p:nvPr/>
          </p:nvSpPr>
          <p:spPr bwMode="auto">
            <a:xfrm>
              <a:off x="0" y="0"/>
              <a:ext cx="3456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5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 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的因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数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︰_________________</a:t>
              </a:r>
              <a:endPara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  <p:sp>
          <p:nvSpPr>
            <p:cNvPr id="20493" name="Text Box 15"/>
            <p:cNvSpPr txBox="1">
              <a:spLocks noChangeArrowheads="1"/>
            </p:cNvSpPr>
            <p:nvPr/>
          </p:nvSpPr>
          <p:spPr bwMode="auto">
            <a:xfrm>
              <a:off x="0" y="432"/>
              <a:ext cx="3456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7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 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的因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数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︰</a:t>
              </a:r>
              <a:r>
                <a:rPr lang="en-US" altLang="zh-CN" sz="3600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________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________</a:t>
              </a:r>
              <a:endParaRPr lang="en-US" altLang="zh-CN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  <p:sp>
          <p:nvSpPr>
            <p:cNvPr id="20494" name="Text Box 16"/>
            <p:cNvSpPr txBox="1">
              <a:spLocks noChangeArrowheads="1"/>
            </p:cNvSpPr>
            <p:nvPr/>
          </p:nvSpPr>
          <p:spPr bwMode="auto">
            <a:xfrm>
              <a:off x="0" y="864"/>
              <a:ext cx="3408" cy="404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5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 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和 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7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 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的最大公因</a:t>
              </a:r>
              <a:r>
                <a:rPr lang="zh-CN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数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是 </a:t>
              </a:r>
              <a:r>
                <a:rPr lang="en-US" altLang="zh-CN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_____</a:t>
              </a:r>
              <a:r>
                <a:rPr lang="zh-TW" altLang="en-US" sz="3600" b="1">
                  <a:latin typeface="Times New Roman" panose="02020603050405020304" pitchFamily="18" charset="0"/>
                  <a:ea typeface="DFKai-SB" panose="03000509000000000000" charset="-120"/>
                  <a:cs typeface="DFKai-SB" panose="03000509000000000000" charset="-120"/>
                </a:rPr>
                <a:t>。</a:t>
              </a:r>
              <a:endParaRPr lang="zh-TW" altLang="en-US" sz="3600" b="1"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endParaRPr>
            </a:p>
          </p:txBody>
        </p:sp>
      </p:grp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3706813" y="4383088"/>
            <a:ext cx="2252662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1,  5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3636963" y="1503363"/>
            <a:ext cx="2520950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1, 2, </a:t>
            </a: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4, 8</a:t>
            </a:r>
            <a:endParaRPr lang="zh-CN" altLang="en-US" sz="3600" b="1">
              <a:solidFill>
                <a:srgbClr val="FF0000"/>
              </a:solidFill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3635375" y="2222500"/>
            <a:ext cx="3673475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1, </a:t>
            </a: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2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, </a:t>
            </a: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4</a:t>
            </a: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, </a:t>
            </a:r>
            <a:r>
              <a:rPr lang="zh-CN" altLang="en-US" sz="36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8,16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5867400" y="2943225"/>
            <a:ext cx="6858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8</a:t>
            </a:r>
            <a:endParaRPr lang="en-US" altLang="zh-CN" sz="4000" b="1">
              <a:solidFill>
                <a:srgbClr val="FF0000"/>
              </a:solidFill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3730625" y="5103813"/>
            <a:ext cx="1633538" cy="641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1,  7</a:t>
            </a:r>
            <a:endParaRPr lang="en-US" altLang="zh-CN" sz="3600" b="1">
              <a:solidFill>
                <a:srgbClr val="FF0000"/>
              </a:solidFill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5746750" y="5680075"/>
            <a:ext cx="8509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00"/>
                </a:solidFill>
                <a:latin typeface="Times New Roman" panose="02020603050405020304" pitchFamily="18" charset="0"/>
                <a:ea typeface="DFKai-SB" panose="03000509000000000000" charset="-120"/>
                <a:cs typeface="DFKai-SB" panose="03000509000000000000" charset="-120"/>
              </a:rPr>
              <a:t>1</a:t>
            </a:r>
            <a:endParaRPr lang="en-US" altLang="zh-CN" sz="4000" b="1">
              <a:solidFill>
                <a:srgbClr val="FF0000"/>
              </a:solidFill>
              <a:latin typeface="Times New Roman" panose="02020603050405020304" pitchFamily="18" charset="0"/>
              <a:ea typeface="DFKai-SB" panose="03000509000000000000" charset="-120"/>
              <a:cs typeface="DFKai-SB" panose="03000509000000000000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9" grpId="0" autoUpdateAnimBg="0"/>
      <p:bldP spid="8210" grpId="0" autoUpdateAnimBg="0"/>
      <p:bldP spid="8211" grpId="0" autoUpdateAnimBg="0"/>
      <p:bldP spid="8212" grpId="0" autoUpdateAnimBg="0"/>
      <p:bldP spid="8213" grpId="0" autoUpdateAnimBg="0"/>
      <p:bldP spid="821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9605" y="3082290"/>
            <a:ext cx="7845425" cy="693738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zh-CN" sz="3600" b="1" smtClean="0">
                <a:cs typeface="Times New Roman" panose="02020603050405020304" pitchFamily="18" charset="0"/>
              </a:rPr>
              <a:t>24 </a:t>
            </a:r>
            <a:r>
              <a:rPr lang="zh-CN" altLang="en-US" sz="3600" b="1" smtClean="0">
                <a:cs typeface="Times New Roman" panose="02020603050405020304" pitchFamily="18" charset="0"/>
              </a:rPr>
              <a:t>和</a:t>
            </a:r>
            <a:r>
              <a:rPr lang="en-US" altLang="zh-CN" sz="3600" b="1" smtClean="0">
                <a:cs typeface="Times New Roman" panose="02020603050405020304" pitchFamily="18" charset="0"/>
              </a:rPr>
              <a:t>36 </a:t>
            </a:r>
            <a:r>
              <a:rPr lang="zh-CN" altLang="en-US" sz="3600" b="1" smtClean="0">
                <a:cs typeface="Times New Roman" panose="02020603050405020304" pitchFamily="18" charset="0"/>
              </a:rPr>
              <a:t>的最大公因数</a:t>
            </a:r>
            <a:r>
              <a:rPr lang="en-US" altLang="zh-CN" sz="3600" b="1" smtClean="0">
                <a:cs typeface="Times New Roman" panose="02020603050405020304" pitchFamily="18" charset="0"/>
              </a:rPr>
              <a:t>=2×2×3=12</a:t>
            </a:r>
            <a:endParaRPr lang="en-US" altLang="zh-CN" sz="3600" b="1" smtClean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405765" y="4272916"/>
            <a:ext cx="8424863" cy="11988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3600" b="1">
                <a:solidFill>
                  <a:srgbClr val="FF505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两个数所有</a:t>
            </a:r>
            <a:r>
              <a:rPr lang="zh-CN" altLang="en-US" sz="3600" b="1" u="sng">
                <a:solidFill>
                  <a:schemeClr val="tx1">
                    <a:lumMod val="50000"/>
                  </a:schemeClr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公有质因数</a:t>
            </a:r>
            <a:r>
              <a:rPr lang="zh-CN" altLang="en-US" sz="3600" b="1">
                <a:solidFill>
                  <a:srgbClr val="FF5050"/>
                </a:solidFill>
                <a:latin typeface="宋体" panose="02010600030101010101" pitchFamily="2" charset="-122"/>
                <a:cs typeface="Times New Roman" panose="02020603050405020304" pitchFamily="18" charset="0"/>
              </a:rPr>
              <a:t>的积，就是这两个数的最大公因数。</a:t>
            </a:r>
            <a:endParaRPr lang="zh-CN" altLang="en-US" sz="3600" b="1">
              <a:solidFill>
                <a:srgbClr val="FF5050"/>
              </a:solidFill>
              <a:latin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179388" y="260350"/>
            <a:ext cx="8748712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>
            <a:spAutoFit/>
          </a:bodyPr>
          <a:lstStyle/>
          <a:p>
            <a:r>
              <a:rPr lang="zh-CN" altLang="en-US" sz="3200" b="1"/>
              <a:t>用分解质因数的方法，找两个数的最大公因数。 </a:t>
            </a:r>
            <a:endParaRPr lang="zh-CN" altLang="en-US" sz="3200" b="1"/>
          </a:p>
        </p:txBody>
      </p:sp>
      <p:sp>
        <p:nvSpPr>
          <p:cNvPr id="2" name="文本框 1"/>
          <p:cNvSpPr txBox="1"/>
          <p:nvPr/>
        </p:nvSpPr>
        <p:spPr>
          <a:xfrm>
            <a:off x="1209040" y="1400175"/>
            <a:ext cx="6819265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000" b="1">
                <a:latin typeface="+mn-ea"/>
                <a:ea typeface="+mn-ea"/>
              </a:rPr>
              <a:t>24,36</a:t>
            </a:r>
            <a:endParaRPr lang="en-US" altLang="zh-CN" sz="8000" b="1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 build="p"/>
      <p:bldP spid="921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 descr="pic_256073"/>
          <p:cNvPicPr>
            <a:picLocks noChangeAspect="1" noChangeArrowheads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2846" t="59706" r="68744" b="35292"/>
          <a:stretch>
            <a:fillRect/>
          </a:stretch>
        </p:blipFill>
        <p:spPr bwMode="auto">
          <a:xfrm>
            <a:off x="0" y="0"/>
            <a:ext cx="17653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844483" y="2074545"/>
            <a:ext cx="41052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最大公因数是：</a:t>
            </a:r>
            <a:r>
              <a:rPr lang="en-US" altLang="zh-CN" sz="3200" b="1"/>
              <a:t>4</a:t>
            </a:r>
            <a:endParaRPr lang="en-US" altLang="zh-CN" sz="3200" b="1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771775" y="2653983"/>
            <a:ext cx="4105275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最大公因数是：</a:t>
            </a:r>
            <a:r>
              <a:rPr lang="en-US" altLang="zh-CN" sz="3200" b="1"/>
              <a:t>12</a:t>
            </a:r>
            <a:endParaRPr lang="en-US" altLang="zh-CN" sz="3200" b="1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2771775" y="4375150"/>
            <a:ext cx="41052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最大公因数是：</a:t>
            </a:r>
            <a:r>
              <a:rPr lang="en-US" altLang="zh-CN" sz="3200" b="1"/>
              <a:t>1</a:t>
            </a:r>
            <a:endParaRPr lang="en-US" altLang="zh-CN" sz="3200" b="1"/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2771775" y="4954905"/>
            <a:ext cx="4105275" cy="5794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/>
              <a:t>最大公因数是：</a:t>
            </a:r>
            <a:r>
              <a:rPr lang="en-US" altLang="zh-CN" sz="3200" b="1"/>
              <a:t>1</a:t>
            </a:r>
            <a:endParaRPr lang="en-US" altLang="zh-CN" sz="3200" b="1"/>
          </a:p>
        </p:txBody>
      </p:sp>
      <p:sp>
        <p:nvSpPr>
          <p:cNvPr id="2" name="文本框 1"/>
          <p:cNvSpPr txBox="1"/>
          <p:nvPr/>
        </p:nvSpPr>
        <p:spPr>
          <a:xfrm>
            <a:off x="353060" y="962025"/>
            <a:ext cx="843788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chemeClr val="accent1">
                    <a:lumMod val="10000"/>
                  </a:schemeClr>
                </a:solidFill>
              </a:rPr>
              <a:t>找出下列每组数的最大公因数，做完后你发现了什么？</a:t>
            </a:r>
            <a:endParaRPr lang="zh-CN" altLang="en-US" sz="2800">
              <a:solidFill>
                <a:schemeClr val="accent1">
                  <a:lumMod val="10000"/>
                </a:schemeClr>
              </a:solidFill>
            </a:endParaRPr>
          </a:p>
          <a:p>
            <a:r>
              <a:rPr lang="en-US" altLang="zh-CN" sz="2800">
                <a:solidFill>
                  <a:schemeClr val="accent1">
                    <a:lumMod val="10000"/>
                  </a:schemeClr>
                </a:solidFill>
              </a:rPr>
              <a:t>4</a:t>
            </a:r>
            <a:r>
              <a:rPr lang="zh-CN" altLang="en-US" sz="2800">
                <a:solidFill>
                  <a:schemeClr val="accent1">
                    <a:lumMod val="10000"/>
                  </a:schemeClr>
                </a:solidFill>
              </a:rPr>
              <a:t>和</a:t>
            </a:r>
            <a:r>
              <a:rPr lang="en-US" altLang="zh-CN" sz="2800">
                <a:solidFill>
                  <a:schemeClr val="accent1">
                    <a:lumMod val="10000"/>
                  </a:schemeClr>
                </a:solidFill>
              </a:rPr>
              <a:t>8          12</a:t>
            </a:r>
            <a:r>
              <a:rPr lang="zh-CN" altLang="en-US" sz="2800">
                <a:solidFill>
                  <a:schemeClr val="accent1">
                    <a:lumMod val="10000"/>
                  </a:schemeClr>
                </a:solidFill>
              </a:rPr>
              <a:t>和</a:t>
            </a:r>
            <a:r>
              <a:rPr lang="en-US" altLang="zh-CN" sz="2800">
                <a:solidFill>
                  <a:schemeClr val="accent1">
                    <a:lumMod val="10000"/>
                  </a:schemeClr>
                </a:solidFill>
              </a:rPr>
              <a:t>36     1</a:t>
            </a:r>
            <a:r>
              <a:rPr lang="zh-CN" altLang="en-US" sz="2800">
                <a:solidFill>
                  <a:schemeClr val="accent1">
                    <a:lumMod val="10000"/>
                  </a:schemeClr>
                </a:solidFill>
              </a:rPr>
              <a:t>和</a:t>
            </a:r>
            <a:r>
              <a:rPr lang="en-US" altLang="zh-CN" sz="2800">
                <a:solidFill>
                  <a:schemeClr val="accent1">
                    <a:lumMod val="10000"/>
                  </a:schemeClr>
                </a:solidFill>
              </a:rPr>
              <a:t>7     8</a:t>
            </a:r>
            <a:r>
              <a:rPr lang="zh-CN" altLang="en-US" sz="2800">
                <a:solidFill>
                  <a:schemeClr val="accent1">
                    <a:lumMod val="10000"/>
                  </a:schemeClr>
                </a:solidFill>
              </a:rPr>
              <a:t>和</a:t>
            </a:r>
            <a:r>
              <a:rPr lang="en-US" altLang="zh-CN" sz="2800">
                <a:solidFill>
                  <a:schemeClr val="accent1">
                    <a:lumMod val="10000"/>
                  </a:schemeClr>
                </a:solidFill>
              </a:rPr>
              <a:t>9   </a:t>
            </a:r>
            <a:endParaRPr lang="en-US" altLang="zh-CN" sz="280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81735" y="2074545"/>
            <a:ext cx="15900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 4</a:t>
            </a:r>
            <a:r>
              <a:rPr lang="zh-CN" altLang="en-US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和</a:t>
            </a:r>
            <a:r>
              <a:rPr lang="en-US" altLang="zh-CN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8 </a:t>
            </a:r>
            <a:endParaRPr lang="en-US" altLang="zh-CN" sz="280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86155" y="2654300"/>
            <a:ext cx="15900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 12</a:t>
            </a:r>
            <a:r>
              <a:rPr lang="zh-CN" altLang="en-US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和</a:t>
            </a:r>
            <a:r>
              <a:rPr lang="en-US" altLang="zh-CN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36 </a:t>
            </a:r>
            <a:endParaRPr lang="en-US" altLang="zh-CN" sz="280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81735" y="4375150"/>
            <a:ext cx="15900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 1</a:t>
            </a:r>
            <a:r>
              <a:rPr lang="zh-CN" altLang="en-US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和</a:t>
            </a:r>
            <a:r>
              <a:rPr lang="en-US" altLang="zh-CN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7 </a:t>
            </a:r>
            <a:endParaRPr lang="en-US" altLang="zh-CN" sz="280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181735" y="4954905"/>
            <a:ext cx="15900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 8</a:t>
            </a:r>
            <a:r>
              <a:rPr lang="zh-CN" altLang="en-US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和</a:t>
            </a:r>
            <a:r>
              <a:rPr lang="en-US" altLang="zh-CN" sz="2800">
                <a:solidFill>
                  <a:schemeClr val="accent1">
                    <a:lumMod val="10000"/>
                  </a:schemeClr>
                </a:solidFill>
                <a:sym typeface="+mn-ea"/>
              </a:rPr>
              <a:t>9 </a:t>
            </a:r>
            <a:endParaRPr lang="en-US" altLang="zh-CN" sz="280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26085" y="3176270"/>
            <a:ext cx="836422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>
                <a:solidFill>
                  <a:srgbClr val="FF0000"/>
                </a:solidFill>
              </a:rPr>
              <a:t>（1）当两个数成倍数关系时，较小的数就是它们的最大公因数。</a:t>
            </a:r>
            <a:endParaRPr lang="zh-CN" altLang="en-US" sz="3600">
              <a:solidFill>
                <a:srgbClr val="FF0000"/>
              </a:solidFill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53060" y="5476875"/>
            <a:ext cx="813308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>
                <a:solidFill>
                  <a:srgbClr val="FF0000"/>
                </a:solidFill>
              </a:rPr>
              <a:t>（2）当两个数只有公因数1 时，它们的最大公因数也是1。</a:t>
            </a:r>
            <a:endParaRPr lang="zh-CN" altLang="en-US" sz="36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1"/>
      <p:bldP spid="10250" grpId="1"/>
      <p:bldP spid="10251" grpId="1"/>
      <p:bldP spid="4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pPr algn="l"/>
            <a:r>
              <a:rPr lang="zh-CN" altLang="en-US"/>
              <a:t>思考：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/>
              <a:t>有两根小棒，长分别是12厘米，18厘米，要把它们截成同样长的小棒，不许有剩余，每根小棒最长是多少厘米？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>
              <a:defRPr/>
            </a:pPr>
            <a:r>
              <a:rPr lang="zh-CN" altLang="en-US"/>
              <a:t>绿色圃中小学教育网http://www.lspjy.com</a:t>
            </a:r>
            <a:endParaRPr lang="en-US" altLang="zh-CN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标题 1"/>
          <p:cNvSpPr>
            <a:spLocks noGrp="1" noChangeArrowheads="1"/>
          </p:cNvSpPr>
          <p:nvPr>
            <p:ph type="title"/>
          </p:nvPr>
        </p:nvSpPr>
        <p:spPr>
          <a:xfrm>
            <a:off x="1931194" y="2946400"/>
            <a:ext cx="5712619" cy="928688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zh-CN" altLang="en-US" sz="4900" dirty="0" smtClean="0">
                <a:solidFill>
                  <a:schemeClr val="accent1">
                    <a:lumMod val="10000"/>
                  </a:schemeClr>
                </a:solidFill>
              </a:rPr>
              <a:t>贺州市八步龙山小学录制</a:t>
            </a:r>
            <a:br>
              <a:rPr lang="zh-CN" altLang="en-US" sz="4900" dirty="0" smtClean="0">
                <a:solidFill>
                  <a:schemeClr val="accent1">
                    <a:lumMod val="10000"/>
                  </a:schemeClr>
                </a:solidFill>
              </a:rPr>
            </a:br>
            <a:br>
              <a:rPr lang="zh-CN" altLang="en-US" sz="4900" dirty="0" smtClean="0"/>
            </a:br>
            <a:r>
              <a:rPr lang="en-US" altLang="zh-CN" sz="4900" dirty="0" smtClean="0">
                <a:solidFill>
                  <a:schemeClr val="accent1">
                    <a:lumMod val="10000"/>
                  </a:schemeClr>
                </a:solidFill>
              </a:rPr>
              <a:t>2018</a:t>
            </a:r>
            <a:r>
              <a:rPr lang="zh-CN" altLang="en-US" sz="4900" dirty="0" smtClean="0">
                <a:solidFill>
                  <a:schemeClr val="accent1">
                    <a:lumMod val="10000"/>
                  </a:schemeClr>
                </a:solidFill>
              </a:rPr>
              <a:t>年</a:t>
            </a:r>
            <a:r>
              <a:rPr lang="en-US" altLang="zh-CN" sz="4900" dirty="0" smtClean="0">
                <a:solidFill>
                  <a:schemeClr val="accent1">
                    <a:lumMod val="10000"/>
                  </a:schemeClr>
                </a:solidFill>
              </a:rPr>
              <a:t>4</a:t>
            </a:r>
            <a:r>
              <a:rPr lang="zh-CN" altLang="en-US" sz="4900" dirty="0" smtClean="0">
                <a:solidFill>
                  <a:schemeClr val="accent1">
                    <a:lumMod val="10000"/>
                  </a:schemeClr>
                </a:solidFill>
              </a:rPr>
              <a:t>月</a:t>
            </a:r>
            <a:r>
              <a:rPr lang="en-US" altLang="zh-CN" sz="4900" dirty="0" smtClean="0">
                <a:solidFill>
                  <a:schemeClr val="accent1">
                    <a:lumMod val="10000"/>
                  </a:schemeClr>
                </a:solidFill>
              </a:rPr>
              <a:t>4</a:t>
            </a:r>
            <a:r>
              <a:rPr lang="zh-CN" altLang="en-US" sz="4900" dirty="0" smtClean="0">
                <a:solidFill>
                  <a:schemeClr val="accent1">
                    <a:lumMod val="10000"/>
                  </a:schemeClr>
                </a:solidFill>
              </a:rPr>
              <a:t>日</a:t>
            </a:r>
            <a:endParaRPr lang="zh-CN" altLang="en-US" sz="4900" dirty="0" smtClean="0">
              <a:solidFill>
                <a:schemeClr val="accent1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EMPLATE_CATEGORY" val="custom"/>
  <p:tag name="KSO_WM_TEMPLATE_INDEX" val="160162"/>
</p:tagLst>
</file>

<file path=ppt/theme/theme1.xml><?xml version="1.0" encoding="utf-8"?>
<a:theme xmlns:a="http://schemas.openxmlformats.org/drawingml/2006/main" name="诗情画意">
  <a:themeElements>
    <a:clrScheme name="诗情画意 1">
      <a:dk1>
        <a:srgbClr val="007A77"/>
      </a:dk1>
      <a:lt1>
        <a:srgbClr val="FFFFFF"/>
      </a:lt1>
      <a:dk2>
        <a:srgbClr val="003399"/>
      </a:dk2>
      <a:lt2>
        <a:srgbClr val="C0C0C0"/>
      </a:lt2>
      <a:accent1>
        <a:srgbClr val="EBF7FF"/>
      </a:accent1>
      <a:accent2>
        <a:srgbClr val="3366FF"/>
      </a:accent2>
      <a:accent3>
        <a:srgbClr val="FFFFFF"/>
      </a:accent3>
      <a:accent4>
        <a:srgbClr val="006765"/>
      </a:accent4>
      <a:accent5>
        <a:srgbClr val="F3FAFF"/>
      </a:accent5>
      <a:accent6>
        <a:srgbClr val="2D5CE7"/>
      </a:accent6>
      <a:hlink>
        <a:srgbClr val="DC5900"/>
      </a:hlink>
      <a:folHlink>
        <a:srgbClr val="7979A5"/>
      </a:folHlink>
    </a:clrScheme>
    <a:fontScheme name="诗情画意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诗情画意 1">
        <a:dk1>
          <a:srgbClr val="007A77"/>
        </a:dk1>
        <a:lt1>
          <a:srgbClr val="FFFFFF"/>
        </a:lt1>
        <a:dk2>
          <a:srgbClr val="003399"/>
        </a:dk2>
        <a:lt2>
          <a:srgbClr val="C0C0C0"/>
        </a:lt2>
        <a:accent1>
          <a:srgbClr val="EBF7FF"/>
        </a:accent1>
        <a:accent2>
          <a:srgbClr val="3366FF"/>
        </a:accent2>
        <a:accent3>
          <a:srgbClr val="FFFFFF"/>
        </a:accent3>
        <a:accent4>
          <a:srgbClr val="006765"/>
        </a:accent4>
        <a:accent5>
          <a:srgbClr val="F3FAFF"/>
        </a:accent5>
        <a:accent6>
          <a:srgbClr val="2D5CE7"/>
        </a:accent6>
        <a:hlink>
          <a:srgbClr val="DC5900"/>
        </a:hlink>
        <a:folHlink>
          <a:srgbClr val="7979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2">
        <a:dk1>
          <a:srgbClr val="005FBE"/>
        </a:dk1>
        <a:lt1>
          <a:srgbClr val="FFFFDD"/>
        </a:lt1>
        <a:dk2>
          <a:srgbClr val="2C5884"/>
        </a:dk2>
        <a:lt2>
          <a:srgbClr val="C0C0C0"/>
        </a:lt2>
        <a:accent1>
          <a:srgbClr val="E9F7FF"/>
        </a:accent1>
        <a:accent2>
          <a:srgbClr val="F89400"/>
        </a:accent2>
        <a:accent3>
          <a:srgbClr val="FFFFEB"/>
        </a:accent3>
        <a:accent4>
          <a:srgbClr val="0050A2"/>
        </a:accent4>
        <a:accent5>
          <a:srgbClr val="F2FAFF"/>
        </a:accent5>
        <a:accent6>
          <a:srgbClr val="E18600"/>
        </a:accent6>
        <a:hlink>
          <a:srgbClr val="B20048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3">
        <a:dk1>
          <a:srgbClr val="5D5D8B"/>
        </a:dk1>
        <a:lt1>
          <a:srgbClr val="DAEADE"/>
        </a:lt1>
        <a:dk2>
          <a:srgbClr val="A25269"/>
        </a:dk2>
        <a:lt2>
          <a:srgbClr val="C0C0C0"/>
        </a:lt2>
        <a:accent1>
          <a:srgbClr val="FFFFDD"/>
        </a:accent1>
        <a:accent2>
          <a:srgbClr val="3399FF"/>
        </a:accent2>
        <a:accent3>
          <a:srgbClr val="EAF3EC"/>
        </a:accent3>
        <a:accent4>
          <a:srgbClr val="4E4E76"/>
        </a:accent4>
        <a:accent5>
          <a:srgbClr val="FFFFEB"/>
        </a:accent5>
        <a:accent6>
          <a:srgbClr val="2D8AE7"/>
        </a:accent6>
        <a:hlink>
          <a:srgbClr val="336699"/>
        </a:hlink>
        <a:folHlink>
          <a:srgbClr val="F08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4">
        <a:dk1>
          <a:srgbClr val="006666"/>
        </a:dk1>
        <a:lt1>
          <a:srgbClr val="CCECFF"/>
        </a:lt1>
        <a:dk2>
          <a:srgbClr val="336699"/>
        </a:dk2>
        <a:lt2>
          <a:srgbClr val="C0C0C0"/>
        </a:lt2>
        <a:accent1>
          <a:srgbClr val="FFFFCC"/>
        </a:accent1>
        <a:accent2>
          <a:srgbClr val="FF6600"/>
        </a:accent2>
        <a:accent3>
          <a:srgbClr val="E2F4FF"/>
        </a:accent3>
        <a:accent4>
          <a:srgbClr val="005656"/>
        </a:accent4>
        <a:accent5>
          <a:srgbClr val="FFFFE2"/>
        </a:accent5>
        <a:accent6>
          <a:srgbClr val="E75C00"/>
        </a:accent6>
        <a:hlink>
          <a:srgbClr val="0066FF"/>
        </a:hlink>
        <a:folHlink>
          <a:srgbClr val="BE547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5">
        <a:dk1>
          <a:srgbClr val="0033CC"/>
        </a:dk1>
        <a:lt1>
          <a:srgbClr val="FFE9E9"/>
        </a:lt1>
        <a:dk2>
          <a:srgbClr val="000000"/>
        </a:dk2>
        <a:lt2>
          <a:srgbClr val="C0C0C0"/>
        </a:lt2>
        <a:accent1>
          <a:srgbClr val="D5E5DB"/>
        </a:accent1>
        <a:accent2>
          <a:srgbClr val="3366FF"/>
        </a:accent2>
        <a:accent3>
          <a:srgbClr val="FFF2F2"/>
        </a:accent3>
        <a:accent4>
          <a:srgbClr val="002AAE"/>
        </a:accent4>
        <a:accent5>
          <a:srgbClr val="E7F0EA"/>
        </a:accent5>
        <a:accent6>
          <a:srgbClr val="2D5CE7"/>
        </a:accent6>
        <a:hlink>
          <a:srgbClr val="FF9900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6">
        <a:dk1>
          <a:srgbClr val="336699"/>
        </a:dk1>
        <a:lt1>
          <a:srgbClr val="F4E9E0"/>
        </a:lt1>
        <a:dk2>
          <a:srgbClr val="DC5900"/>
        </a:dk2>
        <a:lt2>
          <a:srgbClr val="C0C0C0"/>
        </a:lt2>
        <a:accent1>
          <a:srgbClr val="E4E4E4"/>
        </a:accent1>
        <a:accent2>
          <a:srgbClr val="3399FF"/>
        </a:accent2>
        <a:accent3>
          <a:srgbClr val="F8F2ED"/>
        </a:accent3>
        <a:accent4>
          <a:srgbClr val="2A5682"/>
        </a:accent4>
        <a:accent5>
          <a:srgbClr val="EFEFEF"/>
        </a:accent5>
        <a:accent6>
          <a:srgbClr val="2D8AE7"/>
        </a:accent6>
        <a:hlink>
          <a:srgbClr val="CC0066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7">
        <a:dk1>
          <a:srgbClr val="CC3300"/>
        </a:dk1>
        <a:lt1>
          <a:srgbClr val="E5E5FF"/>
        </a:lt1>
        <a:dk2>
          <a:srgbClr val="565680"/>
        </a:dk2>
        <a:lt2>
          <a:srgbClr val="C0C0C0"/>
        </a:lt2>
        <a:accent1>
          <a:srgbClr val="E6E4EC"/>
        </a:accent1>
        <a:accent2>
          <a:srgbClr val="0066CC"/>
        </a:accent2>
        <a:accent3>
          <a:srgbClr val="F0F0FF"/>
        </a:accent3>
        <a:accent4>
          <a:srgbClr val="AE2A00"/>
        </a:accent4>
        <a:accent5>
          <a:srgbClr val="F0EFF4"/>
        </a:accent5>
        <a:accent6>
          <a:srgbClr val="005CB9"/>
        </a:accent6>
        <a:hlink>
          <a:srgbClr val="008080"/>
        </a:hlink>
        <a:folHlink>
          <a:srgbClr val="7B7B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诗情画意 8">
        <a:dk1>
          <a:srgbClr val="000099"/>
        </a:dk1>
        <a:lt1>
          <a:srgbClr val="FFE2C5"/>
        </a:lt1>
        <a:dk2>
          <a:srgbClr val="007D7A"/>
        </a:dk2>
        <a:lt2>
          <a:srgbClr val="C0C0C0"/>
        </a:lt2>
        <a:accent1>
          <a:srgbClr val="EAEAEA"/>
        </a:accent1>
        <a:accent2>
          <a:srgbClr val="B26EB4"/>
        </a:accent2>
        <a:accent3>
          <a:srgbClr val="FFEEDF"/>
        </a:accent3>
        <a:accent4>
          <a:srgbClr val="000082"/>
        </a:accent4>
        <a:accent5>
          <a:srgbClr val="F3F3F3"/>
        </a:accent5>
        <a:accent6>
          <a:srgbClr val="A163A3"/>
        </a:accent6>
        <a:hlink>
          <a:srgbClr val="CC3300"/>
        </a:hlink>
        <a:folHlink>
          <a:srgbClr val="0088E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CDESIGNL</Template>
  <TotalTime>0</TotalTime>
  <Words>982</Words>
  <Application>WPS 演示</Application>
  <PresentationFormat>全屏显示(4:3)</PresentationFormat>
  <Paragraphs>139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8" baseType="lpstr">
      <vt:lpstr>Arial</vt:lpstr>
      <vt:lpstr>宋体</vt:lpstr>
      <vt:lpstr>Wingdings</vt:lpstr>
      <vt:lpstr>Times New Roman</vt:lpstr>
      <vt:lpstr>DFKai-SB</vt:lpstr>
      <vt:lpstr>PMingLiU</vt:lpstr>
      <vt:lpstr>微软雅黑</vt:lpstr>
      <vt:lpstr>Arial Unicode MS</vt:lpstr>
      <vt:lpstr>诗情画意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课后思考：</vt:lpstr>
      <vt:lpstr>贺州市八步龙山小学录制  2018年3月30日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绿色圃中小学教育网http://www.lspjy.com</dc:title>
  <dc:creator>绿色圃中小学教育网http://www.lspjy.com</dc:creator>
  <cp:keywords>绿色圃中小学教育网http://www.lspjy.com</cp:keywords>
  <cp:lastModifiedBy>心念如花</cp:lastModifiedBy>
  <cp:revision>27</cp:revision>
  <cp:lastPrinted>2411-12-30T00:00:00Z</cp:lastPrinted>
  <dcterms:created xsi:type="dcterms:W3CDTF">2008-04-27T12:33:00Z</dcterms:created>
  <dcterms:modified xsi:type="dcterms:W3CDTF">2018-04-04T01:16:16Z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2052-10.1.0.7223</vt:lpwstr>
  </property>
</Properties>
</file>