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2" r:id="rId3"/>
    <p:sldId id="267" r:id="rId4"/>
    <p:sldId id="258" r:id="rId5"/>
    <p:sldId id="268" r:id="rId6"/>
    <p:sldId id="269" r:id="rId7"/>
    <p:sldId id="260" r:id="rId8"/>
    <p:sldId id="261" r:id="rId9"/>
    <p:sldId id="291" r:id="rId10"/>
    <p:sldId id="283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FF"/>
    <a:srgbClr val="FF33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8" y="-108"/>
      </p:cViewPr>
      <p:guideLst>
        <p:guide orient="horz" pos="2185"/>
        <p:guide pos="28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336FAA9-4090-4705-825C-C3F50C9F5A81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01A1-094C-46B3-993C-195E8B9E6F5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E2DFB-C843-4A15-B462-71390C35EE42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3A7C4-9BBE-444C-B953-51510E058CAF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4A45-B8BE-4703-9BBA-72BEE93EAC4A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3B30-FCCB-4C69-9C38-DF4D9F353525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7EC3-5ED5-4014-9293-E1286F519CEA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DA2A5-E890-4740-8635-7060740F2BD1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38C83-1BB9-441C-9F3E-C18829B949C9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26B3E-8264-48B9-B98D-EFDE05F9418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24CA-401F-462B-ADF5-662B89724544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1616-86BA-417D-B921-6A664FB53CFF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905000"/>
            <a:ext cx="8540750" cy="4194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69FE6FF-99C4-4A15-AB04-FAC12A864F56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8" descr="2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125016" y="0"/>
            <a:ext cx="9269016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文本框 3"/>
          <p:cNvSpPr txBox="1">
            <a:spLocks noChangeArrowheads="1"/>
          </p:cNvSpPr>
          <p:nvPr/>
        </p:nvSpPr>
        <p:spPr bwMode="auto">
          <a:xfrm>
            <a:off x="1170385" y="849314"/>
            <a:ext cx="6149578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</a:rPr>
              <a:t>新</a:t>
            </a:r>
            <a:r>
              <a:rPr lang="zh-CN" altLang="zh-CN" sz="2800" dirty="0">
                <a:solidFill>
                  <a:schemeClr val="accent1">
                    <a:lumMod val="10000"/>
                  </a:schemeClr>
                </a:solidFill>
              </a:rPr>
              <a:t>人教</a:t>
            </a:r>
            <a:r>
              <a:rPr lang="zh-CN" altLang="zh-CN" sz="2800" dirty="0" smtClean="0">
                <a:solidFill>
                  <a:schemeClr val="accent1">
                    <a:lumMod val="10000"/>
                  </a:schemeClr>
                </a:solidFill>
              </a:rPr>
              <a:t>版</a:t>
            </a:r>
            <a:r>
              <a:rPr lang="zh-CN" altLang="en-US" sz="2800" dirty="0" smtClean="0">
                <a:solidFill>
                  <a:schemeClr val="accent1">
                    <a:lumMod val="10000"/>
                  </a:schemeClr>
                </a:solidFill>
              </a:rPr>
              <a:t>五</a:t>
            </a:r>
            <a:r>
              <a:rPr lang="zh-CN" altLang="zh-CN" sz="2800" dirty="0" smtClean="0">
                <a:solidFill>
                  <a:schemeClr val="accent1">
                    <a:lumMod val="10000"/>
                  </a:schemeClr>
                </a:solidFill>
              </a:rPr>
              <a:t>年</a:t>
            </a:r>
            <a:r>
              <a:rPr lang="zh-CN" altLang="zh-CN" sz="2800" dirty="0">
                <a:solidFill>
                  <a:schemeClr val="accent1">
                    <a:lumMod val="10000"/>
                  </a:schemeClr>
                </a:solidFill>
              </a:rPr>
              <a:t>级</a:t>
            </a:r>
            <a:r>
              <a:rPr lang="zh-CN" altLang="en-US" sz="2800" dirty="0">
                <a:solidFill>
                  <a:schemeClr val="accent1">
                    <a:lumMod val="10000"/>
                  </a:schemeClr>
                </a:solidFill>
              </a:rPr>
              <a:t>数学</a:t>
            </a:r>
            <a:r>
              <a:rPr lang="zh-CN" altLang="zh-CN" sz="2800" dirty="0">
                <a:solidFill>
                  <a:schemeClr val="accent1">
                    <a:lumMod val="10000"/>
                  </a:schemeClr>
                </a:solidFill>
              </a:rPr>
              <a:t>课本下册</a:t>
            </a:r>
            <a:r>
              <a:rPr lang="en-US" altLang="zh-CN" sz="2800" dirty="0"/>
              <a:t>   </a:t>
            </a:r>
            <a:endParaRPr lang="zh-CN" altLang="zh-CN" sz="2800" dirty="0"/>
          </a:p>
        </p:txBody>
      </p:sp>
      <p:sp>
        <p:nvSpPr>
          <p:cNvPr id="10243" name="文本框 4"/>
          <p:cNvSpPr txBox="1">
            <a:spLocks noChangeArrowheads="1"/>
          </p:cNvSpPr>
          <p:nvPr/>
        </p:nvSpPr>
        <p:spPr bwMode="auto">
          <a:xfrm>
            <a:off x="470535" y="2364105"/>
            <a:ext cx="7367270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000" dirty="0"/>
              <a:t>     </a:t>
            </a:r>
            <a:r>
              <a:rPr lang="zh-CN" altLang="en-US" sz="4000" dirty="0" smtClean="0">
                <a:solidFill>
                  <a:schemeClr val="accent1">
                    <a:lumMod val="10000"/>
                  </a:schemeClr>
                </a:solidFill>
              </a:rPr>
              <a:t>第四单</a:t>
            </a:r>
            <a:r>
              <a:rPr lang="zh-CN" altLang="en-US" sz="4000" dirty="0">
                <a:solidFill>
                  <a:schemeClr val="accent1">
                    <a:lumMod val="10000"/>
                  </a:schemeClr>
                </a:solidFill>
              </a:rPr>
              <a:t>元  分数的意义和性质</a:t>
            </a:r>
            <a:endParaRPr lang="zh-CN" altLang="en-US" sz="40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10244" name="文本框 5"/>
          <p:cNvSpPr txBox="1">
            <a:spLocks noChangeArrowheads="1"/>
          </p:cNvSpPr>
          <p:nvPr/>
        </p:nvSpPr>
        <p:spPr bwMode="auto">
          <a:xfrm>
            <a:off x="1979712" y="3861048"/>
            <a:ext cx="5603081" cy="5219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dirty="0"/>
              <a:t>       </a:t>
            </a:r>
            <a:r>
              <a:rPr lang="en-US" altLang="zh-CN" sz="2800" dirty="0">
                <a:solidFill>
                  <a:schemeClr val="accent1">
                    <a:lumMod val="10000"/>
                  </a:schemeClr>
                </a:solidFill>
              </a:rPr>
              <a:t> </a:t>
            </a:r>
            <a:r>
              <a:rPr lang="zh-CN" altLang="zh-CN" sz="2800" dirty="0" smtClean="0">
                <a:solidFill>
                  <a:schemeClr val="accent1">
                    <a:lumMod val="10000"/>
                  </a:schemeClr>
                </a:solidFill>
              </a:rPr>
              <a:t>第</a:t>
            </a:r>
            <a:r>
              <a:rPr lang="en-US" altLang="zh-CN" sz="2800" dirty="0" smtClean="0">
                <a:solidFill>
                  <a:schemeClr val="accent1">
                    <a:lumMod val="10000"/>
                  </a:schemeClr>
                </a:solidFill>
              </a:rPr>
              <a:t>6</a:t>
            </a:r>
            <a:r>
              <a:rPr lang="zh-CN" altLang="zh-CN" sz="2800" dirty="0" smtClean="0">
                <a:solidFill>
                  <a:schemeClr val="accent1">
                    <a:lumMod val="10000"/>
                  </a:schemeClr>
                </a:solidFill>
              </a:rPr>
              <a:t>课</a:t>
            </a:r>
            <a:r>
              <a:rPr lang="zh-CN" altLang="en-US" sz="2800" dirty="0" smtClean="0">
                <a:solidFill>
                  <a:schemeClr val="accent1">
                    <a:lumMod val="10000"/>
                  </a:schemeClr>
                </a:solidFill>
              </a:rPr>
              <a:t>时   最大公因数</a:t>
            </a:r>
            <a:r>
              <a:rPr lang="zh-CN" altLang="en-US" sz="2800" dirty="0" smtClean="0"/>
              <a:t> </a:t>
            </a:r>
            <a:endParaRPr lang="en-US" altLang="zh-CN" sz="2800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3779912" y="5085184"/>
            <a:ext cx="324036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</a:rPr>
              <a:t>执教教师：李燕兵</a:t>
            </a:r>
            <a:endParaRPr lang="zh-CN" altLang="en-US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0" name="Group 14"/>
          <p:cNvGrpSpPr/>
          <p:nvPr/>
        </p:nvGrpSpPr>
        <p:grpSpPr bwMode="auto">
          <a:xfrm>
            <a:off x="323850" y="0"/>
            <a:ext cx="4355994" cy="1196975"/>
            <a:chOff x="0" y="0"/>
            <a:chExt cx="2580" cy="528"/>
          </a:xfrm>
        </p:grpSpPr>
        <p:pic>
          <p:nvPicPr>
            <p:cNvPr id="17435" name="Picture 15" descr="子明 1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0" y="0"/>
              <a:ext cx="507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6" name="AutoShape 16"/>
            <p:cNvSpPr>
              <a:spLocks noChangeArrowheads="1"/>
            </p:cNvSpPr>
            <p:nvPr/>
          </p:nvSpPr>
          <p:spPr bwMode="auto">
            <a:xfrm>
              <a:off x="724" y="121"/>
              <a:ext cx="1792" cy="312"/>
            </a:xfrm>
            <a:prstGeom prst="wedgeRoundRectCallout">
              <a:avLst>
                <a:gd name="adj1" fmla="val -60648"/>
                <a:gd name="adj2" fmla="val -8690"/>
                <a:gd name="adj3" fmla="val 16667"/>
              </a:avLst>
            </a:prstGeom>
            <a:noFill/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sz="2800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  <p:sp>
          <p:nvSpPr>
            <p:cNvPr id="17437" name="Text Box 17"/>
            <p:cNvSpPr txBox="1">
              <a:spLocks noChangeArrowheads="1"/>
            </p:cNvSpPr>
            <p:nvPr/>
          </p:nvSpPr>
          <p:spPr bwMode="auto">
            <a:xfrm>
              <a:off x="660" y="93"/>
              <a:ext cx="1920" cy="25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找出 </a:t>
              </a:r>
              <a:r>
                <a:rPr lang="en-US" altLang="zh-CN" sz="32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12 </a:t>
              </a:r>
              <a:r>
                <a:rPr lang="zh-TW" altLang="en-US" sz="32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的因</a:t>
              </a:r>
              <a:r>
                <a:rPr lang="zh-CN" altLang="en-US" sz="32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zh-TW" altLang="en-US" sz="28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。</a:t>
              </a:r>
              <a:endParaRPr lang="zh-TW" altLang="en-US" sz="28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</p:grpSp>
      <p:grpSp>
        <p:nvGrpSpPr>
          <p:cNvPr id="4114" name="Group 18"/>
          <p:cNvGrpSpPr/>
          <p:nvPr/>
        </p:nvGrpSpPr>
        <p:grpSpPr bwMode="auto">
          <a:xfrm>
            <a:off x="4572000" y="0"/>
            <a:ext cx="4572000" cy="1223963"/>
            <a:chOff x="0" y="0"/>
            <a:chExt cx="2688" cy="560"/>
          </a:xfrm>
        </p:grpSpPr>
        <p:pic>
          <p:nvPicPr>
            <p:cNvPr id="17432" name="Picture 19" descr="芳芳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569" cy="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AutoShape 20"/>
            <p:cNvSpPr>
              <a:spLocks noChangeArrowheads="1"/>
            </p:cNvSpPr>
            <p:nvPr/>
          </p:nvSpPr>
          <p:spPr bwMode="auto">
            <a:xfrm>
              <a:off x="768" y="96"/>
              <a:ext cx="1728" cy="343"/>
            </a:xfrm>
            <a:prstGeom prst="wedgeRoundRectCallout">
              <a:avLst>
                <a:gd name="adj1" fmla="val -62037"/>
                <a:gd name="adj2" fmla="val -8019"/>
                <a:gd name="adj3" fmla="val 16667"/>
              </a:avLst>
            </a:prstGeom>
            <a:noFill/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sz="2800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  <p:sp>
          <p:nvSpPr>
            <p:cNvPr id="17434" name="Text Box 21"/>
            <p:cNvSpPr txBox="1">
              <a:spLocks noChangeArrowheads="1"/>
            </p:cNvSpPr>
            <p:nvPr/>
          </p:nvSpPr>
          <p:spPr bwMode="auto">
            <a:xfrm>
              <a:off x="768" y="96"/>
              <a:ext cx="1920" cy="2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2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找出 </a:t>
              </a:r>
              <a:r>
                <a:rPr lang="en-US" altLang="zh-CN" sz="32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16 </a:t>
              </a:r>
              <a:r>
                <a:rPr lang="zh-TW" altLang="en-US" sz="32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的因</a:t>
              </a:r>
              <a:r>
                <a:rPr lang="zh-CN" altLang="en-US" sz="32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zh-TW" altLang="en-US" sz="2800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。</a:t>
              </a:r>
              <a:endParaRPr lang="zh-TW" altLang="en-US" sz="2800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</p:grp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55650" y="981075"/>
            <a:ext cx="2667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12 </a:t>
            </a:r>
            <a:r>
              <a:rPr lang="zh-TW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的因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数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219700" y="1052513"/>
            <a:ext cx="26670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16</a:t>
            </a:r>
            <a:r>
              <a:rPr lang="zh-TW" altLang="en-US" sz="32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的因</a:t>
            </a:r>
            <a:r>
              <a:rPr lang="zh-CN" altLang="en-US" sz="32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数</a:t>
            </a:r>
            <a:endParaRPr lang="en-US" sz="3200" b="1">
              <a:solidFill>
                <a:srgbClr val="3333FF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539750" y="2060575"/>
            <a:ext cx="3429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1 , 2 , 3 , 4 , 6 , 12</a:t>
            </a:r>
            <a:endParaRPr lang="en-US" altLang="zh-CN" sz="2800" b="1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5148263" y="1989138"/>
            <a:ext cx="27813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1 , 2 , 4 ,  8, 16</a:t>
            </a:r>
            <a:endParaRPr lang="en-US" altLang="zh-CN" sz="2800" b="1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17429" name="Text Box 34"/>
          <p:cNvSpPr txBox="1">
            <a:spLocks noChangeArrowheads="1"/>
          </p:cNvSpPr>
          <p:nvPr/>
        </p:nvSpPr>
        <p:spPr bwMode="auto">
          <a:xfrm>
            <a:off x="1071538" y="4857760"/>
            <a:ext cx="7134733" cy="15695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 </a:t>
            </a:r>
            <a:r>
              <a:rPr lang="en-US" altLang="zh-TW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1</a:t>
            </a:r>
            <a:r>
              <a:rPr lang="zh-CN" altLang="en-US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、</a:t>
            </a:r>
            <a:r>
              <a:rPr lang="en-US" altLang="zh-CN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2</a:t>
            </a:r>
            <a:r>
              <a:rPr lang="zh-CN" altLang="en-US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、</a:t>
            </a:r>
            <a:r>
              <a:rPr lang="en-US" altLang="zh-CN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4</a:t>
            </a:r>
            <a:r>
              <a:rPr lang="zh-CN" altLang="en-US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是</a:t>
            </a:r>
            <a:r>
              <a:rPr lang="en-US" altLang="zh-CN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12 </a:t>
            </a:r>
            <a:r>
              <a:rPr lang="zh-TW" altLang="en-US" sz="3200" b="1" dirty="0">
                <a:latin typeface="Times New Roman" panose="02020603050405020304" pitchFamily="18" charset="0"/>
                <a:ea typeface="PMingLiU" panose="02020500000000000000" pitchFamily="18" charset="-120"/>
              </a:rPr>
              <a:t>和 </a:t>
            </a:r>
            <a:r>
              <a:rPr lang="en-US" altLang="zh-CN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16</a:t>
            </a:r>
            <a:r>
              <a:rPr lang="zh-TW" altLang="en-US" sz="3200" b="1" dirty="0" smtClean="0">
                <a:solidFill>
                  <a:srgbClr val="9900CC"/>
                </a:solidFill>
                <a:latin typeface="+mj-ea"/>
                <a:ea typeface="+mj-ea"/>
              </a:rPr>
              <a:t>公</a:t>
            </a:r>
            <a:r>
              <a:rPr lang="zh-CN" altLang="en-US" sz="3200" b="1" dirty="0">
                <a:solidFill>
                  <a:srgbClr val="9900CC"/>
                </a:solidFill>
                <a:latin typeface="+mj-ea"/>
                <a:ea typeface="+mj-ea"/>
              </a:rPr>
              <a:t>有的</a:t>
            </a:r>
            <a:r>
              <a:rPr lang="zh-TW" altLang="en-US" sz="3200" b="1" dirty="0">
                <a:solidFill>
                  <a:srgbClr val="9900CC"/>
                </a:solidFill>
                <a:latin typeface="+mj-ea"/>
                <a:ea typeface="+mj-ea"/>
              </a:rPr>
              <a:t>因</a:t>
            </a:r>
            <a:r>
              <a:rPr lang="zh-CN" altLang="en-US" sz="3200" b="1" dirty="0">
                <a:solidFill>
                  <a:srgbClr val="9900CC"/>
                </a:solidFill>
                <a:latin typeface="+mj-ea"/>
                <a:ea typeface="+mj-ea"/>
              </a:rPr>
              <a:t>数</a:t>
            </a:r>
            <a:r>
              <a:rPr lang="zh-TW" altLang="en-US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，</a:t>
            </a:r>
            <a:r>
              <a:rPr lang="zh-CN" altLang="en-US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叫做</a:t>
            </a:r>
            <a:r>
              <a:rPr lang="en-US" sz="3200" b="1" dirty="0" err="1">
                <a:latin typeface="Times New Roman" panose="02020603050405020304" pitchFamily="18" charset="0"/>
                <a:ea typeface="PMingLiU" panose="02020500000000000000" pitchFamily="18" charset="-120"/>
              </a:rPr>
              <a:t>它们的</a:t>
            </a:r>
            <a:r>
              <a:rPr lang="en-US" sz="3200" b="1" dirty="0" err="1">
                <a:solidFill>
                  <a:srgbClr val="9900CC"/>
                </a:solidFill>
                <a:latin typeface="+mj-ea"/>
                <a:ea typeface="+mj-ea"/>
                <a:cs typeface="DFKai-SB" panose="03000509000000000000" charset="-120"/>
              </a:rPr>
              <a:t>公因数</a:t>
            </a:r>
            <a:r>
              <a:rPr lang="zh-CN" altLang="en-US" sz="3200" b="1" dirty="0">
                <a:solidFill>
                  <a:srgbClr val="9900CC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，</a:t>
            </a:r>
            <a:r>
              <a:rPr lang="zh-TW" altLang="en-US" sz="3200" b="1" dirty="0">
                <a:latin typeface="Times New Roman" panose="02020603050405020304" pitchFamily="18" charset="0"/>
                <a:ea typeface="PMingLiU" panose="02020500000000000000" pitchFamily="18" charset="-120"/>
              </a:rPr>
              <a:t>其中</a:t>
            </a:r>
            <a:r>
              <a:rPr lang="en-US" altLang="zh-CN" sz="3200" b="1" dirty="0">
                <a:latin typeface="Times New Roman" panose="02020603050405020304" pitchFamily="18" charset="0"/>
                <a:ea typeface="PMingLiU" panose="02020500000000000000" pitchFamily="18" charset="-120"/>
              </a:rPr>
              <a:t>4</a:t>
            </a:r>
            <a:r>
              <a:rPr lang="zh-CN" altLang="en-US" sz="3200" b="1" dirty="0">
                <a:latin typeface="Times New Roman" panose="02020603050405020304" pitchFamily="18" charset="0"/>
                <a:ea typeface="PMingLiU" panose="02020500000000000000" pitchFamily="18" charset="-120"/>
              </a:rPr>
              <a:t>是</a:t>
            </a:r>
            <a:r>
              <a:rPr lang="zh-TW" altLang="en-US" sz="3200" b="1" dirty="0">
                <a:latin typeface="Times New Roman" panose="02020603050405020304" pitchFamily="18" charset="0"/>
                <a:ea typeface="PMingLiU" panose="02020500000000000000" pitchFamily="18" charset="-120"/>
              </a:rPr>
              <a:t>最大</a:t>
            </a:r>
            <a:r>
              <a:rPr lang="zh-TW" altLang="en-US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的</a:t>
            </a:r>
            <a:r>
              <a:rPr lang="zh-CN" altLang="en-US" sz="3200" b="1" dirty="0" smtClean="0">
                <a:latin typeface="Times New Roman" panose="02020603050405020304" pitchFamily="18" charset="0"/>
                <a:ea typeface="PMingLiU" panose="02020500000000000000" pitchFamily="18" charset="-120"/>
              </a:rPr>
              <a:t>公因数</a:t>
            </a:r>
            <a:r>
              <a:rPr lang="zh-CN" altLang="en-US" sz="3200" b="1" dirty="0">
                <a:latin typeface="Times New Roman" panose="02020603050405020304" pitchFamily="18" charset="0"/>
                <a:ea typeface="PMingLiU" panose="02020500000000000000" pitchFamily="18" charset="-120"/>
              </a:rPr>
              <a:t>，叫做它们的 </a:t>
            </a:r>
            <a:r>
              <a:rPr lang="zh-TW" altLang="en-US" sz="3200" b="1" dirty="0" smtClean="0">
                <a:solidFill>
                  <a:srgbClr val="9900CC"/>
                </a:solidFill>
                <a:latin typeface="+mn-ea"/>
                <a:ea typeface="+mn-ea"/>
              </a:rPr>
              <a:t>最</a:t>
            </a:r>
            <a:r>
              <a:rPr lang="zh-TW" altLang="en-US" sz="3200" b="1" dirty="0">
                <a:solidFill>
                  <a:srgbClr val="9900CC"/>
                </a:solidFill>
                <a:latin typeface="+mn-ea"/>
                <a:ea typeface="+mn-ea"/>
              </a:rPr>
              <a:t>大公因</a:t>
            </a:r>
            <a:r>
              <a:rPr lang="zh-CN" altLang="en-US" sz="3200" b="1" dirty="0">
                <a:solidFill>
                  <a:srgbClr val="9900CC"/>
                </a:solidFill>
                <a:latin typeface="+mn-ea"/>
                <a:ea typeface="+mn-ea"/>
              </a:rPr>
              <a:t>数</a:t>
            </a:r>
            <a:r>
              <a:rPr lang="zh-CN" altLang="en-US" sz="3200" b="1" dirty="0">
                <a:solidFill>
                  <a:srgbClr val="9900CC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。</a:t>
            </a:r>
            <a:endParaRPr lang="zh-TW" altLang="en-US" sz="3200" b="1" dirty="0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539750" y="1628775"/>
            <a:ext cx="2952750" cy="1512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5076825" y="1628775"/>
            <a:ext cx="2952750" cy="1439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8" name="Text Box 43"/>
          <p:cNvSpPr txBox="1">
            <a:spLocks noChangeArrowheads="1"/>
          </p:cNvSpPr>
          <p:nvPr/>
        </p:nvSpPr>
        <p:spPr bwMode="auto">
          <a:xfrm>
            <a:off x="2051050" y="3284538"/>
            <a:ext cx="2808288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2305050" y="3054350"/>
            <a:ext cx="2827338" cy="1430338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en-US" sz="2400" b="1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kumimoji="1"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4284663" y="3500438"/>
            <a:ext cx="287337" cy="579437"/>
          </a:xfrm>
          <a:prstGeom prst="rect">
            <a:avLst/>
          </a:prstGeom>
          <a:noFill/>
          <a:ln w="4445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2</a:t>
            </a:r>
            <a:endParaRPr kumimoji="1" lang="en-US" altLang="zh-CN" sz="3200" b="1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4284663" y="3068638"/>
            <a:ext cx="457200" cy="579437"/>
          </a:xfrm>
          <a:prstGeom prst="rect">
            <a:avLst/>
          </a:prstGeom>
          <a:noFill/>
          <a:ln w="4445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1</a:t>
            </a:r>
            <a:endParaRPr kumimoji="1" lang="en-US" alt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2987675" y="2997200"/>
            <a:ext cx="609600" cy="579438"/>
          </a:xfrm>
          <a:prstGeom prst="rect">
            <a:avLst/>
          </a:prstGeom>
          <a:noFill/>
          <a:ln w="4445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3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2987358" y="3988435"/>
            <a:ext cx="838200" cy="579438"/>
          </a:xfrm>
          <a:prstGeom prst="rect">
            <a:avLst/>
          </a:prstGeom>
          <a:noFill/>
          <a:ln w="4445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12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3851275" y="3068638"/>
            <a:ext cx="2743200" cy="1447800"/>
          </a:xfrm>
          <a:prstGeom prst="ellipse">
            <a:avLst/>
          </a:prstGeom>
          <a:noFill/>
          <a:ln w="44450">
            <a:solidFill>
              <a:srgbClr val="0000FF"/>
            </a:solidFill>
            <a:round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5200650" y="3136900"/>
            <a:ext cx="457200" cy="579438"/>
          </a:xfrm>
          <a:prstGeom prst="rect">
            <a:avLst/>
          </a:prstGeom>
          <a:noFill/>
          <a:ln w="4445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8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5219700" y="3644900"/>
            <a:ext cx="685800" cy="579438"/>
          </a:xfrm>
          <a:prstGeom prst="rect">
            <a:avLst/>
          </a:prstGeom>
          <a:noFill/>
          <a:ln w="4445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</a:rPr>
              <a:t>16</a:t>
            </a:r>
            <a:endParaRPr kumimoji="1"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4211638" y="3860800"/>
            <a:ext cx="647700" cy="579438"/>
          </a:xfrm>
          <a:prstGeom prst="rect">
            <a:avLst/>
          </a:prstGeom>
          <a:noFill/>
          <a:ln w="44450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4</a:t>
            </a:r>
            <a:endParaRPr kumimoji="1" lang="en-US" altLang="zh-CN" sz="320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2842578" y="3503295"/>
            <a:ext cx="6477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/>
              <a:t>6</a:t>
            </a:r>
            <a:endParaRPr lang="en-US" altLang="zh-CN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/>
      <p:bldP spid="4125" grpId="0"/>
      <p:bldP spid="4126" grpId="0"/>
      <p:bldP spid="4127" grpId="0"/>
      <p:bldP spid="17429" grpId="0"/>
      <p:bldP spid="4137" grpId="0" animBg="1"/>
      <p:bldP spid="4138" grpId="0" animBg="1"/>
      <p:bldP spid="4140" grpId="0" animBg="1"/>
      <p:bldP spid="4141" grpId="0"/>
      <p:bldP spid="4142" grpId="0"/>
      <p:bldP spid="4143" grpId="0"/>
      <p:bldP spid="4144" grpId="0"/>
      <p:bldP spid="4146" grpId="0" animBg="1"/>
      <p:bldP spid="4148" grpId="0"/>
      <p:bldP spid="4151" grpId="0"/>
      <p:bldP spid="4153" grpId="0"/>
      <p:bldP spid="4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539750" y="404813"/>
            <a:ext cx="59055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sz="3200" b="1">
                <a:cs typeface="Times New Roman" panose="02020603050405020304" pitchFamily="18" charset="0"/>
              </a:rPr>
              <a:t>怎样求</a:t>
            </a:r>
            <a:r>
              <a:rPr lang="en-US" altLang="zh-CN" sz="3200" b="1">
                <a:cs typeface="Times New Roman" panose="02020603050405020304" pitchFamily="18" charset="0"/>
              </a:rPr>
              <a:t>18 </a:t>
            </a:r>
            <a:r>
              <a:rPr lang="zh-CN" altLang="en-US" sz="3200" b="1">
                <a:cs typeface="Times New Roman" panose="02020603050405020304" pitchFamily="18" charset="0"/>
              </a:rPr>
              <a:t>和</a:t>
            </a:r>
            <a:r>
              <a:rPr lang="en-US" altLang="zh-CN" sz="3200" b="1">
                <a:cs typeface="Times New Roman" panose="02020603050405020304" pitchFamily="18" charset="0"/>
              </a:rPr>
              <a:t>27 </a:t>
            </a:r>
            <a:r>
              <a:rPr lang="zh-CN" altLang="en-US" sz="3200" b="1">
                <a:cs typeface="Times New Roman" panose="02020603050405020304" pitchFamily="18" charset="0"/>
              </a:rPr>
              <a:t>的最大公因数？</a:t>
            </a:r>
            <a:endParaRPr lang="zh-CN" altLang="en-US" sz="3200" b="1">
              <a:cs typeface="Times New Roman" panose="02020603050405020304" pitchFamily="18" charset="0"/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0" y="1196975"/>
            <a:ext cx="9144000" cy="1554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sz="3200" b="1"/>
              <a:t>（</a:t>
            </a:r>
            <a:r>
              <a:rPr lang="en-US" altLang="zh-CN" sz="3200" b="1"/>
              <a:t>l</a:t>
            </a:r>
            <a:r>
              <a:rPr lang="zh-CN" altLang="en-US" sz="3200" b="1"/>
              <a:t>）用自己想到的方法试着找出</a:t>
            </a:r>
            <a:r>
              <a:rPr lang="en-US" altLang="zh-CN" sz="3200" b="1"/>
              <a:t>18 </a:t>
            </a:r>
            <a:r>
              <a:rPr lang="zh-CN" altLang="en-US" sz="3200" b="1"/>
              <a:t>和</a:t>
            </a:r>
            <a:r>
              <a:rPr lang="en-US" altLang="zh-CN" sz="3200" b="1"/>
              <a:t>27 </a:t>
            </a:r>
            <a:r>
              <a:rPr lang="zh-CN" altLang="en-US" sz="3200" b="1"/>
              <a:t>的最大公因数。</a:t>
            </a:r>
            <a:br>
              <a:rPr lang="zh-CN" altLang="en-US" sz="3200" b="1"/>
            </a:br>
            <a:endParaRPr lang="zh-CN" altLang="en-US" sz="3200" b="1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542"/>
          <a:stretch>
            <a:fillRect/>
          </a:stretch>
        </p:blipFill>
        <p:spPr bwMode="auto">
          <a:xfrm>
            <a:off x="0" y="2852738"/>
            <a:ext cx="9144000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508500"/>
            <a:ext cx="9144000" cy="2041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sz="3200" b="1"/>
              <a:t>方法二：</a:t>
            </a:r>
            <a:endParaRPr lang="zh-CN" altLang="en-US" sz="3200" b="1"/>
          </a:p>
          <a:p>
            <a:r>
              <a:rPr lang="zh-CN" altLang="en-US" sz="3200" b="1"/>
              <a:t>先找出</a:t>
            </a:r>
            <a:r>
              <a:rPr lang="en-US" altLang="zh-CN" sz="3200" b="1"/>
              <a:t>18 </a:t>
            </a:r>
            <a:r>
              <a:rPr lang="zh-CN" altLang="en-US" sz="3200" b="1"/>
              <a:t>的因数：</a:t>
            </a:r>
            <a:r>
              <a:rPr lang="en-US" altLang="zh-CN" sz="3200" b="1"/>
              <a:t>1</a:t>
            </a:r>
            <a:r>
              <a:rPr lang="zh-CN" altLang="en-US" sz="3200" b="1"/>
              <a:t>，</a:t>
            </a:r>
            <a:r>
              <a:rPr lang="en-US" altLang="zh-CN" sz="3200" b="1"/>
              <a:t>2 </a:t>
            </a:r>
            <a:r>
              <a:rPr lang="zh-CN" altLang="en-US" sz="3200" b="1"/>
              <a:t>，</a:t>
            </a:r>
            <a:r>
              <a:rPr lang="en-US" altLang="zh-CN" sz="3200" b="1"/>
              <a:t>3 </a:t>
            </a:r>
            <a:r>
              <a:rPr lang="zh-CN" altLang="en-US" sz="3200" b="1"/>
              <a:t>，</a:t>
            </a:r>
            <a:r>
              <a:rPr lang="en-US" altLang="zh-CN" sz="3200" b="1"/>
              <a:t>6 </a:t>
            </a:r>
            <a:r>
              <a:rPr lang="zh-CN" altLang="en-US" sz="3200" b="1"/>
              <a:t>，</a:t>
            </a:r>
            <a:r>
              <a:rPr lang="en-US" altLang="zh-CN" sz="3200" b="1"/>
              <a:t>9 </a:t>
            </a:r>
            <a:r>
              <a:rPr lang="zh-CN" altLang="en-US" sz="3200" b="1"/>
              <a:t>，</a:t>
            </a:r>
            <a:r>
              <a:rPr lang="en-US" altLang="zh-CN" sz="3200" b="1"/>
              <a:t>18 </a:t>
            </a:r>
            <a:endParaRPr lang="en-US" altLang="zh-CN" sz="3200" b="1"/>
          </a:p>
          <a:p>
            <a:r>
              <a:rPr lang="zh-CN" altLang="en-US" sz="3200" b="1"/>
              <a:t>再看</a:t>
            </a:r>
            <a:r>
              <a:rPr lang="en-US" altLang="zh-CN" sz="3200" b="1"/>
              <a:t>18 </a:t>
            </a:r>
            <a:r>
              <a:rPr lang="zh-CN" altLang="en-US" sz="3200" b="1"/>
              <a:t>的因数中有哪些是</a:t>
            </a:r>
            <a:r>
              <a:rPr lang="en-US" altLang="zh-CN" sz="3200" b="1"/>
              <a:t>27 </a:t>
            </a:r>
            <a:r>
              <a:rPr lang="zh-CN" altLang="en-US" sz="3200" b="1"/>
              <a:t>的因数，再看哪个最大。</a:t>
            </a:r>
            <a:endParaRPr lang="zh-CN" alt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5724525" y="3284538"/>
            <a:ext cx="503238" cy="360362"/>
          </a:xfrm>
          <a:prstGeom prst="ellipse">
            <a:avLst/>
          </a:prstGeom>
          <a:solidFill>
            <a:srgbClr val="FF6699"/>
          </a:solidFill>
          <a:ln w="9525">
            <a:noFill/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171" name="Group 3"/>
          <p:cNvGrpSpPr/>
          <p:nvPr/>
        </p:nvGrpSpPr>
        <p:grpSpPr bwMode="auto">
          <a:xfrm>
            <a:off x="4500563" y="1268413"/>
            <a:ext cx="1800225" cy="1366837"/>
            <a:chOff x="0" y="0"/>
            <a:chExt cx="792" cy="588"/>
          </a:xfrm>
        </p:grpSpPr>
        <p:sp>
          <p:nvSpPr>
            <p:cNvPr id="19480" name="Oval 4"/>
            <p:cNvSpPr>
              <a:spLocks noChangeArrowheads="1"/>
            </p:cNvSpPr>
            <p:nvPr/>
          </p:nvSpPr>
          <p:spPr bwMode="auto">
            <a:xfrm>
              <a:off x="0" y="0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1" name="Oval 5"/>
            <p:cNvSpPr>
              <a:spLocks noChangeArrowheads="1"/>
            </p:cNvSpPr>
            <p:nvPr/>
          </p:nvSpPr>
          <p:spPr bwMode="auto">
            <a:xfrm>
              <a:off x="565" y="361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174" name="Group 6"/>
          <p:cNvGrpSpPr/>
          <p:nvPr/>
        </p:nvGrpSpPr>
        <p:grpSpPr bwMode="auto">
          <a:xfrm>
            <a:off x="3779838" y="1196975"/>
            <a:ext cx="1295400" cy="1441450"/>
            <a:chOff x="0" y="0"/>
            <a:chExt cx="507" cy="588"/>
          </a:xfrm>
        </p:grpSpPr>
        <p:sp>
          <p:nvSpPr>
            <p:cNvPr id="19478" name="Oval 7"/>
            <p:cNvSpPr>
              <a:spLocks noChangeArrowheads="1"/>
            </p:cNvSpPr>
            <p:nvPr/>
          </p:nvSpPr>
          <p:spPr bwMode="auto">
            <a:xfrm>
              <a:off x="0" y="0"/>
              <a:ext cx="227" cy="227"/>
            </a:xfrm>
            <a:prstGeom prst="ellipse">
              <a:avLst/>
            </a:prstGeom>
            <a:solidFill>
              <a:srgbClr val="00CC66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9" name="Oval 8"/>
            <p:cNvSpPr>
              <a:spLocks noChangeArrowheads="1"/>
            </p:cNvSpPr>
            <p:nvPr/>
          </p:nvSpPr>
          <p:spPr bwMode="auto">
            <a:xfrm>
              <a:off x="280" y="361"/>
              <a:ext cx="227" cy="227"/>
            </a:xfrm>
            <a:prstGeom prst="ellipse">
              <a:avLst/>
            </a:prstGeom>
            <a:solidFill>
              <a:srgbClr val="00CC66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177" name="Group 9"/>
          <p:cNvGrpSpPr/>
          <p:nvPr/>
        </p:nvGrpSpPr>
        <p:grpSpPr bwMode="auto">
          <a:xfrm>
            <a:off x="3276600" y="1268413"/>
            <a:ext cx="576263" cy="1296987"/>
            <a:chOff x="0" y="0"/>
            <a:chExt cx="227" cy="588"/>
          </a:xfrm>
        </p:grpSpPr>
        <p:sp>
          <p:nvSpPr>
            <p:cNvPr id="19476" name="Oval 10"/>
            <p:cNvSpPr>
              <a:spLocks noChangeArrowheads="1"/>
            </p:cNvSpPr>
            <p:nvPr/>
          </p:nvSpPr>
          <p:spPr bwMode="auto">
            <a:xfrm>
              <a:off x="0" y="0"/>
              <a:ext cx="227" cy="227"/>
            </a:xfrm>
            <a:prstGeom prst="ellipse">
              <a:avLst/>
            </a:prstGeom>
            <a:solidFill>
              <a:srgbClr val="00FF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7" name="Oval 11"/>
            <p:cNvSpPr>
              <a:spLocks noChangeArrowheads="1"/>
            </p:cNvSpPr>
            <p:nvPr/>
          </p:nvSpPr>
          <p:spPr bwMode="auto">
            <a:xfrm>
              <a:off x="0" y="361"/>
              <a:ext cx="227" cy="227"/>
            </a:xfrm>
            <a:prstGeom prst="ellipse">
              <a:avLst/>
            </a:prstGeom>
            <a:solidFill>
              <a:srgbClr val="00FF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180" name="Group 12"/>
          <p:cNvGrpSpPr/>
          <p:nvPr/>
        </p:nvGrpSpPr>
        <p:grpSpPr bwMode="auto">
          <a:xfrm>
            <a:off x="2627313" y="1268413"/>
            <a:ext cx="647700" cy="1149350"/>
            <a:chOff x="0" y="0"/>
            <a:chExt cx="227" cy="588"/>
          </a:xfrm>
        </p:grpSpPr>
        <p:sp>
          <p:nvSpPr>
            <p:cNvPr id="19474" name="Oval 13"/>
            <p:cNvSpPr>
              <a:spLocks noChangeArrowheads="1"/>
            </p:cNvSpPr>
            <p:nvPr/>
          </p:nvSpPr>
          <p:spPr bwMode="auto">
            <a:xfrm>
              <a:off x="0" y="0"/>
              <a:ext cx="227" cy="227"/>
            </a:xfrm>
            <a:prstGeom prst="ellipse">
              <a:avLst/>
            </a:prstGeom>
            <a:solidFill>
              <a:srgbClr val="9966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5" name="Oval 14"/>
            <p:cNvSpPr>
              <a:spLocks noChangeArrowheads="1"/>
            </p:cNvSpPr>
            <p:nvPr/>
          </p:nvSpPr>
          <p:spPr bwMode="auto">
            <a:xfrm>
              <a:off x="0" y="361"/>
              <a:ext cx="227" cy="227"/>
            </a:xfrm>
            <a:prstGeom prst="ellipse">
              <a:avLst/>
            </a:prstGeom>
            <a:solidFill>
              <a:srgbClr val="9966FF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95288" y="195263"/>
            <a:ext cx="821531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练一练：</a:t>
            </a:r>
            <a:r>
              <a:rPr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找出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16 </a:t>
            </a:r>
            <a:r>
              <a:rPr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和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24 </a:t>
            </a:r>
            <a:r>
              <a:rPr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的最大公因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数</a:t>
            </a:r>
            <a:r>
              <a:rPr lang="zh-TW" altLang="en-US" sz="36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。</a:t>
            </a:r>
            <a:endParaRPr lang="zh-TW" altLang="en-US" sz="3600" b="1">
              <a:solidFill>
                <a:srgbClr val="3333FF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250825" y="1052513"/>
            <a:ext cx="2667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16 </a:t>
            </a:r>
            <a:r>
              <a: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的因</a:t>
            </a:r>
            <a:r>
              <a:rPr lang="zh-CN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数</a:t>
            </a: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︰</a:t>
            </a:r>
            <a:endParaRPr lang="en-US" altLang="zh-CN" sz="3600" b="1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0" y="1773238"/>
            <a:ext cx="26670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24 </a:t>
            </a:r>
            <a:r>
              <a: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的因</a:t>
            </a:r>
            <a:r>
              <a:rPr lang="zh-CN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数</a:t>
            </a: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︰</a:t>
            </a:r>
            <a:endParaRPr lang="en-US" altLang="zh-CN" sz="3600" b="1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2627313" y="1916113"/>
            <a:ext cx="525621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1 , 2 , 3 ,  4 , 6 ,  8 , 12 , 24</a:t>
            </a:r>
            <a:endParaRPr lang="en-US" altLang="zh-CN" sz="3600" b="1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2700338" y="1125538"/>
            <a:ext cx="44196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1 , 2 , 4 , 8 , 16</a:t>
            </a:r>
            <a:endParaRPr lang="en-US" altLang="zh-CN" sz="3600" b="1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0" y="2997200"/>
            <a:ext cx="5638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16 </a:t>
            </a:r>
            <a:r>
              <a: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和 </a:t>
            </a: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24 </a:t>
            </a:r>
            <a:r>
              <a: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的公因</a:t>
            </a:r>
            <a:r>
              <a:rPr lang="zh-CN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数</a:t>
            </a: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︰</a:t>
            </a:r>
            <a:endParaRPr lang="en-US" altLang="zh-CN" sz="3600" b="1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4067175" y="3141663"/>
            <a:ext cx="8382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1,</a:t>
            </a:r>
            <a:r>
              <a:rPr lang="en-US" altLang="zh-CN" sz="2800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 </a:t>
            </a:r>
            <a:endParaRPr lang="en-US" altLang="zh-CN" sz="2800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572000" y="3141663"/>
            <a:ext cx="576263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, </a:t>
            </a:r>
            <a:endParaRPr lang="en-US" altLang="zh-CN" sz="2800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5148263" y="3141663"/>
            <a:ext cx="576262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4</a:t>
            </a:r>
            <a:r>
              <a:rPr lang="en-US" altLang="zh-CN" sz="32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,</a:t>
            </a:r>
            <a:r>
              <a:rPr lang="en-US" altLang="zh-CN" sz="2800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 </a:t>
            </a:r>
            <a:endParaRPr lang="en-US" altLang="zh-CN" sz="2800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5867400" y="3141663"/>
            <a:ext cx="8382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8</a:t>
            </a:r>
            <a:r>
              <a:rPr lang="en-US" altLang="zh-CN" sz="2800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 </a:t>
            </a:r>
            <a:endParaRPr lang="en-US" altLang="zh-CN" sz="2800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0" y="3933825"/>
            <a:ext cx="56388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16 </a:t>
            </a:r>
            <a:r>
              <a: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和 </a:t>
            </a: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24 </a:t>
            </a:r>
            <a:r>
              <a: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的最大公因</a:t>
            </a:r>
            <a:r>
              <a:rPr lang="zh-CN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数</a:t>
            </a:r>
            <a:r>
              <a: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︰</a:t>
            </a:r>
            <a:endParaRPr lang="en-US" altLang="zh-CN" sz="3600" b="1"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5076825" y="3860800"/>
            <a:ext cx="8382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8 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0" grpId="1" animBg="1"/>
      <p:bldP spid="7206" grpId="0" autoUpdateAnimBg="0"/>
      <p:bldP spid="7207" grpId="0"/>
      <p:bldP spid="7208" grpId="0"/>
      <p:bldP spid="7209" grpId="0"/>
      <p:bldP spid="7210" grpId="0"/>
      <p:bldP spid="7211" grpId="0"/>
      <p:bldP spid="7212" grpId="0"/>
      <p:bldP spid="7213" grpId="0"/>
      <p:bldP spid="7214" grpId="0"/>
      <p:bldP spid="7215" grpId="0"/>
      <p:bldP spid="72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84213" y="0"/>
            <a:ext cx="2835275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195" name="Group 3"/>
          <p:cNvGrpSpPr/>
          <p:nvPr/>
        </p:nvGrpSpPr>
        <p:grpSpPr bwMode="auto">
          <a:xfrm>
            <a:off x="468313" y="911225"/>
            <a:ext cx="7559675" cy="641350"/>
            <a:chOff x="0" y="0"/>
            <a:chExt cx="3264" cy="404"/>
          </a:xfrm>
        </p:grpSpPr>
        <p:pic>
          <p:nvPicPr>
            <p:cNvPr id="20500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7"/>
              <a:ext cx="294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1" name="Text Box 5"/>
            <p:cNvSpPr txBox="1">
              <a:spLocks noChangeArrowheads="1"/>
            </p:cNvSpPr>
            <p:nvPr/>
          </p:nvSpPr>
          <p:spPr bwMode="auto">
            <a:xfrm>
              <a:off x="288" y="0"/>
              <a:ext cx="2976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找出 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8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和 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16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的最大公因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。</a:t>
              </a:r>
              <a:endPara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</p:grpSp>
      <p:grpSp>
        <p:nvGrpSpPr>
          <p:cNvPr id="8198" name="Group 6"/>
          <p:cNvGrpSpPr/>
          <p:nvPr/>
        </p:nvGrpSpPr>
        <p:grpSpPr bwMode="auto">
          <a:xfrm>
            <a:off x="611188" y="1631950"/>
            <a:ext cx="7632700" cy="2012950"/>
            <a:chOff x="0" y="0"/>
            <a:chExt cx="3456" cy="1268"/>
          </a:xfrm>
        </p:grpSpPr>
        <p:sp>
          <p:nvSpPr>
            <p:cNvPr id="20497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3456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8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的因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︰_________________</a:t>
              </a:r>
              <a:endPara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  <p:sp>
          <p:nvSpPr>
            <p:cNvPr id="20498" name="Text Box 8"/>
            <p:cNvSpPr txBox="1">
              <a:spLocks noChangeArrowheads="1"/>
            </p:cNvSpPr>
            <p:nvPr/>
          </p:nvSpPr>
          <p:spPr bwMode="auto">
            <a:xfrm>
              <a:off x="0" y="432"/>
              <a:ext cx="3456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16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的因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︰________________</a:t>
              </a:r>
              <a:endPara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  <p:sp>
          <p:nvSpPr>
            <p:cNvPr id="20499" name="Text Box 9"/>
            <p:cNvSpPr txBox="1">
              <a:spLocks noChangeArrowheads="1"/>
            </p:cNvSpPr>
            <p:nvPr/>
          </p:nvSpPr>
          <p:spPr bwMode="auto">
            <a:xfrm>
              <a:off x="0" y="864"/>
              <a:ext cx="3408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8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和 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1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6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的最大公因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是 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_____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。</a:t>
              </a:r>
              <a:endPara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</p:grpSp>
      <p:grpSp>
        <p:nvGrpSpPr>
          <p:cNvPr id="8202" name="Group 10"/>
          <p:cNvGrpSpPr/>
          <p:nvPr/>
        </p:nvGrpSpPr>
        <p:grpSpPr bwMode="auto">
          <a:xfrm>
            <a:off x="395288" y="3790950"/>
            <a:ext cx="6127750" cy="641350"/>
            <a:chOff x="0" y="0"/>
            <a:chExt cx="3860" cy="404"/>
          </a:xfrm>
        </p:grpSpPr>
        <p:pic>
          <p:nvPicPr>
            <p:cNvPr id="20495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03"/>
              <a:ext cx="28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6" name="Rectangle 12"/>
            <p:cNvSpPr>
              <a:spLocks noChangeArrowheads="1"/>
            </p:cNvSpPr>
            <p:nvPr/>
          </p:nvSpPr>
          <p:spPr bwMode="auto">
            <a:xfrm>
              <a:off x="288" y="0"/>
              <a:ext cx="3572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找出 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5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和 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7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的最大公因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。</a:t>
              </a:r>
              <a:endPara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</p:grpSp>
      <p:grpSp>
        <p:nvGrpSpPr>
          <p:cNvPr id="8205" name="Group 13"/>
          <p:cNvGrpSpPr/>
          <p:nvPr/>
        </p:nvGrpSpPr>
        <p:grpSpPr bwMode="auto">
          <a:xfrm>
            <a:off x="827088" y="4437063"/>
            <a:ext cx="7416800" cy="2012950"/>
            <a:chOff x="0" y="0"/>
            <a:chExt cx="3456" cy="1268"/>
          </a:xfrm>
        </p:grpSpPr>
        <p:sp>
          <p:nvSpPr>
            <p:cNvPr id="20492" name="Text Box 14"/>
            <p:cNvSpPr txBox="1">
              <a:spLocks noChangeArrowheads="1"/>
            </p:cNvSpPr>
            <p:nvPr/>
          </p:nvSpPr>
          <p:spPr bwMode="auto">
            <a:xfrm>
              <a:off x="0" y="0"/>
              <a:ext cx="3456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5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的因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︰_________________</a:t>
              </a:r>
              <a:endPara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  <p:sp>
          <p:nvSpPr>
            <p:cNvPr id="20493" name="Text Box 15"/>
            <p:cNvSpPr txBox="1">
              <a:spLocks noChangeArrowheads="1"/>
            </p:cNvSpPr>
            <p:nvPr/>
          </p:nvSpPr>
          <p:spPr bwMode="auto">
            <a:xfrm>
              <a:off x="0" y="432"/>
              <a:ext cx="3456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7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的因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︰</a:t>
              </a:r>
              <a:r>
                <a:rPr lang="en-US" altLang="zh-CN" sz="3600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________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________</a:t>
              </a:r>
              <a:endParaRPr lang="en-US" altLang="zh-CN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  <p:sp>
          <p:nvSpPr>
            <p:cNvPr id="20494" name="Text Box 16"/>
            <p:cNvSpPr txBox="1">
              <a:spLocks noChangeArrowheads="1"/>
            </p:cNvSpPr>
            <p:nvPr/>
          </p:nvSpPr>
          <p:spPr bwMode="auto">
            <a:xfrm>
              <a:off x="0" y="864"/>
              <a:ext cx="3408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5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和 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7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 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的最大公因</a:t>
              </a:r>
              <a:r>
                <a:rPr lang="zh-CN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数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是 </a:t>
              </a:r>
              <a:r>
                <a:rPr lang="en-US" altLang="zh-CN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_____</a:t>
              </a:r>
              <a:r>
                <a:rPr lang="zh-TW" altLang="en-US" sz="3600" b="1">
                  <a:latin typeface="Times New Roman" panose="02020603050405020304" pitchFamily="18" charset="0"/>
                  <a:ea typeface="DFKai-SB" panose="03000509000000000000" charset="-120"/>
                  <a:cs typeface="DFKai-SB" panose="03000509000000000000" charset="-120"/>
                </a:rPr>
                <a:t>。</a:t>
              </a:r>
              <a:endParaRPr lang="zh-TW" altLang="en-US" sz="3600" b="1"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endParaRPr>
            </a:p>
          </p:txBody>
        </p:sp>
      </p:grp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706813" y="4383088"/>
            <a:ext cx="225266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1,  5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636963" y="1503363"/>
            <a:ext cx="25209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1, 2,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4, 8</a:t>
            </a:r>
            <a:endParaRPr lang="zh-CN" altLang="en-US" sz="3600" b="1">
              <a:solidFill>
                <a:srgbClr val="FF0000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3635375" y="2222500"/>
            <a:ext cx="367347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1,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2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,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4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, 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8,16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867400" y="2943225"/>
            <a:ext cx="6858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8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730625" y="5103813"/>
            <a:ext cx="1633538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1,  7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746750" y="5680075"/>
            <a:ext cx="8509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charset="-120"/>
                <a:cs typeface="DFKai-SB" panose="03000509000000000000" charset="-120"/>
              </a:rPr>
              <a:t>1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  <a:ea typeface="DFKai-SB" panose="03000509000000000000" charset="-120"/>
              <a:cs typeface="DFKai-SB" panose="03000509000000000000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9" grpId="0" autoUpdateAnimBg="0"/>
      <p:bldP spid="8210" grpId="0" autoUpdateAnimBg="0"/>
      <p:bldP spid="8211" grpId="0" autoUpdateAnimBg="0"/>
      <p:bldP spid="8212" grpId="0" autoUpdateAnimBg="0"/>
      <p:bldP spid="8213" grpId="0" autoUpdateAnimBg="0"/>
      <p:bldP spid="82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9605" y="3082290"/>
            <a:ext cx="7845425" cy="6937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3600" b="1" smtClean="0">
                <a:cs typeface="Times New Roman" panose="02020603050405020304" pitchFamily="18" charset="0"/>
              </a:rPr>
              <a:t>24 </a:t>
            </a:r>
            <a:r>
              <a:rPr lang="zh-CN" altLang="en-US" sz="3600" b="1" smtClean="0">
                <a:cs typeface="Times New Roman" panose="02020603050405020304" pitchFamily="18" charset="0"/>
              </a:rPr>
              <a:t>和</a:t>
            </a:r>
            <a:r>
              <a:rPr lang="en-US" altLang="zh-CN" sz="3600" b="1" smtClean="0">
                <a:cs typeface="Times New Roman" panose="02020603050405020304" pitchFamily="18" charset="0"/>
              </a:rPr>
              <a:t>36 </a:t>
            </a:r>
            <a:r>
              <a:rPr lang="zh-CN" altLang="en-US" sz="3600" b="1" smtClean="0">
                <a:cs typeface="Times New Roman" panose="02020603050405020304" pitchFamily="18" charset="0"/>
              </a:rPr>
              <a:t>的最大公因数</a:t>
            </a:r>
            <a:r>
              <a:rPr lang="en-US" altLang="zh-CN" sz="3600" b="1" smtClean="0">
                <a:cs typeface="Times New Roman" panose="02020603050405020304" pitchFamily="18" charset="0"/>
              </a:rPr>
              <a:t>=2×2×3=12</a:t>
            </a:r>
            <a:endParaRPr lang="en-US" altLang="zh-CN" sz="3600" b="1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05765" y="4272916"/>
            <a:ext cx="8424863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sz="3600" b="1">
                <a:solidFill>
                  <a:srgbClr val="FF505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两个数所有</a:t>
            </a:r>
            <a:r>
              <a:rPr lang="zh-CN" altLang="en-US" sz="3600" b="1" u="sng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公有质因数</a:t>
            </a:r>
            <a:r>
              <a:rPr lang="zh-CN" altLang="en-US" sz="3600" b="1">
                <a:solidFill>
                  <a:srgbClr val="FF505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的积，就是这两个数的最大公因数。</a:t>
            </a:r>
            <a:endParaRPr lang="zh-CN" altLang="en-US" sz="3600" b="1">
              <a:solidFill>
                <a:srgbClr val="FF505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79388" y="260350"/>
            <a:ext cx="874871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zh-CN" altLang="en-US" sz="3200" b="1"/>
              <a:t>用分解质因数的方法，找两个数的最大公因数。 </a:t>
            </a:r>
            <a:endParaRPr lang="zh-CN" altLang="en-US" sz="3200" b="1"/>
          </a:p>
        </p:txBody>
      </p:sp>
      <p:sp>
        <p:nvSpPr>
          <p:cNvPr id="2" name="文本框 1"/>
          <p:cNvSpPr txBox="1"/>
          <p:nvPr/>
        </p:nvSpPr>
        <p:spPr>
          <a:xfrm>
            <a:off x="1209040" y="1400175"/>
            <a:ext cx="681926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>
                <a:latin typeface="+mn-ea"/>
                <a:ea typeface="+mn-ea"/>
              </a:rPr>
              <a:t>24,36</a:t>
            </a:r>
            <a:endParaRPr lang="en-US" altLang="zh-CN" sz="8000" b="1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 build="p"/>
      <p:bldP spid="92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pic_256073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846" t="59706" r="68744" b="35292"/>
          <a:stretch>
            <a:fillRect/>
          </a:stretch>
        </p:blipFill>
        <p:spPr bwMode="auto">
          <a:xfrm>
            <a:off x="0" y="0"/>
            <a:ext cx="17653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844483" y="2074545"/>
            <a:ext cx="41052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最大公因数是：</a:t>
            </a:r>
            <a:r>
              <a:rPr lang="en-US" altLang="zh-CN" sz="3200" b="1"/>
              <a:t>4</a:t>
            </a:r>
            <a:endParaRPr lang="en-US" altLang="zh-CN" sz="3200" b="1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771775" y="2653983"/>
            <a:ext cx="410527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最大公因数是：</a:t>
            </a:r>
            <a:r>
              <a:rPr lang="en-US" altLang="zh-CN" sz="3200" b="1"/>
              <a:t>12</a:t>
            </a:r>
            <a:endParaRPr lang="en-US" altLang="zh-CN" sz="3200" b="1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771775" y="4375150"/>
            <a:ext cx="41052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最大公因数是：</a:t>
            </a:r>
            <a:r>
              <a:rPr lang="en-US" altLang="zh-CN" sz="3200" b="1"/>
              <a:t>1</a:t>
            </a:r>
            <a:endParaRPr lang="en-US" altLang="zh-CN" sz="3200" b="1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771775" y="4954905"/>
            <a:ext cx="41052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最大公因数是：</a:t>
            </a:r>
            <a:r>
              <a:rPr lang="en-US" altLang="zh-CN" sz="3200" b="1"/>
              <a:t>1</a:t>
            </a:r>
            <a:endParaRPr lang="en-US" altLang="zh-CN" sz="3200" b="1"/>
          </a:p>
        </p:txBody>
      </p:sp>
      <p:sp>
        <p:nvSpPr>
          <p:cNvPr id="2" name="文本框 1"/>
          <p:cNvSpPr txBox="1"/>
          <p:nvPr/>
        </p:nvSpPr>
        <p:spPr>
          <a:xfrm>
            <a:off x="353060" y="962025"/>
            <a:ext cx="843788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找出下列每组数的最大公因数，做完后你发现了什么？</a:t>
            </a:r>
            <a:endParaRPr lang="zh-CN" altLang="en-US" sz="2800">
              <a:solidFill>
                <a:schemeClr val="accent1">
                  <a:lumMod val="10000"/>
                </a:schemeClr>
              </a:solidFill>
            </a:endParaRPr>
          </a:p>
          <a:p>
            <a:r>
              <a:rPr lang="en-US" altLang="zh-CN" sz="2800">
                <a:solidFill>
                  <a:schemeClr val="accent1">
                    <a:lumMod val="10000"/>
                  </a:schemeClr>
                </a:solidFill>
              </a:rPr>
              <a:t>4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和</a:t>
            </a:r>
            <a:r>
              <a:rPr lang="en-US" altLang="zh-CN" sz="2800">
                <a:solidFill>
                  <a:schemeClr val="accent1">
                    <a:lumMod val="10000"/>
                  </a:schemeClr>
                </a:solidFill>
              </a:rPr>
              <a:t>8          12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和</a:t>
            </a:r>
            <a:r>
              <a:rPr lang="en-US" altLang="zh-CN" sz="2800">
                <a:solidFill>
                  <a:schemeClr val="accent1">
                    <a:lumMod val="10000"/>
                  </a:schemeClr>
                </a:solidFill>
              </a:rPr>
              <a:t>36     1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和</a:t>
            </a:r>
            <a:r>
              <a:rPr lang="en-US" altLang="zh-CN" sz="2800">
                <a:solidFill>
                  <a:schemeClr val="accent1">
                    <a:lumMod val="10000"/>
                  </a:schemeClr>
                </a:solidFill>
              </a:rPr>
              <a:t>7     8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</a:rPr>
              <a:t>和</a:t>
            </a:r>
            <a:r>
              <a:rPr lang="en-US" altLang="zh-CN" sz="2800">
                <a:solidFill>
                  <a:schemeClr val="accent1">
                    <a:lumMod val="10000"/>
                  </a:schemeClr>
                </a:solidFill>
              </a:rPr>
              <a:t>9   </a:t>
            </a:r>
            <a:endParaRPr lang="en-US" altLang="zh-CN" sz="280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1735" y="2074545"/>
            <a:ext cx="15900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 4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和</a:t>
            </a:r>
            <a:r>
              <a:rPr lang="en-US" altLang="zh-CN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8 </a:t>
            </a:r>
            <a:endParaRPr lang="en-US" altLang="zh-CN" sz="280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86155" y="2654300"/>
            <a:ext cx="15900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 12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和</a:t>
            </a:r>
            <a:r>
              <a:rPr lang="en-US" altLang="zh-CN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36 </a:t>
            </a:r>
            <a:endParaRPr lang="en-US" altLang="zh-CN" sz="280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81735" y="4375150"/>
            <a:ext cx="15900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 1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和</a:t>
            </a:r>
            <a:r>
              <a:rPr lang="en-US" altLang="zh-CN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7 </a:t>
            </a:r>
            <a:endParaRPr lang="en-US" altLang="zh-CN" sz="280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81735" y="4954905"/>
            <a:ext cx="15900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 8</a:t>
            </a:r>
            <a:r>
              <a:rPr lang="zh-CN" altLang="en-US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和</a:t>
            </a:r>
            <a:r>
              <a:rPr lang="en-US" altLang="zh-CN" sz="2800">
                <a:solidFill>
                  <a:schemeClr val="accent1">
                    <a:lumMod val="10000"/>
                  </a:schemeClr>
                </a:solidFill>
                <a:sym typeface="+mn-ea"/>
              </a:rPr>
              <a:t>9 </a:t>
            </a:r>
            <a:endParaRPr lang="en-US" altLang="zh-CN" sz="280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6085" y="3176270"/>
            <a:ext cx="83642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（1）当两个数成倍数关系时，较小的数就是它们的最大公因数。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3060" y="5476875"/>
            <a:ext cx="81330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（2）当两个数只有公因数1 时，它们的最大公因数也是1。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1"/>
      <p:bldP spid="10250" grpId="1"/>
      <p:bldP spid="10251" grpId="1"/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/>
              <a:t>思考：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有两根小棒，长分别是12厘米，18厘米，要把它们截成同样长的小棒，不许有剩余，每根小棒最长是多少厘米？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zh-CN" altLang="en-US"/>
              <a:t>绿色圃中小学教育网http://www.lspjy.com</a:t>
            </a:r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 noChangeArrowheads="1"/>
          </p:cNvSpPr>
          <p:nvPr>
            <p:ph type="title"/>
          </p:nvPr>
        </p:nvSpPr>
        <p:spPr>
          <a:xfrm>
            <a:off x="1931194" y="2946400"/>
            <a:ext cx="5712619" cy="9286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zh-CN" altLang="en-US" sz="4900" dirty="0" smtClean="0">
                <a:solidFill>
                  <a:schemeClr val="accent1">
                    <a:lumMod val="10000"/>
                  </a:schemeClr>
                </a:solidFill>
              </a:rPr>
              <a:t>贺州市八步龙山小学录制</a:t>
            </a:r>
            <a:br>
              <a:rPr lang="zh-CN" altLang="en-US" sz="4900" dirty="0" smtClean="0">
                <a:solidFill>
                  <a:schemeClr val="accent1">
                    <a:lumMod val="10000"/>
                  </a:schemeClr>
                </a:solidFill>
              </a:rPr>
            </a:br>
            <a:br>
              <a:rPr lang="zh-CN" altLang="en-US" sz="4900" dirty="0" smtClean="0"/>
            </a:br>
            <a:r>
              <a:rPr lang="en-US" altLang="zh-CN" sz="4900" dirty="0" smtClean="0">
                <a:solidFill>
                  <a:schemeClr val="accent1">
                    <a:lumMod val="10000"/>
                  </a:schemeClr>
                </a:solidFill>
              </a:rPr>
              <a:t>2018</a:t>
            </a:r>
            <a:r>
              <a:rPr lang="zh-CN" altLang="en-US" sz="4900" dirty="0" smtClean="0">
                <a:solidFill>
                  <a:schemeClr val="accent1">
                    <a:lumMod val="10000"/>
                  </a:schemeClr>
                </a:solidFill>
              </a:rPr>
              <a:t>年</a:t>
            </a:r>
            <a:r>
              <a:rPr lang="en-US" altLang="zh-CN" sz="4900" dirty="0" smtClean="0">
                <a:solidFill>
                  <a:schemeClr val="accent1">
                    <a:lumMod val="10000"/>
                  </a:schemeClr>
                </a:solidFill>
              </a:rPr>
              <a:t>4</a:t>
            </a:r>
            <a:r>
              <a:rPr lang="zh-CN" altLang="en-US" sz="4900" dirty="0" smtClean="0">
                <a:solidFill>
                  <a:schemeClr val="accent1">
                    <a:lumMod val="10000"/>
                  </a:schemeClr>
                </a:solidFill>
              </a:rPr>
              <a:t>月</a:t>
            </a:r>
            <a:r>
              <a:rPr lang="en-US" altLang="zh-CN" sz="4900" dirty="0" smtClean="0">
                <a:solidFill>
                  <a:schemeClr val="accent1">
                    <a:lumMod val="10000"/>
                  </a:schemeClr>
                </a:solidFill>
              </a:rPr>
              <a:t>4</a:t>
            </a:r>
            <a:r>
              <a:rPr lang="zh-CN" altLang="en-US" sz="4900" dirty="0" smtClean="0">
                <a:solidFill>
                  <a:schemeClr val="accent1">
                    <a:lumMod val="10000"/>
                  </a:schemeClr>
                </a:solidFill>
              </a:rPr>
              <a:t>日</a:t>
            </a:r>
            <a:endParaRPr lang="zh-CN" altLang="en-US" sz="4900" dirty="0" smtClean="0">
              <a:solidFill>
                <a:schemeClr val="accent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诗情画意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982</Words>
  <Application>WPS 演示</Application>
  <PresentationFormat>全屏显示(4:3)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Times New Roman</vt:lpstr>
      <vt:lpstr>DFKai-SB</vt:lpstr>
      <vt:lpstr>PMingLiU</vt:lpstr>
      <vt:lpstr>微软雅黑</vt:lpstr>
      <vt:lpstr>Arial Unicode MS</vt:lpstr>
      <vt:lpstr>诗情画意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课后思考：</vt:lpstr>
      <vt:lpstr>贺州市八步龙山小学录制  2018年3月30日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绿色圃中小学教育网http://www.lspjy.com</dc:title>
  <dc:creator>绿色圃中小学教育网http://www.lspjy.com</dc:creator>
  <cp:keywords>绿色圃中小学教育网http://www.lspjy.com</cp:keywords>
  <cp:lastModifiedBy>心念如花</cp:lastModifiedBy>
  <cp:revision>27</cp:revision>
  <cp:lastPrinted>2411-12-30T00:00:00Z</cp:lastPrinted>
  <dcterms:created xsi:type="dcterms:W3CDTF">2008-04-27T12:33:00Z</dcterms:created>
  <dcterms:modified xsi:type="dcterms:W3CDTF">2018-04-04T01:16:16Z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2052-10.1.0.7223</vt:lpwstr>
  </property>
</Properties>
</file>