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57" r:id="rId4"/>
    <p:sldId id="269" r:id="rId5"/>
    <p:sldId id="258" r:id="rId6"/>
    <p:sldId id="259" r:id="rId7"/>
    <p:sldId id="271" r:id="rId8"/>
    <p:sldId id="272" r:id="rId9"/>
    <p:sldId id="273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FFFFFF"/>
    <a:srgbClr val="66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AF12-938F-42C4-B46B-00729C67105B}" type="datetimeFigureOut">
              <a:rPr lang="zh-CN" altLang="en-US" smtClean="0"/>
              <a:t>2017/5/23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E2887-119F-4F89-A267-8CE93D8164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85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52ED013-C716-4A50-BD49-80A13577AAF3}" type="slidenum">
              <a:rPr lang="en-US" altLang="zh-CN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887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52ED013-C716-4A50-BD49-80A13577AAF3}" type="slidenum">
              <a:rPr lang="en-US" altLang="zh-CN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1839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B7A4F8B-D99F-4550-B0F6-A314E7F4D416}" type="slidenum">
              <a:rPr lang="en-US" altLang="zh-CN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0020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F678D885-B27F-48A4-810E-8D6839969537}" type="slidenum">
              <a:rPr lang="en-US" altLang="zh-CN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0207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2F27E9DF-68BA-43CE-9CFC-A25690CAE73F}" type="slidenum">
              <a:rPr lang="en-US" altLang="zh-CN"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731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A76-C990-4A61-BC1A-492D396F4D28}" type="datetimeFigureOut">
              <a:rPr lang="zh-CN" altLang="en-US" smtClean="0"/>
              <a:t>2017/5/23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012-55A1-439E-B901-EA0E1CB1E5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A76-C990-4A61-BC1A-492D396F4D28}" type="datetimeFigureOut">
              <a:rPr lang="zh-CN" altLang="en-US" smtClean="0"/>
              <a:t>2017/5/23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012-55A1-439E-B901-EA0E1CB1E5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A76-C990-4A61-BC1A-492D396F4D28}" type="datetimeFigureOut">
              <a:rPr lang="zh-CN" altLang="en-US" smtClean="0"/>
              <a:t>2017/5/23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012-55A1-439E-B901-EA0E1CB1E5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A76-C990-4A61-BC1A-492D396F4D28}" type="datetimeFigureOut">
              <a:rPr lang="zh-CN" altLang="en-US" smtClean="0"/>
              <a:t>2017/5/23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012-55A1-439E-B901-EA0E1CB1E5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A76-C990-4A61-BC1A-492D396F4D28}" type="datetimeFigureOut">
              <a:rPr lang="zh-CN" altLang="en-US" smtClean="0"/>
              <a:t>2017/5/23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012-55A1-439E-B901-EA0E1CB1E5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A76-C990-4A61-BC1A-492D396F4D28}" type="datetimeFigureOut">
              <a:rPr lang="zh-CN" altLang="en-US" smtClean="0"/>
              <a:t>2017/5/23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012-55A1-439E-B901-EA0E1CB1E5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A76-C990-4A61-BC1A-492D396F4D28}" type="datetimeFigureOut">
              <a:rPr lang="zh-CN" altLang="en-US" smtClean="0"/>
              <a:t>2017/5/23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012-55A1-439E-B901-EA0E1CB1E5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A76-C990-4A61-BC1A-492D396F4D28}" type="datetimeFigureOut">
              <a:rPr lang="zh-CN" altLang="en-US" smtClean="0"/>
              <a:t>2017/5/23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012-55A1-439E-B901-EA0E1CB1E5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A76-C990-4A61-BC1A-492D396F4D28}" type="datetimeFigureOut">
              <a:rPr lang="zh-CN" altLang="en-US" smtClean="0"/>
              <a:t>2017/5/23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012-55A1-439E-B901-EA0E1CB1E5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A76-C990-4A61-BC1A-492D396F4D28}" type="datetimeFigureOut">
              <a:rPr lang="zh-CN" altLang="en-US" smtClean="0"/>
              <a:t>2017/5/23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012-55A1-439E-B901-EA0E1CB1E5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EA76-C990-4A61-BC1A-492D396F4D28}" type="datetimeFigureOut">
              <a:rPr lang="zh-CN" altLang="en-US" smtClean="0"/>
              <a:t>2017/5/23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012-55A1-439E-B901-EA0E1CB1E5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DEA76-C990-4A61-BC1A-492D396F4D28}" type="datetimeFigureOut">
              <a:rPr lang="zh-CN" altLang="en-US" smtClean="0"/>
              <a:t>2017/5/23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1012-55A1-439E-B901-EA0E1CB1E5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mp3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4.wma"/><Relationship Id="rId7" Type="http://schemas.openxmlformats.org/officeDocument/2006/relationships/image" Target="../media/image8.jpe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4" Type="http://schemas.openxmlformats.org/officeDocument/2006/relationships/audio" Target="../media/media4.wma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5"/>
            <a:ext cx="9144000" cy="691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3"/>
          <p:cNvSpPr txBox="1">
            <a:spLocks noChangeArrowheads="1"/>
          </p:cNvSpPr>
          <p:nvPr/>
        </p:nvSpPr>
        <p:spPr bwMode="auto">
          <a:xfrm>
            <a:off x="2383631" y="1494235"/>
            <a:ext cx="4833938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100"/>
              <a:t>教材版本：</a:t>
            </a:r>
            <a:r>
              <a:rPr lang="en-US" altLang="zh-CN" sz="2100"/>
              <a:t> </a:t>
            </a:r>
            <a:r>
              <a:rPr lang="zh-CN" altLang="zh-CN" sz="2100"/>
              <a:t>人教版</a:t>
            </a:r>
            <a:r>
              <a:rPr lang="zh-CN" altLang="en-US" sz="2100"/>
              <a:t>小学音乐五</a:t>
            </a:r>
            <a:r>
              <a:rPr lang="zh-CN" altLang="zh-CN" sz="2100"/>
              <a:t>年级</a:t>
            </a:r>
            <a:r>
              <a:rPr lang="zh-CN" altLang="en-US" sz="2100"/>
              <a:t>下</a:t>
            </a:r>
            <a:r>
              <a:rPr lang="zh-CN" altLang="zh-CN" sz="2100"/>
              <a:t>册</a:t>
            </a:r>
          </a:p>
        </p:txBody>
      </p:sp>
      <p:sp>
        <p:nvSpPr>
          <p:cNvPr id="3076" name="文本框 4"/>
          <p:cNvSpPr txBox="1">
            <a:spLocks noChangeArrowheads="1"/>
          </p:cNvSpPr>
          <p:nvPr/>
        </p:nvSpPr>
        <p:spPr bwMode="auto">
          <a:xfrm>
            <a:off x="2492058" y="2511029"/>
            <a:ext cx="472559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dirty="0" smtClean="0"/>
              <a:t>第</a:t>
            </a:r>
            <a:r>
              <a:rPr lang="zh-CN" altLang="en-US" sz="3000" dirty="0"/>
              <a:t>三</a:t>
            </a:r>
            <a:r>
              <a:rPr lang="zh-CN" altLang="zh-CN" sz="3000" dirty="0" smtClean="0"/>
              <a:t>单元：</a:t>
            </a:r>
            <a:r>
              <a:rPr lang="zh-CN" altLang="en-US" sz="3000" dirty="0" smtClean="0"/>
              <a:t>唱大戏</a:t>
            </a:r>
            <a:endParaRPr lang="en-US" altLang="zh-CN" sz="3000" dirty="0"/>
          </a:p>
        </p:txBody>
      </p:sp>
      <p:sp>
        <p:nvSpPr>
          <p:cNvPr id="3077" name="文本框 5"/>
          <p:cNvSpPr txBox="1">
            <a:spLocks noChangeArrowheads="1"/>
          </p:cNvSpPr>
          <p:nvPr/>
        </p:nvSpPr>
        <p:spPr bwMode="auto">
          <a:xfrm>
            <a:off x="3533775" y="3432573"/>
            <a:ext cx="253365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100" dirty="0" smtClean="0"/>
              <a:t>第</a:t>
            </a:r>
            <a:r>
              <a:rPr lang="en-US" altLang="zh-CN" sz="2100" dirty="0"/>
              <a:t>1</a:t>
            </a:r>
            <a:r>
              <a:rPr lang="zh-CN" altLang="zh-CN" sz="2100" dirty="0" smtClean="0"/>
              <a:t>课：</a:t>
            </a:r>
            <a:r>
              <a:rPr lang="zh-CN" altLang="en-US" sz="2100" dirty="0" smtClean="0"/>
              <a:t>看大戏</a:t>
            </a:r>
            <a:endParaRPr lang="en-US" altLang="zh-CN" sz="2100" dirty="0"/>
          </a:p>
        </p:txBody>
      </p:sp>
      <p:sp>
        <p:nvSpPr>
          <p:cNvPr id="7" name="矩形 6"/>
          <p:cNvSpPr/>
          <p:nvPr/>
        </p:nvSpPr>
        <p:spPr>
          <a:xfrm>
            <a:off x="4780361" y="4689873"/>
            <a:ext cx="658415" cy="282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350"/>
          </a:p>
        </p:txBody>
      </p:sp>
      <p:sp>
        <p:nvSpPr>
          <p:cNvPr id="3079" name="文本框 6"/>
          <p:cNvSpPr txBox="1">
            <a:spLocks noChangeArrowheads="1"/>
          </p:cNvSpPr>
          <p:nvPr/>
        </p:nvSpPr>
        <p:spPr bwMode="auto">
          <a:xfrm>
            <a:off x="3392091" y="4296967"/>
            <a:ext cx="2675335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100" dirty="0"/>
              <a:t>执教教师：</a:t>
            </a:r>
            <a:r>
              <a:rPr lang="zh-CN" altLang="en-US" sz="2100" dirty="0"/>
              <a:t>何素梅</a:t>
            </a:r>
            <a:endParaRPr lang="zh-CN" altLang="zh-CN" sz="2100" dirty="0"/>
          </a:p>
        </p:txBody>
      </p:sp>
      <p:sp>
        <p:nvSpPr>
          <p:cNvPr id="2" name="矩形 1"/>
          <p:cNvSpPr/>
          <p:nvPr/>
        </p:nvSpPr>
        <p:spPr>
          <a:xfrm>
            <a:off x="5438776" y="4689873"/>
            <a:ext cx="242357" cy="28217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矩形 2"/>
          <p:cNvSpPr/>
          <p:nvPr/>
        </p:nvSpPr>
        <p:spPr>
          <a:xfrm>
            <a:off x="4784725" y="5033645"/>
            <a:ext cx="960755" cy="551180"/>
          </a:xfrm>
          <a:prstGeom prst="rect">
            <a:avLst/>
          </a:prstGeom>
          <a:solidFill>
            <a:srgbClr val="EBEBEB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" y="3088640"/>
            <a:ext cx="4808855" cy="316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40" y="967105"/>
            <a:ext cx="3748405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30648" y="331258"/>
            <a:ext cx="3471334" cy="213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dirty="0" smtClean="0"/>
              <a:t>               看大戏</a:t>
            </a:r>
            <a:endParaRPr lang="en-US" altLang="zh-CN" sz="2700" dirty="0" smtClean="0"/>
          </a:p>
          <a:p>
            <a:endParaRPr lang="en-US" altLang="zh-CN" sz="1350" dirty="0" smtClean="0"/>
          </a:p>
          <a:p>
            <a:pPr>
              <a:lnSpc>
                <a:spcPts val="2800"/>
              </a:lnSpc>
            </a:pPr>
            <a:r>
              <a:rPr lang="zh-CN" altLang="en-US" sz="1350" dirty="0" smtClean="0"/>
              <a:t>（念白）老槐树，槐树槐，槐树底下搭戏台。</a:t>
            </a:r>
            <a:endParaRPr lang="en-US" altLang="zh-CN" sz="1350" dirty="0" smtClean="0"/>
          </a:p>
          <a:p>
            <a:pPr>
              <a:lnSpc>
                <a:spcPts val="2800"/>
              </a:lnSpc>
            </a:pPr>
            <a:r>
              <a:rPr lang="en-US" altLang="zh-CN" sz="1350" dirty="0"/>
              <a:t> </a:t>
            </a:r>
            <a:r>
              <a:rPr lang="en-US" altLang="zh-CN" sz="1350" dirty="0" smtClean="0"/>
              <a:t>                 </a:t>
            </a:r>
            <a:r>
              <a:rPr lang="zh-CN" altLang="en-US" sz="1350" dirty="0" smtClean="0"/>
              <a:t>演大戏，看大戏，听了大戏唱大戏。</a:t>
            </a:r>
            <a:endParaRPr lang="en-US" altLang="zh-CN" sz="1350" dirty="0" smtClean="0"/>
          </a:p>
          <a:p>
            <a:pPr>
              <a:lnSpc>
                <a:spcPts val="2800"/>
              </a:lnSpc>
            </a:pPr>
            <a:r>
              <a:rPr lang="zh-CN" altLang="en-US" sz="1350" dirty="0" smtClean="0"/>
              <a:t>                  老槐树，槐树槐，槐树底下搭戏台。</a:t>
            </a:r>
            <a:endParaRPr lang="en-US" altLang="zh-CN" sz="1350" dirty="0" smtClean="0"/>
          </a:p>
          <a:p>
            <a:pPr>
              <a:lnSpc>
                <a:spcPts val="2800"/>
              </a:lnSpc>
            </a:pPr>
            <a:r>
              <a:rPr lang="zh-CN" altLang="en-US" sz="1350" dirty="0" smtClean="0"/>
              <a:t>                  演大戏，看大戏，听了大戏唱大戏。</a:t>
            </a:r>
            <a:endParaRPr lang="zh-CN" altLang="en-US" sz="1350" dirty="0"/>
          </a:p>
        </p:txBody>
      </p:sp>
      <p:pic>
        <p:nvPicPr>
          <p:cNvPr id="6" name="02003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64758" y="2913844"/>
            <a:ext cx="457200" cy="457200"/>
          </a:xfrm>
          <a:prstGeom prst="rect">
            <a:avLst/>
          </a:prstGeom>
        </p:spPr>
      </p:pic>
      <p:pic>
        <p:nvPicPr>
          <p:cNvPr id="7" name="0200300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08312" y="2913844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8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576388" y="1029892"/>
            <a:ext cx="5994797" cy="163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25">
                <a:latin typeface="宋体" panose="02010600030101010101" pitchFamily="2" charset="-122"/>
              </a:rPr>
              <a:t>中国不同地区的剧种具有鲜明的地方特色，利用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25">
                <a:latin typeface="宋体" panose="02010600030101010101" pitchFamily="2" charset="-122"/>
              </a:rPr>
              <a:t>这些特色创作的新的音乐作品很多，既体现了民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25">
                <a:latin typeface="宋体" panose="02010600030101010101" pitchFamily="2" charset="-122"/>
              </a:rPr>
              <a:t>族特色，也体现了时代性。请同学们课后收集更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25">
                <a:latin typeface="宋体" panose="02010600030101010101" pitchFamily="2" charset="-122"/>
              </a:rPr>
              <a:t>多这样的作品，了解这种作品的创作特点，与同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25">
                <a:latin typeface="宋体" panose="02010600030101010101" pitchFamily="2" charset="-122"/>
              </a:rPr>
              <a:t>学们交流。</a:t>
            </a:r>
            <a:endParaRPr lang="en-US" altLang="zh-CN" sz="2025">
              <a:latin typeface="宋体" panose="02010600030101010101" pitchFamily="2" charset="-122"/>
            </a:endParaRPr>
          </a:p>
        </p:txBody>
      </p:sp>
      <p:grpSp>
        <p:nvGrpSpPr>
          <p:cNvPr id="19464" name="Group 8"/>
          <p:cNvGrpSpPr/>
          <p:nvPr/>
        </p:nvGrpSpPr>
        <p:grpSpPr bwMode="auto">
          <a:xfrm>
            <a:off x="1409701" y="1143001"/>
            <a:ext cx="189310" cy="189310"/>
            <a:chOff x="296" y="476"/>
            <a:chExt cx="159" cy="159"/>
          </a:xfrm>
        </p:grpSpPr>
        <p:sp>
          <p:nvSpPr>
            <p:cNvPr id="19465" name="Oval 11"/>
            <p:cNvSpPr>
              <a:spLocks noChangeAspect="1" noChangeArrowheads="1"/>
            </p:cNvSpPr>
            <p:nvPr/>
          </p:nvSpPr>
          <p:spPr bwMode="auto">
            <a:xfrm>
              <a:off x="315" y="495"/>
              <a:ext cx="120" cy="120"/>
            </a:xfrm>
            <a:prstGeom prst="ellipse">
              <a:avLst/>
            </a:prstGeom>
            <a:solidFill>
              <a:srgbClr val="FDD3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466" name="Oval 12"/>
            <p:cNvSpPr>
              <a:spLocks noChangeAspect="1" noChangeArrowheads="1"/>
            </p:cNvSpPr>
            <p:nvPr/>
          </p:nvSpPr>
          <p:spPr bwMode="auto">
            <a:xfrm>
              <a:off x="296" y="476"/>
              <a:ext cx="159" cy="159"/>
            </a:xfrm>
            <a:prstGeom prst="ellipse">
              <a:avLst/>
            </a:prstGeom>
            <a:noFill/>
            <a:ln w="15875">
              <a:solidFill>
                <a:srgbClr val="FDD35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19467" name="Picture 11" descr="02005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11" y="3226173"/>
            <a:ext cx="5656922" cy="263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 noChangeArrowheads="1"/>
          </p:cNvSpPr>
          <p:nvPr>
            <p:ph type="title"/>
          </p:nvPr>
        </p:nvSpPr>
        <p:spPr>
          <a:xfrm>
            <a:off x="2091306" y="2867984"/>
            <a:ext cx="5391079" cy="98226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4050" dirty="0"/>
              <a:t>贺州市八步龙山</a:t>
            </a:r>
            <a:r>
              <a:rPr lang="zh-CN" altLang="en-US" sz="4050" dirty="0" smtClean="0"/>
              <a:t>小学录制</a:t>
            </a:r>
            <a:r>
              <a:rPr lang="zh-CN" altLang="en-US" sz="4050" dirty="0"/>
              <a:t/>
            </a:r>
            <a:br>
              <a:rPr lang="zh-CN" altLang="en-US" sz="4050" dirty="0"/>
            </a:br>
            <a:r>
              <a:rPr lang="zh-CN" altLang="en-US" sz="4050" dirty="0"/>
              <a:t/>
            </a:r>
            <a:br>
              <a:rPr lang="zh-CN" altLang="en-US" sz="4050" dirty="0"/>
            </a:br>
            <a:r>
              <a:rPr lang="zh-CN" altLang="en-US" sz="4050" dirty="0" smtClean="0"/>
              <a:t>          </a:t>
            </a:r>
            <a:r>
              <a:rPr lang="en-US" altLang="zh-CN" sz="4050" dirty="0" smtClean="0"/>
              <a:t>2017</a:t>
            </a:r>
            <a:r>
              <a:rPr lang="zh-CN" altLang="en-US" sz="4050" dirty="0" smtClean="0"/>
              <a:t>年</a:t>
            </a:r>
            <a:r>
              <a:rPr lang="en-US" altLang="zh-CN" sz="4050" dirty="0"/>
              <a:t>5</a:t>
            </a:r>
            <a:r>
              <a:rPr lang="zh-CN" altLang="en-US" sz="4050" dirty="0" smtClean="0"/>
              <a:t>月</a:t>
            </a:r>
            <a:r>
              <a:rPr lang="en-US" altLang="zh-CN" sz="4050" dirty="0" smtClean="0"/>
              <a:t>17</a:t>
            </a:r>
            <a:r>
              <a:rPr lang="zh-CN" altLang="en-US" sz="4050" dirty="0" smtClean="0"/>
              <a:t>日</a:t>
            </a:r>
            <a:endParaRPr lang="zh-CN" altLang="en-US" sz="4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4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614488" y="1599010"/>
            <a:ext cx="548904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25" dirty="0">
                <a:latin typeface="宋体" panose="02010600030101010101" pitchFamily="2" charset="-122"/>
              </a:rPr>
              <a:t>同学们，你们知道哪些戏曲的种类</a:t>
            </a:r>
            <a:r>
              <a:rPr lang="zh-CN" altLang="en-US" sz="2025" dirty="0" smtClean="0">
                <a:latin typeface="宋体" panose="02010600030101010101" pitchFamily="2" charset="-122"/>
              </a:rPr>
              <a:t>？</a:t>
            </a:r>
            <a:endParaRPr lang="en-US" altLang="zh-CN" sz="2025" dirty="0">
              <a:latin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025" dirty="0">
              <a:latin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25" dirty="0">
                <a:latin typeface="宋体" panose="02010600030101010101" pitchFamily="2" charset="-122"/>
              </a:rPr>
              <a:t>           </a:t>
            </a:r>
          </a:p>
        </p:txBody>
      </p:sp>
      <p:grpSp>
        <p:nvGrpSpPr>
          <p:cNvPr id="4106" name="Group 10"/>
          <p:cNvGrpSpPr/>
          <p:nvPr/>
        </p:nvGrpSpPr>
        <p:grpSpPr bwMode="auto">
          <a:xfrm>
            <a:off x="1447801" y="1714501"/>
            <a:ext cx="189310" cy="189310"/>
            <a:chOff x="296" y="476"/>
            <a:chExt cx="159" cy="159"/>
          </a:xfrm>
        </p:grpSpPr>
        <p:sp>
          <p:nvSpPr>
            <p:cNvPr id="4107" name="Oval 11"/>
            <p:cNvSpPr>
              <a:spLocks noChangeAspect="1" noChangeArrowheads="1"/>
            </p:cNvSpPr>
            <p:nvPr/>
          </p:nvSpPr>
          <p:spPr bwMode="auto">
            <a:xfrm>
              <a:off x="315" y="495"/>
              <a:ext cx="120" cy="120"/>
            </a:xfrm>
            <a:prstGeom prst="ellipse">
              <a:avLst/>
            </a:prstGeom>
            <a:solidFill>
              <a:srgbClr val="FDD3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108" name="Oval 12"/>
            <p:cNvSpPr>
              <a:spLocks noChangeAspect="1" noChangeArrowheads="1"/>
            </p:cNvSpPr>
            <p:nvPr/>
          </p:nvSpPr>
          <p:spPr bwMode="auto">
            <a:xfrm>
              <a:off x="296" y="476"/>
              <a:ext cx="159" cy="159"/>
            </a:xfrm>
            <a:prstGeom prst="ellipse">
              <a:avLst/>
            </a:prstGeom>
            <a:noFill/>
            <a:ln w="15875">
              <a:solidFill>
                <a:srgbClr val="FDD35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4109" name="Picture 13" descr="02005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64" y="3022831"/>
            <a:ext cx="5985802" cy="279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192867" y="2779184"/>
            <a:ext cx="4682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>
                <a:solidFill>
                  <a:srgbClr val="C00000"/>
                </a:solidFill>
              </a:rPr>
              <a:t>京剧、黄梅戏、豫剧，越剧、</a:t>
            </a:r>
            <a:r>
              <a:rPr lang="zh-CN" altLang="en-US" sz="2100" dirty="0" smtClean="0">
                <a:solidFill>
                  <a:srgbClr val="C00000"/>
                </a:solidFill>
              </a:rPr>
              <a:t>评剧</a:t>
            </a:r>
            <a:r>
              <a:rPr lang="zh-CN" altLang="en-US" sz="2100" dirty="0" smtClean="0">
                <a:solidFill>
                  <a:srgbClr val="C00000"/>
                </a:solidFill>
              </a:rPr>
              <a:t>、桂剧</a:t>
            </a:r>
            <a:r>
              <a:rPr lang="en-US" altLang="zh-CN" sz="2100" dirty="0" smtClean="0">
                <a:solidFill>
                  <a:srgbClr val="C00000"/>
                </a:solidFill>
              </a:rPr>
              <a:t>…….</a:t>
            </a:r>
            <a:endParaRPr lang="zh-CN" altLang="en-US" sz="21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614488" y="1599010"/>
            <a:ext cx="599479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25" dirty="0">
                <a:latin typeface="宋体" panose="02010600030101010101" pitchFamily="2" charset="-122"/>
              </a:rPr>
              <a:t>同学们</a:t>
            </a:r>
            <a:r>
              <a:rPr lang="zh-CN" altLang="en-US" sz="2025" dirty="0" smtClean="0">
                <a:latin typeface="宋体" panose="02010600030101010101" pitchFamily="2" charset="-122"/>
              </a:rPr>
              <a:t>，这是我国的哪一种戏曲？</a:t>
            </a:r>
            <a:endParaRPr lang="en-US" altLang="zh-CN" sz="2025" dirty="0">
              <a:latin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025" dirty="0">
              <a:latin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25" dirty="0">
                <a:latin typeface="宋体" panose="02010600030101010101" pitchFamily="2" charset="-122"/>
              </a:rPr>
              <a:t>           </a:t>
            </a:r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1482328" y="1132285"/>
            <a:ext cx="157043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</a:rPr>
              <a:t>导入</a:t>
            </a:r>
            <a:endParaRPr lang="zh-CN" altLang="en-US" sz="1350" dirty="0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428750" y="1559719"/>
            <a:ext cx="895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4106" name="Group 10"/>
          <p:cNvGrpSpPr/>
          <p:nvPr/>
        </p:nvGrpSpPr>
        <p:grpSpPr bwMode="auto">
          <a:xfrm>
            <a:off x="1447801" y="1714501"/>
            <a:ext cx="189310" cy="189310"/>
            <a:chOff x="296" y="476"/>
            <a:chExt cx="159" cy="159"/>
          </a:xfrm>
        </p:grpSpPr>
        <p:sp>
          <p:nvSpPr>
            <p:cNvPr id="4107" name="Oval 11"/>
            <p:cNvSpPr>
              <a:spLocks noChangeAspect="1" noChangeArrowheads="1"/>
            </p:cNvSpPr>
            <p:nvPr/>
          </p:nvSpPr>
          <p:spPr bwMode="auto">
            <a:xfrm>
              <a:off x="315" y="495"/>
              <a:ext cx="120" cy="120"/>
            </a:xfrm>
            <a:prstGeom prst="ellipse">
              <a:avLst/>
            </a:prstGeom>
            <a:solidFill>
              <a:srgbClr val="FDD3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108" name="Oval 12"/>
            <p:cNvSpPr>
              <a:spLocks noChangeAspect="1" noChangeArrowheads="1"/>
            </p:cNvSpPr>
            <p:nvPr/>
          </p:nvSpPr>
          <p:spPr bwMode="auto">
            <a:xfrm>
              <a:off x="296" y="476"/>
              <a:ext cx="159" cy="159"/>
            </a:xfrm>
            <a:prstGeom prst="ellipse">
              <a:avLst/>
            </a:prstGeom>
            <a:noFill/>
            <a:ln w="15875">
              <a:solidFill>
                <a:srgbClr val="FDD35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4109" name="Picture 13" descr="02005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64" y="3022831"/>
            <a:ext cx="5985802" cy="279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2003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5365" y="280811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576388" y="1029891"/>
            <a:ext cx="5966222" cy="70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025" dirty="0" smtClean="0"/>
              <a:t>学习一首具有豫剧风格的歌曲</a:t>
            </a:r>
            <a:r>
              <a:rPr lang="en-US" altLang="zh-CN" sz="2025" dirty="0" smtClean="0"/>
              <a:t>《</a:t>
            </a:r>
            <a:r>
              <a:rPr lang="zh-CN" altLang="en-US" sz="2025" dirty="0" smtClean="0"/>
              <a:t>看大戏</a:t>
            </a:r>
            <a:r>
              <a:rPr lang="en-US" altLang="zh-CN" sz="2025" dirty="0" smtClean="0"/>
              <a:t>》</a:t>
            </a:r>
            <a:r>
              <a:rPr lang="zh-CN" altLang="en-US" sz="2025" dirty="0" smtClean="0"/>
              <a:t>，请同学们自己听一听，歌曲讲授的内容是什么？</a:t>
            </a:r>
            <a:endParaRPr lang="en-US" altLang="zh-CN" sz="2025" dirty="0"/>
          </a:p>
        </p:txBody>
      </p:sp>
      <p:grpSp>
        <p:nvGrpSpPr>
          <p:cNvPr id="5128" name="Group 8"/>
          <p:cNvGrpSpPr/>
          <p:nvPr/>
        </p:nvGrpSpPr>
        <p:grpSpPr bwMode="auto">
          <a:xfrm>
            <a:off x="1366839" y="1126068"/>
            <a:ext cx="189310" cy="189310"/>
            <a:chOff x="296" y="476"/>
            <a:chExt cx="159" cy="159"/>
          </a:xfrm>
        </p:grpSpPr>
        <p:sp>
          <p:nvSpPr>
            <p:cNvPr id="5129" name="Oval 11"/>
            <p:cNvSpPr>
              <a:spLocks noChangeAspect="1" noChangeArrowheads="1"/>
            </p:cNvSpPr>
            <p:nvPr/>
          </p:nvSpPr>
          <p:spPr bwMode="auto">
            <a:xfrm>
              <a:off x="315" y="495"/>
              <a:ext cx="120" cy="120"/>
            </a:xfrm>
            <a:prstGeom prst="ellipse">
              <a:avLst/>
            </a:prstGeom>
            <a:solidFill>
              <a:srgbClr val="FDD3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30" name="Oval 12"/>
            <p:cNvSpPr>
              <a:spLocks noChangeAspect="1" noChangeArrowheads="1"/>
            </p:cNvSpPr>
            <p:nvPr/>
          </p:nvSpPr>
          <p:spPr bwMode="auto">
            <a:xfrm>
              <a:off x="296" y="476"/>
              <a:ext cx="159" cy="159"/>
            </a:xfrm>
            <a:prstGeom prst="ellipse">
              <a:avLst/>
            </a:prstGeom>
            <a:noFill/>
            <a:ln w="15875">
              <a:solidFill>
                <a:srgbClr val="FDD35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54" y="2567517"/>
            <a:ext cx="6351512" cy="2964040"/>
          </a:xfrm>
          <a:prstGeom prst="rect">
            <a:avLst/>
          </a:prstGeom>
        </p:spPr>
      </p:pic>
      <p:pic>
        <p:nvPicPr>
          <p:cNvPr id="3" name="02003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30899" y="2201333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1576388" y="1029892"/>
            <a:ext cx="5994797" cy="140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25" dirty="0" smtClean="0">
                <a:latin typeface="宋体" panose="02010600030101010101" pitchFamily="2" charset="-122"/>
              </a:rPr>
              <a:t>我们再来听一听豫剧风格的</a:t>
            </a:r>
            <a:r>
              <a:rPr lang="zh-CN" altLang="en-US" sz="2025" dirty="0" smtClean="0">
                <a:latin typeface="宋体" panose="02010600030101010101" pitchFamily="2" charset="-122"/>
              </a:rPr>
              <a:t>歌曲，</a:t>
            </a:r>
            <a:r>
              <a:rPr lang="zh-CN" altLang="en-US" sz="2025" dirty="0" smtClean="0">
                <a:latin typeface="宋体" panose="02010600030101010101" pitchFamily="2" charset="-122"/>
              </a:rPr>
              <a:t>它的伴奏乐器是什么？</a:t>
            </a:r>
            <a:endParaRPr lang="en-US" altLang="zh-CN" sz="2025" dirty="0">
              <a:latin typeface="宋体" panose="02010600030101010101" pitchFamily="2" charset="-122"/>
            </a:endParaRPr>
          </a:p>
          <a:p>
            <a:pPr>
              <a:buFontTx/>
              <a:buNone/>
            </a:pPr>
            <a:endParaRPr lang="zh-CN" altLang="en-US" sz="21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025" dirty="0">
              <a:latin typeface="宋体" panose="02010600030101010101" pitchFamily="2" charset="-122"/>
            </a:endParaRPr>
          </a:p>
        </p:txBody>
      </p:sp>
      <p:grpSp>
        <p:nvGrpSpPr>
          <p:cNvPr id="6152" name="Group 8"/>
          <p:cNvGrpSpPr/>
          <p:nvPr/>
        </p:nvGrpSpPr>
        <p:grpSpPr bwMode="auto">
          <a:xfrm>
            <a:off x="1409701" y="1143001"/>
            <a:ext cx="189310" cy="189310"/>
            <a:chOff x="296" y="476"/>
            <a:chExt cx="159" cy="159"/>
          </a:xfrm>
        </p:grpSpPr>
        <p:sp>
          <p:nvSpPr>
            <p:cNvPr id="6153" name="Oval 11"/>
            <p:cNvSpPr>
              <a:spLocks noChangeAspect="1" noChangeArrowheads="1"/>
            </p:cNvSpPr>
            <p:nvPr/>
          </p:nvSpPr>
          <p:spPr bwMode="auto">
            <a:xfrm>
              <a:off x="315" y="495"/>
              <a:ext cx="120" cy="120"/>
            </a:xfrm>
            <a:prstGeom prst="ellipse">
              <a:avLst/>
            </a:prstGeom>
            <a:solidFill>
              <a:srgbClr val="FDD3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154" name="Oval 12"/>
            <p:cNvSpPr>
              <a:spLocks noChangeAspect="1" noChangeArrowheads="1"/>
            </p:cNvSpPr>
            <p:nvPr/>
          </p:nvSpPr>
          <p:spPr bwMode="auto">
            <a:xfrm>
              <a:off x="296" y="476"/>
              <a:ext cx="159" cy="159"/>
            </a:xfrm>
            <a:prstGeom prst="ellipse">
              <a:avLst/>
            </a:prstGeom>
            <a:noFill/>
            <a:ln w="15875">
              <a:solidFill>
                <a:srgbClr val="FDD35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6155" name="Picture 11" descr="02005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53" y="2534921"/>
            <a:ext cx="6435332" cy="30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2003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45187" y="2193212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" y="857250"/>
            <a:ext cx="5224968" cy="5143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88967" y="573196"/>
            <a:ext cx="2825087" cy="555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zh-CN" altLang="en-US" sz="2100" dirty="0"/>
              <a:t>豫剧，原称“河南梆子”，也叫“河南高调”，产生于明末清初，多以清唱为主</a:t>
            </a:r>
            <a:r>
              <a:rPr lang="en-US" altLang="zh-CN" sz="2100" dirty="0"/>
              <a:t>,</a:t>
            </a:r>
            <a:r>
              <a:rPr lang="zh-CN" altLang="en-US" sz="2100" dirty="0"/>
              <a:t>其风格首先是富有激情奔放的阳刚之气，善于表演大气磅礴的大</a:t>
            </a:r>
            <a:r>
              <a:rPr lang="zh-CN" altLang="en-US" sz="2100" dirty="0" smtClean="0"/>
              <a:t>场面，</a:t>
            </a:r>
            <a:r>
              <a:rPr lang="zh-CN" altLang="en-US" sz="2100" dirty="0"/>
              <a:t>具有强大的情感力度</a:t>
            </a:r>
            <a:r>
              <a:rPr lang="en-US" altLang="zh-CN" sz="2100" dirty="0" smtClean="0"/>
              <a:t>;</a:t>
            </a:r>
            <a:r>
              <a:rPr lang="zh-CN" altLang="en-US" sz="2100" dirty="0"/>
              <a:t>其次是地方特色</a:t>
            </a:r>
            <a:r>
              <a:rPr lang="zh-CN" altLang="en-US" sz="2100" dirty="0" smtClean="0"/>
              <a:t>浓郁。</a:t>
            </a:r>
            <a:endParaRPr lang="zh-CN" altLang="en-US" sz="21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" y="857250"/>
            <a:ext cx="9138464" cy="5143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511"/>
            <a:ext cx="9138464" cy="51562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136177" y="3051147"/>
            <a:ext cx="6632812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/>
              <a:t>慢板、流水板、二八板、</a:t>
            </a:r>
            <a:r>
              <a:rPr lang="zh-CN" altLang="en-US" sz="3000" dirty="0" smtClean="0"/>
              <a:t>飞板四</a:t>
            </a:r>
            <a:r>
              <a:rPr lang="zh-CN" altLang="en-US" sz="3000" dirty="0"/>
              <a:t>大板类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" y="857250"/>
            <a:ext cx="9132928" cy="51434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" y="573307"/>
            <a:ext cx="9132929" cy="5265356"/>
          </a:xfrm>
          <a:prstGeom prst="rect">
            <a:avLst/>
          </a:prstGeom>
        </p:spPr>
      </p:pic>
      <p:pic>
        <p:nvPicPr>
          <p:cNvPr id="37" name="020030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5000.3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73305" y="1155435"/>
            <a:ext cx="457200" cy="457200"/>
          </a:xfrm>
          <a:prstGeom prst="rect">
            <a:avLst/>
          </a:prstGeom>
        </p:spPr>
      </p:pic>
      <p:pic>
        <p:nvPicPr>
          <p:cNvPr id="40" name="音频 3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24875" y="5381625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83"/>
    </mc:Choice>
    <mc:Fallback xmlns="">
      <p:transition spd="slow" advTm="64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1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1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1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1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1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1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6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83" y="1850125"/>
            <a:ext cx="7860784" cy="374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258102" y="1319210"/>
            <a:ext cx="2282588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/>
              <a:t>看大戏</a:t>
            </a:r>
            <a:endParaRPr lang="zh-CN" alt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47" y="857250"/>
            <a:ext cx="7185546" cy="495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6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295</Words>
  <Application>Microsoft Office PowerPoint</Application>
  <PresentationFormat>全屏显示(4:3)</PresentationFormat>
  <Paragraphs>34</Paragraphs>
  <Slides>12</Slides>
  <Notes>5</Notes>
  <HiddenSlides>0</HiddenSlides>
  <MMClips>7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黑体</vt:lpstr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贺州市八步龙山小学录制            2017年5月17日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</dc:creator>
  <cp:lastModifiedBy>Windows</cp:lastModifiedBy>
  <cp:revision>24</cp:revision>
  <dcterms:created xsi:type="dcterms:W3CDTF">2017-05-05T01:40:00Z</dcterms:created>
  <dcterms:modified xsi:type="dcterms:W3CDTF">2017-05-23T02:49:07Z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