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1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</p:sldMasterIdLst>
  <p:notesMasterIdLst>
    <p:notesMasterId r:id="rId30"/>
  </p:notesMasterIdLst>
  <p:sldIdLst>
    <p:sldId id="272" r:id="rId21"/>
    <p:sldId id="330" r:id="rId22"/>
    <p:sldId id="281" r:id="rId23"/>
    <p:sldId id="325" r:id="rId24"/>
    <p:sldId id="329" r:id="rId25"/>
    <p:sldId id="268" r:id="rId26"/>
    <p:sldId id="328" r:id="rId27"/>
    <p:sldId id="327" r:id="rId28"/>
    <p:sldId id="332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FF"/>
    <a:srgbClr val="FFCCFF"/>
    <a:srgbClr val="0000FF"/>
    <a:srgbClr val="FFFFCC"/>
    <a:srgbClr val="FFFF99"/>
    <a:srgbClr val="FF0000"/>
    <a:srgbClr val="66CCFF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243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/>
          </a:p>
        </p:txBody>
      </p:sp>
      <p:sp>
        <p:nvSpPr>
          <p:cNvPr id="2253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endParaRPr lang="zh-CN" altLang="en-US" sz="1200" strike="noStrike" noProof="1"/>
          </a:p>
        </p:txBody>
      </p:sp>
      <p:sp>
        <p:nvSpPr>
          <p:cNvPr id="2150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150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2253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fontAlgn="base" hangingPunct="1"/>
            <a:endParaRPr lang="zh-CN" altLang="en-US" sz="1200" strike="noStrike" noProof="1"/>
          </a:p>
        </p:txBody>
      </p:sp>
      <p:sp>
        <p:nvSpPr>
          <p:cNvPr id="2253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17513"/>
            <a:ext cx="2057400" cy="57086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7513"/>
            <a:ext cx="6052930" cy="57086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60118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60118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60118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60118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60118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60118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60118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60118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60118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686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60118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6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6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417513"/>
            <a:ext cx="6130925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pic>
        <p:nvPicPr>
          <p:cNvPr id="1028" name="Picture 5" descr="人教logo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8313" y="6092825"/>
            <a:ext cx="3168650" cy="3476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rgbClr val="1C1C1C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rgbClr val="1C1C1C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rgbClr val="1C1C1C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rgbClr val="1C1C1C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rgbClr val="1C1C1C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rgbClr val="1C1C1C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rgbClr val="1C1C1C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rgbClr val="1C1C1C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rgbClr val="1C1C1C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10243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10244" name="矩形 8"/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 rotWithShape="0">
            <a:gsLst>
              <a:gs pos="0">
                <a:srgbClr val="DCD9CC">
                  <a:alpha val="20000"/>
                </a:srgbClr>
              </a:gs>
              <a:gs pos="50000">
                <a:srgbClr val="918415">
                  <a:alpha val="35000"/>
                </a:srgbClr>
              </a:gs>
              <a:gs pos="100000">
                <a:srgbClr val="DCD9CC">
                  <a:alpha val="5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10245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46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1271" name="日期占位符 4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1272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1273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lstStyle>
            <a:lvl1pPr algn="ctr">
              <a:defRPr sz="1100" b="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ß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Þ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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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11267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1126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126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2294" name="日期占位符 4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2295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229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lstStyle>
            <a:lvl1pPr algn="ctr">
              <a:defRPr sz="1100" b="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ß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Þ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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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12291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12292" name="矩形 8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 rotWithShape="0">
            <a:gsLst>
              <a:gs pos="0">
                <a:srgbClr val="DCD9CC">
                  <a:alpha val="20000"/>
                </a:srgbClr>
              </a:gs>
              <a:gs pos="50000">
                <a:srgbClr val="918415">
                  <a:alpha val="35000"/>
                </a:srgbClr>
              </a:gs>
              <a:gs pos="100000">
                <a:srgbClr val="DCD9CC">
                  <a:alpha val="5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12293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2294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3319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33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332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lstStyle>
            <a:lvl1pPr algn="ctr">
              <a:defRPr sz="1100" b="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ß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Þ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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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直接连接符 12"/>
          <p:cNvGrpSpPr/>
          <p:nvPr/>
        </p:nvGrpSpPr>
        <p:grpSpPr>
          <a:xfrm>
            <a:off x="506413" y="5340350"/>
            <a:ext cx="8643937" cy="23813"/>
            <a:chOff x="0" y="0"/>
            <a:chExt cx="5445" cy="15"/>
          </a:xfrm>
        </p:grpSpPr>
        <p:pic>
          <p:nvPicPr>
            <p:cNvPr id="13315" name="直接连接符 12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445" cy="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6" name="文本框 14339"/>
            <p:cNvSpPr txBox="1"/>
            <p:nvPr/>
          </p:nvSpPr>
          <p:spPr>
            <a:xfrm>
              <a:off x="5" y="6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lvl="0" indent="0"/>
              <a:endParaRPr lang="en-US" altLang="x-none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13317" name="文本占位符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3318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4343" name="日期占位符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4344" name="页脚占位符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4345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直接连接符 6"/>
          <p:cNvGrpSpPr/>
          <p:nvPr/>
        </p:nvGrpSpPr>
        <p:grpSpPr>
          <a:xfrm>
            <a:off x="506413" y="1036638"/>
            <a:ext cx="8643937" cy="30162"/>
            <a:chOff x="0" y="0"/>
            <a:chExt cx="5445" cy="19"/>
          </a:xfrm>
        </p:grpSpPr>
        <p:pic>
          <p:nvPicPr>
            <p:cNvPr id="14339" name="直接连接符 6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445" cy="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0" name="文本框 15363"/>
            <p:cNvSpPr txBox="1"/>
            <p:nvPr/>
          </p:nvSpPr>
          <p:spPr>
            <a:xfrm>
              <a:off x="5" y="9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lvl="0" indent="0"/>
              <a:endParaRPr lang="en-US" altLang="x-none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14341" name="直接连接符 8"/>
          <p:cNvGrpSpPr/>
          <p:nvPr/>
        </p:nvGrpSpPr>
        <p:grpSpPr>
          <a:xfrm>
            <a:off x="506413" y="1036638"/>
            <a:ext cx="8643937" cy="30162"/>
            <a:chOff x="0" y="0"/>
            <a:chExt cx="5445" cy="19"/>
          </a:xfrm>
        </p:grpSpPr>
        <p:pic>
          <p:nvPicPr>
            <p:cNvPr id="14342" name="直接连接符 8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445" cy="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3" name="文本框 15366"/>
            <p:cNvSpPr txBox="1"/>
            <p:nvPr/>
          </p:nvSpPr>
          <p:spPr>
            <a:xfrm>
              <a:off x="5" y="9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lvl="0" indent="0"/>
              <a:endParaRPr lang="en-US" altLang="x-none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14344" name="直接连接符 11"/>
          <p:cNvGrpSpPr/>
          <p:nvPr/>
        </p:nvGrpSpPr>
        <p:grpSpPr>
          <a:xfrm>
            <a:off x="506413" y="1047750"/>
            <a:ext cx="8643937" cy="25400"/>
            <a:chOff x="0" y="0"/>
            <a:chExt cx="5445" cy="16"/>
          </a:xfrm>
        </p:grpSpPr>
        <p:pic>
          <p:nvPicPr>
            <p:cNvPr id="14345" name="直接连接符 11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5445" cy="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6" name="文本框 15369"/>
            <p:cNvSpPr txBox="1"/>
            <p:nvPr/>
          </p:nvSpPr>
          <p:spPr>
            <a:xfrm>
              <a:off x="5" y="6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lvl="0" indent="0"/>
              <a:endParaRPr lang="en-US" altLang="x-none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14347" name="文本占位符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4348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5373" name="日期占位符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5374" name="页脚占位符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5375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直接连接符 12"/>
          <p:cNvGrpSpPr/>
          <p:nvPr/>
        </p:nvGrpSpPr>
        <p:grpSpPr>
          <a:xfrm>
            <a:off x="506413" y="3432175"/>
            <a:ext cx="8643937" cy="23813"/>
            <a:chOff x="0" y="0"/>
            <a:chExt cx="5445" cy="15"/>
          </a:xfrm>
        </p:grpSpPr>
        <p:pic>
          <p:nvPicPr>
            <p:cNvPr id="15363" name="直接连接符 12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445" cy="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4" name="文本框 16387"/>
            <p:cNvSpPr txBox="1"/>
            <p:nvPr/>
          </p:nvSpPr>
          <p:spPr>
            <a:xfrm>
              <a:off x="5" y="8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lvl="0" indent="0"/>
              <a:endParaRPr lang="en-US" altLang="x-none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15365" name="文本占位符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5366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6391" name="日期占位符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6392" name="页脚占位符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6393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直接连接符 12"/>
          <p:cNvGrpSpPr/>
          <p:nvPr/>
        </p:nvGrpSpPr>
        <p:grpSpPr>
          <a:xfrm>
            <a:off x="506413" y="6010275"/>
            <a:ext cx="8643937" cy="25400"/>
            <a:chOff x="0" y="0"/>
            <a:chExt cx="5445" cy="16"/>
          </a:xfrm>
        </p:grpSpPr>
        <p:pic>
          <p:nvPicPr>
            <p:cNvPr id="16387" name="直接连接符 12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445" cy="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88" name="文本框 17411"/>
            <p:cNvSpPr txBox="1"/>
            <p:nvPr/>
          </p:nvSpPr>
          <p:spPr>
            <a:xfrm>
              <a:off x="5" y="6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lvl="0" indent="0"/>
              <a:endParaRPr lang="en-US" altLang="x-none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16389" name="文本占位符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639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7415" name="日期占位符 9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741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741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占位符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7411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8436" name="日期占位符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8437" name="页脚占位符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8438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直接连接符 12"/>
          <p:cNvGrpSpPr/>
          <p:nvPr/>
        </p:nvGrpSpPr>
        <p:grpSpPr>
          <a:xfrm>
            <a:off x="506413" y="5840413"/>
            <a:ext cx="8643937" cy="23812"/>
            <a:chOff x="0" y="0"/>
            <a:chExt cx="5445" cy="15"/>
          </a:xfrm>
        </p:grpSpPr>
        <p:pic>
          <p:nvPicPr>
            <p:cNvPr id="18435" name="直接连接符 12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445" cy="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6" name="文本框 19459"/>
            <p:cNvSpPr txBox="1"/>
            <p:nvPr/>
          </p:nvSpPr>
          <p:spPr>
            <a:xfrm>
              <a:off x="5" y="5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lvl="0" indent="0"/>
              <a:endParaRPr lang="en-US" altLang="x-none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18437" name="文本占位符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8438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9463" name="日期占位符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9464" name="页脚占位符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1946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占位符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9459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20484" name="日期占位符 6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2048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20486" name="灯片编号占位符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2053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205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205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lstStyle>
            <a:lvl1pPr algn="ctr">
              <a:defRPr sz="1100" b="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  <p:sp>
        <p:nvSpPr>
          <p:cNvPr id="2056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ß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Þ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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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占位符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20483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21508" name="日期占位符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2150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215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直接连接符 6"/>
          <p:cNvGrpSpPr/>
          <p:nvPr/>
        </p:nvGrpSpPr>
        <p:grpSpPr>
          <a:xfrm>
            <a:off x="506413" y="1036638"/>
            <a:ext cx="8643937" cy="30162"/>
            <a:chOff x="0" y="0"/>
            <a:chExt cx="5445" cy="19"/>
          </a:xfrm>
        </p:grpSpPr>
        <p:pic>
          <p:nvPicPr>
            <p:cNvPr id="3075" name="直接连接符 6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445" cy="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6" name="文本框 3075"/>
            <p:cNvSpPr txBox="1"/>
            <p:nvPr/>
          </p:nvSpPr>
          <p:spPr>
            <a:xfrm>
              <a:off x="5" y="9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lvl="0" indent="0"/>
              <a:endParaRPr lang="en-US" altLang="x-none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3077" name="文本占位符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3078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079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08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algn="r" fontAlgn="base"/>
            <a:fld id="{9A0DB2DC-4C9A-4742-B13C-FB6460FD3503}" type="slidenum">
              <a:rPr lang="en-US" altLang="x-none" sz="1200" strike="noStrike" noProof="1" dirty="0">
                <a:solidFill>
                  <a:srgbClr val="D38E27"/>
                </a:solidFill>
                <a:latin typeface="楷体_GB2312" pitchFamily="1" charset="-122"/>
                <a:ea typeface="楷体_GB2312" pitchFamily="1" charset="-122"/>
                <a:cs typeface="+mn-ea"/>
              </a:rPr>
              <a:pPr lvl="0" indent="0" algn="r" fontAlgn="base"/>
              <a:t>‹#›</a:t>
            </a:fld>
            <a:endParaRPr lang="en-US" altLang="x-none" sz="1200" strike="noStrike" noProof="1">
              <a:solidFill>
                <a:srgbClr val="D38E27"/>
              </a:solidFill>
              <a:latin typeface="楷体_GB2312" pitchFamily="1" charset="-122"/>
              <a:ea typeface="华文楷体" panose="02010600040101010101" pitchFamily="2" charset="-122"/>
            </a:endParaRPr>
          </a:p>
        </p:txBody>
      </p:sp>
      <p:sp>
        <p:nvSpPr>
          <p:cNvPr id="3081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grpSp>
        <p:nvGrpSpPr>
          <p:cNvPr id="3082" name="直接连接符 8"/>
          <p:cNvGrpSpPr/>
          <p:nvPr/>
        </p:nvGrpSpPr>
        <p:grpSpPr>
          <a:xfrm>
            <a:off x="506413" y="1036638"/>
            <a:ext cx="8643937" cy="30162"/>
            <a:chOff x="0" y="0"/>
            <a:chExt cx="5445" cy="19"/>
          </a:xfrm>
        </p:grpSpPr>
        <p:pic>
          <p:nvPicPr>
            <p:cNvPr id="3083" name="直接连接符 8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445" cy="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4" name="文本框 3083"/>
            <p:cNvSpPr txBox="1"/>
            <p:nvPr/>
          </p:nvSpPr>
          <p:spPr>
            <a:xfrm>
              <a:off x="5" y="9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lvl="0" indent="0"/>
              <a:endParaRPr lang="en-US" altLang="x-none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3085" name="直接连接符 11"/>
          <p:cNvGrpSpPr/>
          <p:nvPr/>
        </p:nvGrpSpPr>
        <p:grpSpPr>
          <a:xfrm>
            <a:off x="506413" y="1047750"/>
            <a:ext cx="8643937" cy="25400"/>
            <a:chOff x="0" y="0"/>
            <a:chExt cx="5445" cy="16"/>
          </a:xfrm>
        </p:grpSpPr>
        <p:pic>
          <p:nvPicPr>
            <p:cNvPr id="3086" name="直接连接符 11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5445" cy="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7" name="文本框 3086"/>
            <p:cNvSpPr txBox="1"/>
            <p:nvPr/>
          </p:nvSpPr>
          <p:spPr>
            <a:xfrm>
              <a:off x="5" y="6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lvl="0" indent="0"/>
              <a:endParaRPr lang="en-US" altLang="x-none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2" charset="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2" charset="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4099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4100" name="矩形 8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 rotWithShape="0">
            <a:gsLst>
              <a:gs pos="0">
                <a:srgbClr val="DCD9CC">
                  <a:alpha val="20000"/>
                </a:srgbClr>
              </a:gs>
              <a:gs pos="50000">
                <a:srgbClr val="918415">
                  <a:alpha val="35000"/>
                </a:srgbClr>
              </a:gs>
              <a:gs pos="100000">
                <a:srgbClr val="DCD9CC">
                  <a:alpha val="5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4101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4102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103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10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10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lstStyle>
            <a:lvl1pPr algn="ctr">
              <a:defRPr sz="1100" b="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ß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Þ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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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5123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5124" name="矩形 8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 rotWithShape="0">
            <a:gsLst>
              <a:gs pos="0">
                <a:srgbClr val="DCD9CC">
                  <a:alpha val="20000"/>
                </a:srgbClr>
              </a:gs>
              <a:gs pos="50000">
                <a:srgbClr val="918415">
                  <a:alpha val="35000"/>
                </a:srgbClr>
              </a:gs>
              <a:gs pos="100000">
                <a:srgbClr val="DCD9CC">
                  <a:alpha val="5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5125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5126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5127" name="日期占位符 3"/>
          <p:cNvSpPr>
            <a:spLocks noGrp="1"/>
          </p:cNvSpPr>
          <p:nvPr>
            <p:ph type="dt" sz="half" idx="2"/>
          </p:nvPr>
        </p:nvSpPr>
        <p:spPr>
          <a:xfrm>
            <a:off x="73025" y="6400800"/>
            <a:ext cx="3200400" cy="2841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128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0825" y="6400800"/>
            <a:ext cx="3733800" cy="284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12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lstStyle>
            <a:lvl1pPr algn="ctr">
              <a:defRPr sz="1100" b="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ß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Þ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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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6147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6148" name="矩形 8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 rotWithShape="0">
            <a:gsLst>
              <a:gs pos="0">
                <a:srgbClr val="DCD9CC">
                  <a:alpha val="20000"/>
                </a:srgbClr>
              </a:gs>
              <a:gs pos="50000">
                <a:srgbClr val="918415">
                  <a:alpha val="35000"/>
                </a:srgbClr>
              </a:gs>
              <a:gs pos="100000">
                <a:srgbClr val="DCD9CC">
                  <a:alpha val="5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6149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6150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6151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152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15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lstStyle>
            <a:lvl1pPr algn="ctr">
              <a:defRPr sz="1100" b="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ß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Þ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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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7171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7172" name="矩形 8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 rotWithShape="0">
            <a:gsLst>
              <a:gs pos="0">
                <a:srgbClr val="DCD9CC">
                  <a:alpha val="20000"/>
                </a:srgbClr>
              </a:gs>
              <a:gs pos="50000">
                <a:srgbClr val="918415">
                  <a:alpha val="35000"/>
                </a:srgbClr>
              </a:gs>
              <a:gs pos="100000">
                <a:srgbClr val="DCD9CC">
                  <a:alpha val="5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7173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7174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7175" name="日期占位符 4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176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17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lstStyle>
            <a:lvl1pPr algn="ctr">
              <a:defRPr sz="1100" b="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ß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Þ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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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8195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8196" name="矩形 8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 rotWithShape="0">
            <a:gsLst>
              <a:gs pos="0">
                <a:srgbClr val="DCD9CC">
                  <a:alpha val="20000"/>
                </a:srgbClr>
              </a:gs>
              <a:gs pos="50000">
                <a:srgbClr val="918415">
                  <a:alpha val="35000"/>
                </a:srgbClr>
              </a:gs>
              <a:gs pos="100000">
                <a:srgbClr val="DCD9CC">
                  <a:alpha val="5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819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8198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8199" name="日期占位符 6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200" name="页脚占位符 7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8201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lstStyle>
            <a:lvl1pPr algn="ctr">
              <a:defRPr sz="1100" b="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ß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Þ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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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9219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 rotWithShape="0">
            <a:gsLst>
              <a:gs pos="0">
                <a:srgbClr val="918415">
                  <a:alpha val="50000"/>
                </a:srgbClr>
              </a:gs>
              <a:gs pos="50000">
                <a:srgbClr val="EEEDE7">
                  <a:alpha val="45000"/>
                </a:srgbClr>
              </a:gs>
              <a:gs pos="100000">
                <a:srgbClr val="918415">
                  <a:alpha val="39999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9220" name="矩形 8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 rotWithShape="0">
            <a:gsLst>
              <a:gs pos="0">
                <a:srgbClr val="DCD9CC">
                  <a:alpha val="20000"/>
                </a:srgbClr>
              </a:gs>
              <a:gs pos="50000">
                <a:srgbClr val="918415">
                  <a:alpha val="35000"/>
                </a:srgbClr>
              </a:gs>
              <a:gs pos="100000">
                <a:srgbClr val="DCD9CC">
                  <a:alpha val="5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Franklin Gothic Book" panose="020B0503020102020204" pitchFamily="2" charset="0"/>
              <a:ea typeface="黑体" panose="02010609060101010101" pitchFamily="1" charset="-122"/>
            </a:endParaRPr>
          </a:p>
        </p:txBody>
      </p:sp>
      <p:sp>
        <p:nvSpPr>
          <p:cNvPr id="9221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9222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9223" name="日期占位符 2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2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2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lstStyle>
            <a:lvl1pPr algn="ctr">
              <a:defRPr sz="1100" b="0">
                <a:solidFill>
                  <a:srgbClr val="636363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楷体_GB2312" pitchFamily="1" charset="-122"/>
                <a:ea typeface="楷体_GB2312" pitchFamily="1" charset="-122"/>
                <a:cs typeface="+mn-ea"/>
              </a:rPr>
              <a:pPr lvl="0" eaLnBrk="1" fontAlgn="base" hangingPunct="1"/>
              <a:t>‹#›</a:t>
            </a:fld>
            <a:endParaRPr lang="en-US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ß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Þ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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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2" charset="2"/>
        <a:buChar char="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/>
          </p:cNvSpPr>
          <p:nvPr>
            <p:ph type="ctrTitle"/>
          </p:nvPr>
        </p:nvSpPr>
        <p:spPr>
          <a:xfrm>
            <a:off x="1763713" y="836613"/>
            <a:ext cx="2952750" cy="935037"/>
          </a:xfrm>
        </p:spPr>
        <p:txBody>
          <a:bodyPr wrap="square" anchor="ctr"/>
          <a:lstStyle>
            <a:lvl1pPr lvl="0">
              <a:defRPr kern="1200"/>
            </a:lvl1pPr>
          </a:lstStyle>
          <a:p>
            <a:pPr lvl="0" indent="0" eaLnBrk="1" hangingPunct="1"/>
            <a:r>
              <a:rPr lang="zh-CN" altLang="en-US" sz="4600" b="1">
                <a:solidFill>
                  <a:schemeClr val="tx1"/>
                </a:solidFill>
                <a:ea typeface="宋体" panose="02010600030101010101" pitchFamily="2" charset="-122"/>
              </a:rPr>
              <a:t>可能性</a:t>
            </a:r>
          </a:p>
        </p:txBody>
      </p:sp>
      <p:sp>
        <p:nvSpPr>
          <p:cNvPr id="22530" name="TextBox 3"/>
          <p:cNvSpPr txBox="1"/>
          <p:nvPr/>
        </p:nvSpPr>
        <p:spPr>
          <a:xfrm>
            <a:off x="250825" y="1985963"/>
            <a:ext cx="4857750" cy="7010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可能性 例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pic>
        <p:nvPicPr>
          <p:cNvPr id="22531" name="Picture 4" descr="\\192.168.1.3\临时中转站1_以本人姓名建目录\开发中心-多媒体部\02美术部\晨会文件\04宁煌\人教数学教参\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952500"/>
            <a:ext cx="785813" cy="785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75654"/>
            <a:ext cx="82868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    </a:t>
            </a:r>
            <a:r>
              <a:rPr lang="zh-CN" altLang="en-US" sz="4000" dirty="0" smtClean="0"/>
              <a:t>一副</a:t>
            </a:r>
            <a:r>
              <a:rPr lang="en-US" sz="4000" dirty="0" smtClean="0"/>
              <a:t>52</a:t>
            </a:r>
            <a:r>
              <a:rPr lang="zh-CN" altLang="en-US" sz="4000" dirty="0" smtClean="0"/>
              <a:t>张</a:t>
            </a:r>
            <a:r>
              <a:rPr lang="en-US" altLang="zh-CN" sz="4000" dirty="0" smtClean="0"/>
              <a:t>(</a:t>
            </a:r>
            <a:r>
              <a:rPr lang="zh-CN" altLang="en-US" sz="4000" dirty="0" smtClean="0"/>
              <a:t>不包括大、小王）的扑克牌，从中任意抽出一张，如果是红桃，玲玲赢，否则丽丽赢。 </a:t>
            </a:r>
            <a:endParaRPr lang="en-US" altLang="zh-CN" sz="4000" dirty="0" smtClean="0"/>
          </a:p>
          <a:p>
            <a:r>
              <a:rPr lang="zh-CN" altLang="en-US" sz="4000" dirty="0" smtClean="0"/>
              <a:t>    你认为这个游戏规则公平吗？为什么？</a:t>
            </a:r>
            <a:r>
              <a:rPr lang="en-US" sz="4000" dirty="0" smtClean="0"/>
              <a:t> </a:t>
            </a:r>
            <a:endParaRPr lang="zh-CN" altLang="en-US" sz="4000" dirty="0" smtClean="0"/>
          </a:p>
          <a:p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/>
          <p:nvPr/>
        </p:nvSpPr>
        <p:spPr>
          <a:xfrm>
            <a:off x="1331913" y="908050"/>
            <a:ext cx="30130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4400" dirty="0">
                <a:latin typeface="楷体_GB2312" pitchFamily="1" charset="-122"/>
                <a:ea typeface="楷体_GB2312" pitchFamily="1" charset="-122"/>
              </a:rPr>
              <a:t>游戏规则：</a:t>
            </a:r>
          </a:p>
        </p:txBody>
      </p:sp>
      <p:sp>
        <p:nvSpPr>
          <p:cNvPr id="23554" name="TextBox 2"/>
          <p:cNvSpPr txBox="1"/>
          <p:nvPr/>
        </p:nvSpPr>
        <p:spPr>
          <a:xfrm>
            <a:off x="285750" y="836613"/>
            <a:ext cx="8108950" cy="2834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x-none" sz="3600" dirty="0">
                <a:latin typeface="楷体_GB2312" pitchFamily="1" charset="-122"/>
                <a:ea typeface="楷体_GB2312" pitchFamily="1" charset="-122"/>
              </a:rPr>
              <a:t/>
            </a:r>
            <a:br>
              <a:rPr lang="en-US" altLang="x-none" sz="3600" dirty="0">
                <a:latin typeface="楷体_GB2312" pitchFamily="1" charset="-122"/>
                <a:ea typeface="楷体_GB2312" pitchFamily="1" charset="-122"/>
              </a:rPr>
            </a:br>
            <a:endParaRPr lang="en-US" altLang="x-none" sz="3600" dirty="0">
              <a:latin typeface="楷体_GB2312" pitchFamily="1" charset="-122"/>
              <a:ea typeface="楷体_GB2312" pitchFamily="1" charset="-122"/>
            </a:endParaRPr>
          </a:p>
          <a:p>
            <a:pPr lvl="0" indent="0"/>
            <a:r>
              <a:rPr lang="en-US" altLang="x-none" sz="3600" dirty="0">
                <a:latin typeface="楷体_GB2312" pitchFamily="1" charset="-122"/>
                <a:ea typeface="楷体_GB2312" pitchFamily="1" charset="-122"/>
              </a:rPr>
              <a:t>1.</a:t>
            </a:r>
            <a:r>
              <a:rPr lang="zh-CN" altLang="x-none" sz="3600" dirty="0">
                <a:latin typeface="楷体_GB2312" pitchFamily="1" charset="-122"/>
                <a:ea typeface="楷体_GB2312" pitchFamily="1" charset="-122"/>
              </a:rPr>
              <a:t>每个盒子放</a:t>
            </a:r>
            <a:r>
              <a:rPr lang="en-US" altLang="zh-CN" sz="3600" dirty="0">
                <a:latin typeface="楷体_GB2312" pitchFamily="1" charset="-122"/>
                <a:ea typeface="楷体_GB2312" pitchFamily="1" charset="-122"/>
              </a:rPr>
              <a:t>8</a:t>
            </a:r>
            <a:r>
              <a:rPr lang="zh-CN" altLang="en-US" sz="3600" dirty="0">
                <a:latin typeface="楷体_GB2312" pitchFamily="1" charset="-122"/>
                <a:ea typeface="楷体_GB2312" pitchFamily="1" charset="-122"/>
              </a:rPr>
              <a:t>颗红棋子，</a:t>
            </a:r>
            <a:r>
              <a:rPr lang="en-US" altLang="zh-CN" sz="3600" dirty="0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3600" dirty="0">
                <a:latin typeface="楷体_GB2312" pitchFamily="1" charset="-122"/>
                <a:ea typeface="楷体_GB2312" pitchFamily="1" charset="-122"/>
              </a:rPr>
              <a:t>颗绿棋子。</a:t>
            </a:r>
          </a:p>
          <a:p>
            <a:pPr lvl="0" indent="0"/>
            <a:r>
              <a:rPr lang="en-US" altLang="x-none" sz="3600" dirty="0">
                <a:latin typeface="楷体_GB2312" pitchFamily="1" charset="-122"/>
                <a:ea typeface="楷体_GB2312" pitchFamily="1" charset="-122"/>
              </a:rPr>
              <a:t>2.</a:t>
            </a:r>
            <a:r>
              <a:rPr lang="zh-CN" altLang="en-US" sz="3600" dirty="0">
                <a:latin typeface="楷体_GB2312" pitchFamily="1" charset="-122"/>
                <a:ea typeface="楷体_GB2312" pitchFamily="1" charset="-122"/>
              </a:rPr>
              <a:t>每个小组共摸</a:t>
            </a:r>
            <a:r>
              <a:rPr lang="en-US" altLang="zh-CN" sz="3600" dirty="0">
                <a:latin typeface="楷体_GB2312" pitchFamily="1" charset="-122"/>
                <a:ea typeface="楷体_GB2312" pitchFamily="1" charset="-122"/>
              </a:rPr>
              <a:t>20</a:t>
            </a:r>
            <a:r>
              <a:rPr lang="zh-CN" altLang="en-US" sz="3600" dirty="0">
                <a:latin typeface="楷体_GB2312" pitchFamily="1" charset="-122"/>
                <a:ea typeface="楷体_GB2312" pitchFamily="1" charset="-122"/>
              </a:rPr>
              <a:t>次，</a:t>
            </a:r>
            <a:r>
              <a:rPr lang="zh-CN" altLang="en-US" sz="3600" dirty="0">
                <a:sym typeface="+mn-ea"/>
              </a:rPr>
              <a:t>每次摇匀后再摸。</a:t>
            </a:r>
            <a:r>
              <a:rPr lang="en-US" altLang="x-none" sz="3600" dirty="0">
                <a:latin typeface="楷体_GB2312" pitchFamily="1" charset="-122"/>
                <a:ea typeface="楷体_GB2312" pitchFamily="1" charset="-122"/>
              </a:rPr>
              <a:t/>
            </a:r>
            <a:br>
              <a:rPr lang="en-US" altLang="x-none" sz="3600" dirty="0">
                <a:latin typeface="楷体_GB2312" pitchFamily="1" charset="-122"/>
                <a:ea typeface="楷体_GB2312" pitchFamily="1" charset="-122"/>
              </a:rPr>
            </a:br>
            <a:r>
              <a:rPr lang="en-US" altLang="x-none" sz="3600" dirty="0">
                <a:latin typeface="楷体_GB2312" pitchFamily="1" charset="-122"/>
                <a:ea typeface="楷体_GB2312" pitchFamily="1" charset="-122"/>
              </a:rPr>
              <a:t>3.</a:t>
            </a:r>
            <a:r>
              <a:rPr lang="zh-CN" altLang="en-US" sz="3600" dirty="0">
                <a:latin typeface="楷体_GB2312" pitchFamily="1" charset="-122"/>
                <a:ea typeface="楷体_GB2312" pitchFamily="1" charset="-122"/>
              </a:rPr>
              <a:t>每次摸出后，把</a:t>
            </a:r>
            <a:r>
              <a:rPr lang="zh-CN" altLang="en-US" sz="3600">
                <a:latin typeface="楷体_GB2312" pitchFamily="1" charset="-122"/>
                <a:ea typeface="楷体_GB2312" pitchFamily="1" charset="-122"/>
              </a:rPr>
              <a:t>摸</a:t>
            </a:r>
            <a:r>
              <a:rPr lang="zh-CN" altLang="en-US" sz="3600" smtClean="0">
                <a:latin typeface="楷体_GB2312" pitchFamily="1" charset="-122"/>
                <a:ea typeface="楷体_GB2312" pitchFamily="1" charset="-122"/>
              </a:rPr>
              <a:t>棋结果</a:t>
            </a:r>
            <a:r>
              <a:rPr lang="zh-CN" altLang="en-US" sz="3600" dirty="0">
                <a:latin typeface="楷体_GB2312" pitchFamily="1" charset="-122"/>
                <a:ea typeface="楷体_GB2312" pitchFamily="1" charset="-122"/>
              </a:rPr>
              <a:t>记录下来。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10845" y="405130"/>
            <a:ext cx="2153285" cy="850900"/>
          </a:xfrm>
        </p:spPr>
        <p:txBody>
          <a:bodyPr vert="horz" wrap="square" anchor="ctr"/>
          <a:lstStyle/>
          <a:p>
            <a:pPr lvl="0" fontAlgn="base"/>
            <a:r>
              <a:rPr lang="zh-CN" altLang="en-US" sz="40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猜一猜：</a:t>
            </a:r>
            <a:endParaRPr lang="en-US" altLang="zh-CN" sz="4000" b="1" strike="noStrike" noProof="1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27" name="Text Box 9"/>
          <p:cNvSpPr txBox="1"/>
          <p:nvPr/>
        </p:nvSpPr>
        <p:spPr>
          <a:xfrm>
            <a:off x="241935" y="1256030"/>
            <a:ext cx="7993063" cy="548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28600" lvl="0" indent="-228600"/>
            <a:r>
              <a:rPr lang="zh-CN" altLang="en-US" sz="300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（</a:t>
            </a:r>
            <a:r>
              <a:rPr lang="en-US" altLang="zh-CN" sz="300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1</a:t>
            </a:r>
            <a:r>
              <a:rPr lang="zh-CN" altLang="en-US" sz="300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）说一说</a:t>
            </a:r>
            <a:r>
              <a:rPr lang="zh-CN" altLang="en-US" sz="3000" dirty="0"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指针可能</a:t>
            </a:r>
            <a:r>
              <a:rPr lang="zh-CN" altLang="en-US" sz="300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停在哪种颜色上？</a:t>
            </a:r>
          </a:p>
        </p:txBody>
      </p:sp>
      <p:pic>
        <p:nvPicPr>
          <p:cNvPr id="26628" name="Picture 14" descr="男孩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15" y="3827780"/>
            <a:ext cx="1195705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AutoShape 27"/>
          <p:cNvSpPr/>
          <p:nvPr/>
        </p:nvSpPr>
        <p:spPr>
          <a:xfrm>
            <a:off x="2512060" y="4750435"/>
            <a:ext cx="3600450" cy="553085"/>
          </a:xfrm>
          <a:prstGeom prst="wedgeRoundRectCallout">
            <a:avLst>
              <a:gd name="adj1" fmla="val -58819"/>
              <a:gd name="adj2" fmla="val -12032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>
              <a:lnSpc>
                <a:spcPct val="120000"/>
              </a:lnSpc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可能停在蓝色、黄色、红色。</a:t>
            </a:r>
          </a:p>
          <a:p>
            <a:pPr lvl="0" indent="0"/>
            <a:endParaRPr lang="en-US" altLang="x-none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5" name="饼形 4"/>
          <p:cNvSpPr/>
          <p:nvPr/>
        </p:nvSpPr>
        <p:spPr>
          <a:xfrm rot="18900000">
            <a:off x="2907189" y="2115344"/>
            <a:ext cx="2366963" cy="2438400"/>
          </a:xfrm>
          <a:prstGeom prst="pie">
            <a:avLst>
              <a:gd name="adj1" fmla="val 13443559"/>
              <a:gd name="adj2" fmla="val 1620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0" name="饼形 9"/>
          <p:cNvSpPr/>
          <p:nvPr/>
        </p:nvSpPr>
        <p:spPr>
          <a:xfrm rot="8040000">
            <a:off x="2824163" y="2146300"/>
            <a:ext cx="2438400" cy="2365375"/>
          </a:xfrm>
          <a:prstGeom prst="pie">
            <a:avLst>
              <a:gd name="adj1" fmla="val 13443559"/>
              <a:gd name="adj2" fmla="val 16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1" name="饼形 10"/>
          <p:cNvSpPr/>
          <p:nvPr/>
        </p:nvSpPr>
        <p:spPr>
          <a:xfrm rot="2760000">
            <a:off x="2867025" y="2149475"/>
            <a:ext cx="2438400" cy="2381250"/>
          </a:xfrm>
          <a:prstGeom prst="pie">
            <a:avLst>
              <a:gd name="adj1" fmla="val 13443559"/>
              <a:gd name="adj2" fmla="val 1620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4" name="饼形 3"/>
          <p:cNvSpPr/>
          <p:nvPr/>
        </p:nvSpPr>
        <p:spPr>
          <a:xfrm rot="13500000">
            <a:off x="2823528" y="2111058"/>
            <a:ext cx="2438400" cy="2365375"/>
          </a:xfrm>
          <a:prstGeom prst="pie">
            <a:avLst>
              <a:gd name="adj1" fmla="val 13443559"/>
              <a:gd name="adj2" fmla="val 16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3" name="饼形 2"/>
          <p:cNvSpPr/>
          <p:nvPr/>
        </p:nvSpPr>
        <p:spPr>
          <a:xfrm>
            <a:off x="2867025" y="2138680"/>
            <a:ext cx="2438400" cy="2365375"/>
          </a:xfrm>
          <a:prstGeom prst="pie">
            <a:avLst>
              <a:gd name="adj1" fmla="val 13443559"/>
              <a:gd name="adj2" fmla="val 1620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2" name="饼形 11"/>
          <p:cNvSpPr/>
          <p:nvPr/>
        </p:nvSpPr>
        <p:spPr>
          <a:xfrm rot="5400000">
            <a:off x="2837815" y="2145665"/>
            <a:ext cx="2438400" cy="2367280"/>
          </a:xfrm>
          <a:prstGeom prst="pie">
            <a:avLst>
              <a:gd name="adj1" fmla="val 13443559"/>
              <a:gd name="adj2" fmla="val 1620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" name="饼形 1"/>
          <p:cNvSpPr/>
          <p:nvPr/>
        </p:nvSpPr>
        <p:spPr>
          <a:xfrm rot="10800000">
            <a:off x="2824480" y="2110740"/>
            <a:ext cx="2438400" cy="2365375"/>
          </a:xfrm>
          <a:prstGeom prst="pie">
            <a:avLst>
              <a:gd name="adj1" fmla="val 13443559"/>
              <a:gd name="adj2" fmla="val 16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8" name="饼形 7"/>
          <p:cNvSpPr/>
          <p:nvPr/>
        </p:nvSpPr>
        <p:spPr>
          <a:xfrm rot="16200000">
            <a:off x="2838450" y="2138680"/>
            <a:ext cx="2438400" cy="2365375"/>
          </a:xfrm>
          <a:prstGeom prst="pie">
            <a:avLst>
              <a:gd name="adj1" fmla="val 13443559"/>
              <a:gd name="adj2" fmla="val 162000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grpSp>
        <p:nvGrpSpPr>
          <p:cNvPr id="26637" name="组合 12"/>
          <p:cNvGrpSpPr/>
          <p:nvPr/>
        </p:nvGrpSpPr>
        <p:grpSpPr>
          <a:xfrm rot="20019618">
            <a:off x="3919855" y="3088005"/>
            <a:ext cx="785495" cy="213995"/>
            <a:chOff x="0" y="0"/>
            <a:chExt cx="785818" cy="214314"/>
          </a:xfrm>
        </p:grpSpPr>
        <p:sp>
          <p:nvSpPr>
            <p:cNvPr id="26638" name="右箭头 10"/>
            <p:cNvSpPr/>
            <p:nvPr/>
          </p:nvSpPr>
          <p:spPr>
            <a:xfrm>
              <a:off x="0" y="0"/>
              <a:ext cx="785818" cy="214314"/>
            </a:xfrm>
            <a:prstGeom prst="rightArrow">
              <a:avLst>
                <a:gd name="adj1" fmla="val 50000"/>
                <a:gd name="adj2" fmla="val 49924"/>
              </a:avLst>
            </a:prstGeom>
            <a:solidFill>
              <a:srgbClr val="FFC000"/>
            </a:solidFill>
            <a:ln w="127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indent="0"/>
              <a:endParaRPr lang="zh-CN" altLang="en-US" dirty="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6639" name="椭圆 11"/>
            <p:cNvSpPr/>
            <p:nvPr/>
          </p:nvSpPr>
          <p:spPr>
            <a:xfrm>
              <a:off x="71438" y="71438"/>
              <a:ext cx="71438" cy="71438"/>
            </a:xfrm>
            <a:prstGeom prst="ellipse">
              <a:avLst/>
            </a:prstGeom>
            <a:solidFill>
              <a:srgbClr val="FFFFCC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indent="0"/>
              <a:endParaRPr lang="zh-CN" altLang="en-US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41935" y="5876925"/>
            <a:ext cx="865124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(2)</a:t>
            </a:r>
            <a:r>
              <a:rPr lang="zh-CN" altLang="zh-CN" sz="2800"/>
              <a:t>指针停在每种颜色区域的可能性有什么不同？</a:t>
            </a:r>
          </a:p>
          <a:p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9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填一填：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6340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3200" dirty="0" smtClean="0"/>
              <a:t>（</a:t>
            </a:r>
            <a:r>
              <a:rPr lang="en-US" altLang="zh-CN" sz="3200" dirty="0" smtClean="0"/>
              <a:t>1 )</a:t>
            </a:r>
            <a:r>
              <a:rPr lang="zh-CN" altLang="en-US" sz="3200" dirty="0" smtClean="0"/>
              <a:t>抛出一枚硬币，有（  ）种结果，出现正面和反面的可能性（    ）。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 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）盒子里有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个红球，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个黑球，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个白球，</a:t>
            </a:r>
            <a:endParaRPr lang="en-US" altLang="zh-CN" sz="3200" dirty="0" smtClean="0"/>
          </a:p>
          <a:p>
            <a:r>
              <a:rPr lang="zh-CN" altLang="en-US" sz="3200" dirty="0" smtClean="0"/>
              <a:t>任意摸出一个球，摸出（  ）球的可能性最大，摸出（  ）球的可能性最小。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 （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）在布袋里放入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个红球，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个篮球，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个黄球，</a:t>
            </a:r>
            <a:r>
              <a:rPr lang="en-US" altLang="zh-CN" sz="3200" dirty="0" smtClean="0"/>
              <a:t>12</a:t>
            </a:r>
            <a:r>
              <a:rPr lang="zh-CN" altLang="en-US" sz="3200" dirty="0" smtClean="0"/>
              <a:t>个绿球，每次任意摸出一个球再放回去摇匀，摸</a:t>
            </a:r>
            <a:r>
              <a:rPr lang="en-US" altLang="zh-CN" sz="3200" dirty="0" smtClean="0"/>
              <a:t>100</a:t>
            </a:r>
            <a:r>
              <a:rPr lang="zh-CN" altLang="en-US" sz="3200" dirty="0" smtClean="0"/>
              <a:t>次，摸出（  ）球的可能性最大，</a:t>
            </a:r>
            <a:endParaRPr lang="en-US" altLang="zh-CN" sz="3200" dirty="0" smtClean="0"/>
          </a:p>
          <a:p>
            <a:r>
              <a:rPr lang="zh-CN" altLang="en-US" sz="3200" dirty="0" smtClean="0"/>
              <a:t>摸出（  ）球和（  ）球的可能性相等。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95242" y="928353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8322" y="15001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相等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890" y="288353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白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7305" y="333152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黑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528638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绿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7305" y="58528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蓝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7728" y="585249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黄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9"/>
          <p:cNvSpPr txBox="1"/>
          <p:nvPr/>
        </p:nvSpPr>
        <p:spPr>
          <a:xfrm>
            <a:off x="241300" y="1476375"/>
            <a:ext cx="7993063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28600" lvl="0" indent="-228600"/>
            <a:r>
              <a:rPr lang="zh-CN" altLang="en-US" sz="300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（</a:t>
            </a:r>
            <a:r>
              <a:rPr lang="en-US" altLang="zh-CN" sz="300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1</a:t>
            </a:r>
            <a:r>
              <a:rPr lang="zh-CN" altLang="en-US" sz="300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）</a:t>
            </a:r>
            <a:r>
              <a:rPr lang="zh-CN" altLang="en-US" sz="3000" dirty="0"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指针可能</a:t>
            </a:r>
            <a:r>
              <a:rPr lang="zh-CN" altLang="en-US" sz="300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停红色、黄色、蓝色区域。</a:t>
            </a:r>
          </a:p>
          <a:p>
            <a:pPr marL="228600" lvl="0" indent="-228600"/>
            <a:r>
              <a:rPr lang="zh-CN" altLang="en-US" sz="300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（</a:t>
            </a:r>
            <a:r>
              <a:rPr lang="en-US" altLang="zh-CN" sz="300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2</a:t>
            </a:r>
            <a:r>
              <a:rPr lang="zh-CN" altLang="en-US" sz="300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1" charset="-122"/>
              </a:rPr>
              <a:t>）指针可能停在红色、黄色、蓝色区域，并且停在蓝色区域的可能性最大，停在红色区域的可能性最小。</a:t>
            </a:r>
          </a:p>
        </p:txBody>
      </p:sp>
      <p:sp>
        <p:nvSpPr>
          <p:cNvPr id="25602" name="文本框 25"/>
          <p:cNvSpPr txBox="1"/>
          <p:nvPr/>
        </p:nvSpPr>
        <p:spPr>
          <a:xfrm>
            <a:off x="412750" y="382588"/>
            <a:ext cx="3784600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zh-CN" sz="3200">
                <a:latin typeface="楷体_GB2312" pitchFamily="1" charset="-122"/>
                <a:ea typeface="楷体_GB2312" pitchFamily="1" charset="-122"/>
              </a:rPr>
              <a:t>按要求涂一涂</a:t>
            </a:r>
          </a:p>
        </p:txBody>
      </p:sp>
      <p:sp>
        <p:nvSpPr>
          <p:cNvPr id="13" name="椭圆 12"/>
          <p:cNvSpPr/>
          <p:nvPr/>
        </p:nvSpPr>
        <p:spPr>
          <a:xfrm>
            <a:off x="1458913" y="3763963"/>
            <a:ext cx="2160588" cy="2160588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cxnSp>
        <p:nvCxnSpPr>
          <p:cNvPr id="14" name="直接连接符 13"/>
          <p:cNvCxnSpPr>
            <a:stCxn id="13" idx="2"/>
            <a:endCxn id="13" idx="6"/>
          </p:cNvCxnSpPr>
          <p:nvPr/>
        </p:nvCxnSpPr>
        <p:spPr>
          <a:xfrm>
            <a:off x="1458913" y="4845050"/>
            <a:ext cx="2160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3" idx="0"/>
            <a:endCxn id="13" idx="4"/>
          </p:cNvCxnSpPr>
          <p:nvPr/>
        </p:nvCxnSpPr>
        <p:spPr>
          <a:xfrm>
            <a:off x="2538413" y="3763963"/>
            <a:ext cx="0" cy="2160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3" idx="1"/>
            <a:endCxn id="13" idx="5"/>
          </p:cNvCxnSpPr>
          <p:nvPr/>
        </p:nvCxnSpPr>
        <p:spPr>
          <a:xfrm>
            <a:off x="1774825" y="4079875"/>
            <a:ext cx="1527175" cy="1528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3" idx="3"/>
            <a:endCxn id="13" idx="7"/>
          </p:cNvCxnSpPr>
          <p:nvPr/>
        </p:nvCxnSpPr>
        <p:spPr>
          <a:xfrm flipV="1">
            <a:off x="1774825" y="4079875"/>
            <a:ext cx="1527175" cy="1528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608" name="组合 12"/>
          <p:cNvGrpSpPr/>
          <p:nvPr/>
        </p:nvGrpSpPr>
        <p:grpSpPr>
          <a:xfrm rot="-1580382">
            <a:off x="2449830" y="4618038"/>
            <a:ext cx="785813" cy="214312"/>
            <a:chOff x="0" y="0"/>
            <a:chExt cx="785818" cy="214314"/>
          </a:xfrm>
        </p:grpSpPr>
        <p:sp>
          <p:nvSpPr>
            <p:cNvPr id="25609" name="右箭头 10"/>
            <p:cNvSpPr/>
            <p:nvPr/>
          </p:nvSpPr>
          <p:spPr>
            <a:xfrm>
              <a:off x="0" y="0"/>
              <a:ext cx="785818" cy="214314"/>
            </a:xfrm>
            <a:prstGeom prst="rightArrow">
              <a:avLst>
                <a:gd name="adj1" fmla="val 50000"/>
                <a:gd name="adj2" fmla="val 49924"/>
              </a:avLst>
            </a:prstGeom>
            <a:solidFill>
              <a:srgbClr val="FFC000"/>
            </a:solidFill>
            <a:ln w="127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indent="0"/>
              <a:endParaRPr lang="zh-CN" altLang="en-US" dirty="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5610" name="椭圆 11"/>
            <p:cNvSpPr/>
            <p:nvPr/>
          </p:nvSpPr>
          <p:spPr>
            <a:xfrm>
              <a:off x="71438" y="71438"/>
              <a:ext cx="71438" cy="71438"/>
            </a:xfrm>
            <a:prstGeom prst="ellipse">
              <a:avLst/>
            </a:prstGeom>
            <a:solidFill>
              <a:srgbClr val="FFFFCC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indent="0"/>
              <a:endParaRPr lang="zh-CN" altLang="en-US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5029200" y="3748088"/>
            <a:ext cx="2160588" cy="2160588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cxnSp>
        <p:nvCxnSpPr>
          <p:cNvPr id="19" name="直接连接符 18"/>
          <p:cNvCxnSpPr>
            <a:stCxn id="18" idx="2"/>
            <a:endCxn id="18" idx="6"/>
          </p:cNvCxnSpPr>
          <p:nvPr/>
        </p:nvCxnSpPr>
        <p:spPr>
          <a:xfrm>
            <a:off x="5029200" y="4827588"/>
            <a:ext cx="2160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8" idx="0"/>
            <a:endCxn id="18" idx="4"/>
          </p:cNvCxnSpPr>
          <p:nvPr/>
        </p:nvCxnSpPr>
        <p:spPr>
          <a:xfrm>
            <a:off x="6110288" y="3748088"/>
            <a:ext cx="0" cy="2160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8" idx="1"/>
            <a:endCxn id="18" idx="5"/>
          </p:cNvCxnSpPr>
          <p:nvPr/>
        </p:nvCxnSpPr>
        <p:spPr>
          <a:xfrm>
            <a:off x="5346700" y="4064000"/>
            <a:ext cx="1527175" cy="1527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8" idx="3"/>
            <a:endCxn id="18" idx="7"/>
          </p:cNvCxnSpPr>
          <p:nvPr/>
        </p:nvCxnSpPr>
        <p:spPr>
          <a:xfrm flipV="1">
            <a:off x="5346700" y="4064000"/>
            <a:ext cx="1527175" cy="1527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616" name="组合 12"/>
          <p:cNvGrpSpPr/>
          <p:nvPr/>
        </p:nvGrpSpPr>
        <p:grpSpPr>
          <a:xfrm>
            <a:off x="5988050" y="4745038"/>
            <a:ext cx="785813" cy="214312"/>
            <a:chOff x="0" y="0"/>
            <a:chExt cx="785818" cy="214314"/>
          </a:xfrm>
        </p:grpSpPr>
        <p:sp>
          <p:nvSpPr>
            <p:cNvPr id="25617" name="右箭头 10"/>
            <p:cNvSpPr/>
            <p:nvPr/>
          </p:nvSpPr>
          <p:spPr>
            <a:xfrm>
              <a:off x="0" y="0"/>
              <a:ext cx="785818" cy="214314"/>
            </a:xfrm>
            <a:prstGeom prst="rightArrow">
              <a:avLst>
                <a:gd name="adj1" fmla="val 50000"/>
                <a:gd name="adj2" fmla="val 49924"/>
              </a:avLst>
            </a:prstGeom>
            <a:solidFill>
              <a:srgbClr val="FFC000"/>
            </a:solidFill>
            <a:ln w="127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indent="0"/>
              <a:endParaRPr lang="zh-CN" altLang="en-US" dirty="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5618" name="椭圆 11"/>
            <p:cNvSpPr/>
            <p:nvPr/>
          </p:nvSpPr>
          <p:spPr>
            <a:xfrm>
              <a:off x="71438" y="71438"/>
              <a:ext cx="71438" cy="71438"/>
            </a:xfrm>
            <a:prstGeom prst="ellipse">
              <a:avLst/>
            </a:prstGeom>
            <a:solidFill>
              <a:srgbClr val="FFFFCC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indent="0"/>
              <a:endParaRPr lang="zh-CN" altLang="en-US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25619" name="文本框 26"/>
          <p:cNvSpPr txBox="1"/>
          <p:nvPr/>
        </p:nvSpPr>
        <p:spPr>
          <a:xfrm>
            <a:off x="695325" y="4025900"/>
            <a:ext cx="5667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>
                <a:latin typeface="楷体_GB2312" pitchFamily="1" charset="-122"/>
                <a:ea typeface="楷体_GB2312" pitchFamily="1" charset="-122"/>
              </a:rPr>
              <a:t>(1)</a:t>
            </a:r>
          </a:p>
        </p:txBody>
      </p:sp>
      <p:sp>
        <p:nvSpPr>
          <p:cNvPr id="25620" name="文本框 27"/>
          <p:cNvSpPr txBox="1"/>
          <p:nvPr/>
        </p:nvSpPr>
        <p:spPr>
          <a:xfrm>
            <a:off x="4456113" y="3965575"/>
            <a:ext cx="5683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>
                <a:latin typeface="楷体_GB2312" pitchFamily="1" charset="-122"/>
                <a:ea typeface="楷体_GB2312" pitchFamily="1" charset="-122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4495" y="290830"/>
            <a:ext cx="232791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我是小帮手。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4495" y="1065530"/>
            <a:ext cx="823087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  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我们</a:t>
            </a:r>
            <a:r>
              <a:rPr lang="zh-CN" altLang="en-US" sz="2400" dirty="0"/>
              <a:t>班准备举行联欢会，李老师在班上挑选了</a:t>
            </a:r>
            <a:r>
              <a:rPr lang="en-US" altLang="zh-CN" sz="2400" dirty="0"/>
              <a:t>20</a:t>
            </a:r>
            <a:r>
              <a:rPr lang="zh-CN" altLang="en-US" sz="2400" dirty="0"/>
              <a:t>人表演节目，节目种类有唱歌、跳舞、朗诵、说相声。每人表演什么节目由现场抽签决定。如果要让抽到唱歌的可能性最大，抽到跳舞和朗诵的可能性相同，抽到说相声的可能性最小。让你写</a:t>
            </a:r>
            <a:r>
              <a:rPr lang="en-US" altLang="zh-CN" sz="2400" dirty="0"/>
              <a:t>20</a:t>
            </a:r>
            <a:r>
              <a:rPr lang="zh-CN" altLang="en-US" sz="2400" dirty="0"/>
              <a:t>张节目签，你会怎样分配呢？把你的想法填在下表里。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1000100" y="4214818"/>
          <a:ext cx="640969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985"/>
                <a:gridCol w="1109345"/>
                <a:gridCol w="1092200"/>
                <a:gridCol w="1086485"/>
                <a:gridCol w="108267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节目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唱歌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跳舞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朗诵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说相声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节目签的张数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7165" y="714356"/>
            <a:ext cx="9001156" cy="2000264"/>
          </a:xfrm>
        </p:spPr>
        <p:txBody>
          <a:bodyPr>
            <a:noAutofit/>
          </a:bodyPr>
          <a:lstStyle/>
          <a:p>
            <a:pPr algn="l"/>
            <a:r>
              <a:rPr lang="zh-CN" altLang="en-US" sz="2400" b="1" dirty="0" smtClean="0"/>
              <a:t>         掷</a:t>
            </a:r>
            <a:r>
              <a:rPr lang="zh-CN" altLang="en-US" sz="2400" b="1" dirty="0"/>
              <a:t>一</a:t>
            </a:r>
            <a:r>
              <a:rPr lang="zh-CN" altLang="en-US" sz="2400" b="1" dirty="0" smtClean="0"/>
              <a:t>枚硬币时，既可能出现正面，也可能出现反面，预先作出确定的判断是不可能的，但如果硬币均匀，直观上会感到出现正面与反面的机会应该相等，即 在大量重复试验中正面朝上的频率，应接近于</a:t>
            </a:r>
            <a:r>
              <a:rPr lang="en-US" altLang="zh-CN" sz="2400" b="1" dirty="0" smtClean="0"/>
              <a:t>50℅</a:t>
            </a:r>
            <a:r>
              <a:rPr lang="zh-CN" altLang="en-US" sz="2400" b="1" dirty="0" smtClean="0"/>
              <a:t>。为了验证这点，在概率论的发展历史上，曾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zh-CN" altLang="en-US" sz="2400" b="1" dirty="0" smtClean="0"/>
              <a:t>有许多著名的数学家也做过这个试验，其结果如下  ：</a:t>
            </a:r>
            <a:endParaRPr lang="zh-CN" altLang="en-US" sz="24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63283" y="2663186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962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试验者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抛硬币次数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正面朝上次数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反面朝上次数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得</a:t>
                      </a:r>
                      <a:r>
                        <a:rPr lang="en-US" altLang="zh-CN" dirty="0" smtClean="0"/>
                        <a:t>.</a:t>
                      </a:r>
                      <a:r>
                        <a:rPr lang="zh-CN" altLang="en-US" dirty="0" smtClean="0"/>
                        <a:t>摩根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2044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蒲丰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1992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费勒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4979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5021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皮尔逊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24000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12012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11988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罗曼诺夫斯基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80640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39699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40941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64" y="5485457"/>
            <a:ext cx="8717280" cy="1214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      因此，尽管在抛一次硬币时，我们事先无法确定它是正面朝</a:t>
            </a:r>
            <a:r>
              <a:rPr lang="en-US" altLang="zh-CN" sz="2400" dirty="0" smtClean="0">
                <a:latin typeface="+mj-ea"/>
                <a:ea typeface="+mj-ea"/>
              </a:rPr>
              <a:t/>
            </a:r>
            <a:br>
              <a:rPr lang="en-US" altLang="zh-CN" sz="2400" dirty="0" smtClean="0">
                <a:latin typeface="+mj-ea"/>
                <a:ea typeface="+mj-ea"/>
              </a:rPr>
            </a:br>
            <a:r>
              <a:rPr lang="zh-CN" altLang="en-US" sz="2400" dirty="0" smtClean="0">
                <a:latin typeface="+mj-ea"/>
                <a:ea typeface="+mj-ea"/>
              </a:rPr>
              <a:t>上，还是反面朝上，但当我们大量重复抛掷一枚硬币时，二者出</a:t>
            </a:r>
            <a:r>
              <a:rPr lang="en-US" altLang="zh-CN" sz="2400" dirty="0" smtClean="0">
                <a:latin typeface="+mj-ea"/>
                <a:ea typeface="+mj-ea"/>
              </a:rPr>
              <a:t/>
            </a:r>
            <a:br>
              <a:rPr lang="en-US" altLang="zh-CN" sz="2400" dirty="0" smtClean="0">
                <a:latin typeface="+mj-ea"/>
                <a:ea typeface="+mj-ea"/>
              </a:rPr>
            </a:br>
            <a:r>
              <a:rPr lang="zh-CN" altLang="en-US" sz="2400" dirty="0" smtClean="0">
                <a:latin typeface="+mj-ea"/>
                <a:ea typeface="+mj-ea"/>
              </a:rPr>
              <a:t>现的频率始终稳定在</a:t>
            </a:r>
            <a:r>
              <a:rPr lang="en-US" altLang="zh-CN" sz="2400" dirty="0" smtClean="0">
                <a:latin typeface="+mj-ea"/>
                <a:ea typeface="+mj-ea"/>
              </a:rPr>
              <a:t>0.5</a:t>
            </a:r>
            <a:r>
              <a:rPr lang="zh-CN" altLang="en-US" sz="2400" dirty="0" smtClean="0">
                <a:latin typeface="+mj-ea"/>
                <a:ea typeface="+mj-ea"/>
              </a:rPr>
              <a:t>上，其概率是相等的。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34" y="19111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知识链接：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428736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    </a:t>
            </a:r>
            <a:r>
              <a:rPr lang="zh-CN" altLang="en-US" sz="3200" dirty="0" smtClean="0"/>
              <a:t>一副</a:t>
            </a:r>
            <a:r>
              <a:rPr lang="en-US" sz="3200" dirty="0" smtClean="0"/>
              <a:t>52</a:t>
            </a:r>
            <a:r>
              <a:rPr lang="zh-CN" altLang="en-US" sz="3200" dirty="0" smtClean="0"/>
              <a:t>张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不包括大、小王）的扑克牌，从中任意抽出一张，如果是红桃，玲玲赢，否则丽丽赢。 </a:t>
            </a:r>
            <a:endParaRPr lang="en-US" altLang="zh-CN" sz="3200" dirty="0" smtClean="0"/>
          </a:p>
          <a:p>
            <a:r>
              <a:rPr lang="zh-CN" altLang="en-US" sz="3200" dirty="0" smtClean="0"/>
              <a:t>    你认为这个游戏规则公平吗？为什么？</a:t>
            </a:r>
            <a:r>
              <a:rPr lang="en-US" sz="3200" dirty="0" smtClean="0"/>
              <a:t> </a:t>
            </a:r>
          </a:p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）玲玲赢的可能性（  ），丽丽赢的可能性（  ）</a:t>
            </a:r>
            <a:endParaRPr lang="en-US" altLang="zh-CN" sz="3200" dirty="0" smtClean="0"/>
          </a:p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）你能用这副扑克牌设计一个公平的游戏规则吗？</a:t>
            </a:r>
            <a:endParaRPr lang="en-US" altLang="zh-CN" sz="3200" dirty="0" smtClean="0"/>
          </a:p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）你还能设计其他公平的游戏规则吗？</a:t>
            </a:r>
          </a:p>
          <a:p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28604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我们来设计：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3929380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小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0124" y="4372296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大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暗香扑面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AF683E"/>
      </a:accent6>
      <a:hlink>
        <a:srgbClr val="00D5D5"/>
      </a:hlink>
      <a:folHlink>
        <a:srgbClr val="DD00DD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AF683E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暗香扑面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AF683E"/>
      </a:accent6>
      <a:hlink>
        <a:srgbClr val="00D5D5"/>
      </a:hlink>
      <a:folHlink>
        <a:srgbClr val="DD00DD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AF683E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暗香扑面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AF683E"/>
      </a:accent6>
      <a:hlink>
        <a:srgbClr val="00D5D5"/>
      </a:hlink>
      <a:folHlink>
        <a:srgbClr val="DD00DD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AF683E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跋涉">
  <a:themeElements>
    <a:clrScheme name="">
      <a:dk1>
        <a:srgbClr val="FFFFFF"/>
      </a:dk1>
      <a:lt1>
        <a:srgbClr val="000000"/>
      </a:lt1>
      <a:dk2>
        <a:srgbClr val="FBEEC9"/>
      </a:dk2>
      <a:lt2>
        <a:srgbClr val="4E3B30"/>
      </a:lt2>
      <a:accent1>
        <a:srgbClr val="F0A22E"/>
      </a:accent1>
      <a:accent2>
        <a:srgbClr val="A5644E"/>
      </a:accent2>
      <a:accent3>
        <a:srgbClr val="AAAAAA"/>
      </a:accent3>
      <a:accent4>
        <a:srgbClr val="DCDCDC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FBEEC9"/>
        </a:dk2>
        <a:lt2>
          <a:srgbClr val="4E3B30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CDCDC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5_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6_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7_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暗香扑面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AF683E"/>
      </a:accent6>
      <a:hlink>
        <a:srgbClr val="00D5D5"/>
      </a:hlink>
      <a:folHlink>
        <a:srgbClr val="DD00DD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AF683E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8_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暗香扑面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AF683E"/>
      </a:accent6>
      <a:hlink>
        <a:srgbClr val="00D5D5"/>
      </a:hlink>
      <a:folHlink>
        <a:srgbClr val="DD00DD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AF683E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暗香扑面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AF683E"/>
      </a:accent6>
      <a:hlink>
        <a:srgbClr val="00D5D5"/>
      </a:hlink>
      <a:folHlink>
        <a:srgbClr val="DD00DD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AF683E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暗香扑面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AF683E"/>
      </a:accent6>
      <a:hlink>
        <a:srgbClr val="00D5D5"/>
      </a:hlink>
      <a:folHlink>
        <a:srgbClr val="DD00DD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AF683E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暗香扑面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AF683E"/>
      </a:accent6>
      <a:hlink>
        <a:srgbClr val="00D5D5"/>
      </a:hlink>
      <a:folHlink>
        <a:srgbClr val="DD00DD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AF683E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暗香扑面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AF683E"/>
      </a:accent6>
      <a:hlink>
        <a:srgbClr val="00D5D5"/>
      </a:hlink>
      <a:folHlink>
        <a:srgbClr val="DD00DD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AF683E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暗香扑面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AF683E"/>
      </a:accent6>
      <a:hlink>
        <a:srgbClr val="00D5D5"/>
      </a:hlink>
      <a:folHlink>
        <a:srgbClr val="DD00DD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AF683E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583</Words>
  <Application>WPS 演示</Application>
  <PresentationFormat>全屏显示(4:3)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20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1_默认设计模板</vt:lpstr>
      <vt:lpstr>暗香扑面</vt:lpstr>
      <vt:lpstr>跋涉</vt:lpstr>
      <vt:lpstr>1_暗香扑面</vt:lpstr>
      <vt:lpstr>2_暗香扑面</vt:lpstr>
      <vt:lpstr>3_暗香扑面</vt:lpstr>
      <vt:lpstr>4_暗香扑面</vt:lpstr>
      <vt:lpstr>5_暗香扑面</vt:lpstr>
      <vt:lpstr>6_暗香扑面</vt:lpstr>
      <vt:lpstr>8_暗香扑面</vt:lpstr>
      <vt:lpstr>9_暗香扑面</vt:lpstr>
      <vt:lpstr>10_暗香扑面</vt:lpstr>
      <vt:lpstr>1_跋涉</vt:lpstr>
      <vt:lpstr>2_跋涉</vt:lpstr>
      <vt:lpstr>3_跋涉</vt:lpstr>
      <vt:lpstr>4_跋涉</vt:lpstr>
      <vt:lpstr>5_跋涉</vt:lpstr>
      <vt:lpstr>6_跋涉</vt:lpstr>
      <vt:lpstr>7_跋涉</vt:lpstr>
      <vt:lpstr>8_跋涉</vt:lpstr>
      <vt:lpstr>可能性</vt:lpstr>
      <vt:lpstr>幻灯片 2</vt:lpstr>
      <vt:lpstr>幻灯片 3</vt:lpstr>
      <vt:lpstr>猜一猜：</vt:lpstr>
      <vt:lpstr>幻灯片 5</vt:lpstr>
      <vt:lpstr>幻灯片 6</vt:lpstr>
      <vt:lpstr>幻灯片 7</vt:lpstr>
      <vt:lpstr>         掷一枚硬币时，既可能出现正面，也可能出现反面，预先作出确定的判断是不可能的，但如果硬币均匀，直观上会感到出现正面与反面的机会应该相等，即 在大量重复试验中正面朝上的频率，应接近于50℅。为了验证这点，在概率论的发展历史上，曾 有许多著名的数学家也做过这个试验，其结果如下  ：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 一年级下册 教学参考 多媒体资源</dc:title>
  <dc:creator>admin</dc:creator>
  <cp:lastModifiedBy>PC</cp:lastModifiedBy>
  <cp:revision>361</cp:revision>
  <dcterms:created xsi:type="dcterms:W3CDTF">2012-03-15T05:58:00Z</dcterms:created>
  <dcterms:modified xsi:type="dcterms:W3CDTF">2016-12-04T03:12:03Z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