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  <p:sldMasterId id="2147483689" r:id="rId5"/>
  </p:sldMasterIdLst>
  <p:notesMasterIdLst>
    <p:notesMasterId r:id="rId14"/>
  </p:notesMasterIdLst>
  <p:sldIdLst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5"/>
    <p:sldId id="268" r:id="rId16"/>
    <p:sldId id="271" r:id="rId17"/>
    <p:sldId id="272" r:id="rId18"/>
    <p:sldId id="257" r:id="rId19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86" d="100"/>
          <a:sy n="86" d="100"/>
        </p:scale>
        <p:origin x="-96" y="-144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298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8080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411" name="组合 15"/>
          <p:cNvGrpSpPr/>
          <p:nvPr/>
        </p:nvGrpSpPr>
        <p:grpSpPr>
          <a:xfrm>
            <a:off x="-4762" y="4953000"/>
            <a:ext cx="12196762" cy="1911350"/>
            <a:chOff x="-3765" y="4832896"/>
            <a:chExt cx="9147765" cy="2032192"/>
          </a:xfrm>
        </p:grpSpPr>
        <p:sp>
          <p:nvSpPr>
            <p:cNvPr id="2" name="任意多边形 16"/>
            <p:cNvSpPr/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5527" y="5135025"/>
              <a:ext cx="9108473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2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3" name="日期占位符 2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>
                <a:solidFill>
                  <a:srgbClr val="FFFFFF"/>
                </a:solidFill>
              </a:rPr>
            </a:fld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燕尾形 10"/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9543"/>
            <a:ext cx="10515600" cy="51174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8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31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1" y="144431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直角三角形 16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-12316" y="578775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燕尾形 19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3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61"/>
            <a:ext cx="236996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579" name="组合 15"/>
          <p:cNvGrpSpPr/>
          <p:nvPr/>
        </p:nvGrpSpPr>
        <p:grpSpPr>
          <a:xfrm>
            <a:off x="-4762" y="4953000"/>
            <a:ext cx="12196762" cy="1911350"/>
            <a:chOff x="-3765" y="4832896"/>
            <a:chExt cx="9147765" cy="2032192"/>
          </a:xfrm>
        </p:grpSpPr>
        <p:sp>
          <p:nvSpPr>
            <p:cNvPr id="2" name="任意多边形 16"/>
            <p:cNvSpPr/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5527" y="5135025"/>
              <a:ext cx="9108473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10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3" name="日期占位符 2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>
                <a:solidFill>
                  <a:srgbClr val="FFFFFF"/>
                </a:solidFill>
              </a:rPr>
            </a:fld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燕尾形 10"/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3"/>
          <p:cNvGrpSpPr/>
          <p:nvPr/>
        </p:nvGrpSpPr>
        <p:grpSpPr>
          <a:xfrm>
            <a:off x="0" y="2192338"/>
            <a:ext cx="12192000" cy="2989262"/>
            <a:chOff x="0" y="2191657"/>
            <a:chExt cx="12192001" cy="2989471"/>
          </a:xfrm>
        </p:grpSpPr>
        <p:sp>
          <p:nvSpPr>
            <p:cNvPr id="8" name="任意多边形 7"/>
            <p:cNvSpPr/>
            <p:nvPr/>
          </p:nvSpPr>
          <p:spPr>
            <a:xfrm>
              <a:off x="214313" y="2191657"/>
              <a:ext cx="11977688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0" y="2340892"/>
              <a:ext cx="2840038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14313" y="2294851"/>
              <a:ext cx="2697162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238876" y="3609393"/>
              <a:ext cx="44561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74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303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1444303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直角三角形 16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-12316" y="578774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燕尾形 19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3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9"/>
            <a:ext cx="236996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4664075"/>
            <a:ext cx="1220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771" name="组合 15"/>
          <p:cNvGrpSpPr/>
          <p:nvPr/>
        </p:nvGrpSpPr>
        <p:grpSpPr>
          <a:xfrm>
            <a:off x="-4762" y="4953000"/>
            <a:ext cx="12196762" cy="1911350"/>
            <a:chOff x="-3765" y="4832896"/>
            <a:chExt cx="9147765" cy="2032192"/>
          </a:xfrm>
        </p:grpSpPr>
        <p:sp>
          <p:nvSpPr>
            <p:cNvPr id="2" name="任意多边形 16"/>
            <p:cNvSpPr/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5527" y="5135025"/>
              <a:ext cx="9108473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3" name="日期占位符 2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>
                <a:solidFill>
                  <a:srgbClr val="FFFFFF"/>
                </a:solidFill>
              </a:rPr>
            </a:fld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燕尾形 10"/>
          <p:cNvSpPr/>
          <p:nvPr/>
        </p:nvSpPr>
        <p:spPr>
          <a:xfrm>
            <a:off x="4848225" y="3005138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4600575" y="3005138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直角三角形 16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燕尾形 19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11303000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3" name="日期占位符 4"/>
          <p:cNvSpPr>
            <a:spLocks noGrp="1"/>
          </p:cNvSpPr>
          <p:nvPr>
            <p:ph type="dt" sz="half" idx="1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页脚占位符 5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123200"/>
            <a:ext cx="9831600" cy="2386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11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476375"/>
            <a:ext cx="7762875" cy="474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0"/>
            <a:ext cx="105156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35200" y="2001600"/>
            <a:ext cx="5526000" cy="35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16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79280" y="365125"/>
            <a:ext cx="187452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03920" cy="5811838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0" lang="zh-CN" altLang="en-US" b="0" i="0" kern="1200" cap="none" spc="0" normalizeH="0" baseline="0" noProof="1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3" Type="http://schemas.openxmlformats.org/officeDocument/2006/relationships/image" Target="../media/image7.jpe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566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928688"/>
            <a:ext cx="10515600" cy="5248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buFontTx/>
              <a:buNone/>
              <a:defRPr sz="1800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buFontTx/>
              <a:buNone/>
              <a:defRPr sz="1800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</a:rPr>
            </a:fld>
            <a:endParaRPr lang="zh-CN" altLang="en-US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286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6858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11430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6002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20574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任意多边形 12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5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57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任意多边形 12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4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081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任意多边形 12"/>
          <p:cNvSpPr/>
          <p:nvPr/>
        </p:nvSpPr>
        <p:spPr bwMode="auto">
          <a:xfrm>
            <a:off x="665163" y="5945188"/>
            <a:ext cx="6588125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647700" y="5938838"/>
            <a:ext cx="492125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105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5" y="6408738"/>
            <a:ext cx="256063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7363" cy="365125"/>
          </a:xfrm>
          <a:prstGeom prst="rect">
            <a:avLst/>
          </a:prstGeom>
        </p:spPr>
        <p:txBody>
          <a:bodyPr vert="horz" anchor="b"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8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6687" y="-9525"/>
            <a:ext cx="1235868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3"/>
          <p:cNvSpPr txBox="1"/>
          <p:nvPr/>
        </p:nvSpPr>
        <p:spPr>
          <a:xfrm>
            <a:off x="1560513" y="849313"/>
            <a:ext cx="81994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新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人教版五年级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数学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课本下册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endParaRPr lang="zh-CN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0" name="文本框 4"/>
          <p:cNvSpPr txBox="1"/>
          <p:nvPr/>
        </p:nvSpPr>
        <p:spPr>
          <a:xfrm>
            <a:off x="1582738" y="2363788"/>
            <a:ext cx="84629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     第四单元  分数的意义和基本性质</a:t>
            </a:r>
            <a:endParaRPr lang="en-US" altLang="zh-CN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1" name="文本框 5"/>
          <p:cNvSpPr txBox="1"/>
          <p:nvPr/>
        </p:nvSpPr>
        <p:spPr>
          <a:xfrm>
            <a:off x="1884363" y="3952875"/>
            <a:ext cx="7470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              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第一课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时       最大公因数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42" name="文本框 6"/>
          <p:cNvSpPr txBox="1"/>
          <p:nvPr/>
        </p:nvSpPr>
        <p:spPr>
          <a:xfrm>
            <a:off x="2990850" y="4903788"/>
            <a:ext cx="5821363" cy="52387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              </a:t>
            </a: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</a:rPr>
              <a:t>执教教师：赖慧婷</a:t>
            </a:r>
            <a:endParaRPr lang="zh-CN" altLang="zh-CN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1"/>
          <p:cNvPicPr>
            <a:picLocks noChangeAspect="1"/>
          </p:cNvPicPr>
          <p:nvPr/>
        </p:nvPicPr>
        <p:blipFill>
          <a:blip r:embed="rId1"/>
          <a:srcRect l="14160" t="4762" r="14160" b="28572"/>
          <a:stretch>
            <a:fillRect/>
          </a:stretch>
        </p:blipFill>
        <p:spPr>
          <a:xfrm>
            <a:off x="0" y="0"/>
            <a:ext cx="12039600" cy="627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231900"/>
            <a:ext cx="11811000" cy="4622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9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15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12   42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54   30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45   99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36</a:t>
            </a:r>
            <a:endParaRPr kumimoji="0" lang="en-US" altLang="zh-CN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endParaRPr kumimoji="0" lang="en-US" altLang="zh-CN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9   34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17    16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48   15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16    13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78</a:t>
            </a:r>
            <a:endParaRPr kumimoji="0" lang="zh-CN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487680" marR="0" lvl="0" indent="-34163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0" y="198438"/>
            <a:ext cx="10972800" cy="969962"/>
          </a:xfrm>
          <a:noFill/>
          <a:ln>
            <a:noFill/>
            <a:miter lim="800000"/>
          </a:ln>
          <a:effectLst/>
          <a:sp3d prstMaterial="plastic"/>
        </p:spPr>
        <p:txBody>
          <a:bodyPr wrap="square" lIns="121917" tIns="60958" rIns="121917" bIns="60958" numCol="1" anchor="t" anchorCtr="0" compatLnSpc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找出下面每组数的最大公因数。</a:t>
            </a:r>
            <a:endParaRPr kumimoji="0" lang="zh-CN" alt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25663"/>
            <a:ext cx="13652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175" y="2135188"/>
            <a:ext cx="13652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475" y="2089150"/>
            <a:ext cx="13652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0" y="2020888"/>
            <a:ext cx="1620838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15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600" y="2030413"/>
            <a:ext cx="13652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00513"/>
            <a:ext cx="13652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4065588"/>
            <a:ext cx="162083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17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063" y="4084638"/>
            <a:ext cx="1620837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16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5813" y="4071938"/>
            <a:ext cx="1363662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5188" y="4070350"/>
            <a:ext cx="162083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13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8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38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22263" y="1139825"/>
            <a:ext cx="11469687" cy="212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4400" dirty="0">
                <a:latin typeface="Arial" panose="020B0604020202020204" pitchFamily="34" charset="0"/>
                <a:ea typeface="黑体" panose="02010609060101010101" pitchFamily="49" charset="-122"/>
              </a:rPr>
              <a:t>125</a:t>
            </a:r>
            <a:r>
              <a:rPr lang="zh-CN" altLang="en-US" sz="4400" dirty="0">
                <a:latin typeface="Arial" panose="020B0604020202020204" pitchFamily="34" charset="0"/>
                <a:ea typeface="黑体" panose="02010609060101010101" pitchFamily="49" charset="-122"/>
              </a:rPr>
              <a:t>班男生有</a:t>
            </a:r>
            <a:r>
              <a:rPr lang="en-US" altLang="zh-CN" sz="4400" dirty="0">
                <a:latin typeface="Arial" panose="020B0604020202020204" pitchFamily="34" charset="0"/>
                <a:ea typeface="黑体" panose="02010609060101010101" pitchFamily="49" charset="-122"/>
              </a:rPr>
              <a:t>48</a:t>
            </a:r>
            <a:r>
              <a:rPr lang="zh-CN" altLang="en-US" sz="4400" dirty="0">
                <a:latin typeface="Arial" panose="020B0604020202020204" pitchFamily="34" charset="0"/>
                <a:ea typeface="黑体" panose="02010609060101010101" pitchFamily="49" charset="-122"/>
              </a:rPr>
              <a:t>人，女生有</a:t>
            </a:r>
            <a:r>
              <a:rPr lang="en-US" altLang="zh-CN" sz="4400" dirty="0">
                <a:latin typeface="Arial" panose="020B0604020202020204" pitchFamily="34" charset="0"/>
                <a:ea typeface="黑体" panose="02010609060101010101" pitchFamily="49" charset="-122"/>
              </a:rPr>
              <a:t>36</a:t>
            </a:r>
            <a:r>
              <a:rPr lang="zh-CN" altLang="en-US" sz="4400" dirty="0">
                <a:latin typeface="Arial" panose="020B0604020202020204" pitchFamily="34" charset="0"/>
                <a:ea typeface="黑体" panose="02010609060101010101" pitchFamily="49" charset="-122"/>
              </a:rPr>
              <a:t>人，男女生分别</a:t>
            </a:r>
            <a:endParaRPr lang="en-US" altLang="zh-CN" sz="4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4400" dirty="0">
                <a:latin typeface="Arial" panose="020B0604020202020204" pitchFamily="34" charset="0"/>
                <a:ea typeface="黑体" panose="02010609060101010101" pitchFamily="49" charset="-122"/>
              </a:rPr>
              <a:t>站成若干排，要使每排的人数相同，每排最多</a:t>
            </a:r>
            <a:endParaRPr lang="en-US" altLang="zh-CN" sz="4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4400" dirty="0">
                <a:latin typeface="Arial" panose="020B0604020202020204" pitchFamily="34" charset="0"/>
                <a:ea typeface="黑体" panose="02010609060101010101" pitchFamily="49" charset="-122"/>
              </a:rPr>
              <a:t>有多少人？这时男、女生分别有几排？</a:t>
            </a:r>
            <a:endParaRPr lang="zh-CN" altLang="en-US" sz="4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4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45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574925" y="2946400"/>
            <a:ext cx="7616825" cy="92868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贺州市八步龙山小学录制</a:t>
            </a:r>
            <a:b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b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</a:t>
            </a: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kumimoji="0" lang="zh-CN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</a:t>
            </a:r>
            <a:endParaRPr kumimoji="0" lang="zh-CN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>
            <a:spLocks noGrp="1"/>
          </p:cNvSpPr>
          <p:nvPr>
            <p:ph type="ctrTitle"/>
          </p:nvPr>
        </p:nvSpPr>
        <p:spPr>
          <a:xfrm>
            <a:off x="912813" y="620713"/>
            <a:ext cx="10363200" cy="1470025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zh-CN" altLang="en-US" sz="9600" kern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最大公因数</a:t>
            </a:r>
            <a:endParaRPr lang="zh-CN" altLang="en-US" sz="9600" kern="1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963" name="副标题 2"/>
          <p:cNvSpPr>
            <a:spLocks noGrp="1"/>
          </p:cNvSpPr>
          <p:nvPr>
            <p:ph type="subTitle" idx="1"/>
          </p:nvPr>
        </p:nvSpPr>
        <p:spPr>
          <a:xfrm>
            <a:off x="881063" y="1919288"/>
            <a:ext cx="10461625" cy="3289300"/>
          </a:xfrm>
          <a:ln/>
        </p:spPr>
        <p:txBody>
          <a:bodyPr vert="horz" wrap="square" lIns="91440" tIns="45720" rIns="91440" bIns="45720" anchor="t"/>
          <a:p>
            <a:pPr eaLnBrk="1" hangingPunct="1"/>
            <a:endParaRPr lang="en-US" altLang="zh-CN" kern="1200" dirty="0">
              <a:solidFill>
                <a:srgbClr val="80808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kern="1200" dirty="0"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kern="1200" dirty="0">
              <a:solidFill>
                <a:srgbClr val="80808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zh-CN" altLang="en-US" sz="2800" kern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八步龙山小学  赖慧婷</a:t>
            </a:r>
            <a:endParaRPr lang="zh-CN" altLang="en-US" sz="2800" kern="1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231900"/>
            <a:ext cx="11999595" cy="4622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1.(1)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请学号是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的因数的同学起立并报出自己的学号。</a:t>
            </a:r>
            <a:endParaRPr kumimoji="0" lang="zh-CN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(2)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请学号是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的的因数的同学起立并报出自己的学号。</a:t>
            </a:r>
            <a:endParaRPr kumimoji="0" lang="zh-CN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487680" marR="0" lvl="0" indent="-34163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通过刚才的活动，你发现了什么？</a:t>
            </a:r>
            <a:endParaRPr kumimoji="0" lang="zh-CN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487680" marR="0" lvl="0" indent="-34163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为什么学号是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的同学会起立两次呢？</a:t>
            </a:r>
            <a:endParaRPr kumimoji="0" lang="zh-CN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487680" marR="0" lvl="0" indent="-34163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0" y="198438"/>
            <a:ext cx="10972800" cy="969962"/>
          </a:xfrm>
          <a:noFill/>
          <a:ln>
            <a:noFill/>
            <a:miter lim="800000"/>
          </a:ln>
          <a:effectLst/>
          <a:sp3d prstMaterial="plastic"/>
        </p:spPr>
        <p:txBody>
          <a:bodyPr wrap="square" lIns="121917" tIns="60958" rIns="121917" bIns="60958" numCol="1" anchor="t" anchorCtr="0" compatLnSpc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游戏规则：</a:t>
            </a:r>
            <a:endParaRPr kumimoji="0" lang="zh-CN" alt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charRg st="28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charRg st="58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charRg st="77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831138" y="3429000"/>
            <a:ext cx="2894013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735263" y="3414713"/>
            <a:ext cx="2139950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831138" y="3429000"/>
            <a:ext cx="2894013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2735263" y="3414713"/>
            <a:ext cx="2139950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239838" y="495300"/>
            <a:ext cx="9791700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110426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r>
              <a: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和</a:t>
            </a:r>
            <a:r>
              <a:rPr kumimoji="0" lang="en-US" altLang="zh-CN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r>
              <a: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公有的因数是哪几个？公有的最大因数是多少？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40" name=" 2050"/>
          <p:cNvSpPr/>
          <p:nvPr/>
        </p:nvSpPr>
        <p:spPr bwMode="auto">
          <a:xfrm>
            <a:off x="1402488" y="625869"/>
            <a:ext cx="823807" cy="68072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43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398713" y="2290763"/>
            <a:ext cx="3019425" cy="915988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的因数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773988" y="2290763"/>
            <a:ext cx="3021013" cy="915988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的因数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98613" y="3333750"/>
            <a:ext cx="3937000" cy="1893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94538" y="3333750"/>
            <a:ext cx="3937000" cy="1893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403350" y="5448300"/>
            <a:ext cx="7396163" cy="91757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公有的因数是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  <p:bldP spid="17" grpId="0"/>
      <p:bldP spid="11" grpId="0"/>
      <p:bldP spid="12" grpId="0"/>
      <p:bldP spid="2" grpId="0" animBg="1"/>
      <p:bldP spid="14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7"/>
          <p:cNvGrpSpPr/>
          <p:nvPr/>
        </p:nvGrpSpPr>
        <p:grpSpPr>
          <a:xfrm>
            <a:off x="2190750" y="406400"/>
            <a:ext cx="7539038" cy="2970213"/>
            <a:chOff x="1642273" y="305054"/>
            <a:chExt cx="5655532" cy="2227343"/>
          </a:xfrm>
        </p:grpSpPr>
        <p:pic>
          <p:nvPicPr>
            <p:cNvPr id="44045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42273" y="1030914"/>
              <a:ext cx="5655532" cy="15014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517577" y="309816"/>
              <a:ext cx="2263880" cy="66427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8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的因数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781456" y="305054"/>
              <a:ext cx="2263880" cy="66427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12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的因数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170488" y="1576388"/>
            <a:ext cx="1901825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405688" y="1530350"/>
            <a:ext cx="1819275" cy="171132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251200" y="1892300"/>
            <a:ext cx="1123950" cy="91757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556250" y="3541713"/>
            <a:ext cx="808038" cy="660400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603250" y="4319588"/>
            <a:ext cx="11074400" cy="2474912"/>
            <a:chOff x="539827" y="3306892"/>
            <a:chExt cx="8306718" cy="1855707"/>
          </a:xfrm>
        </p:grpSpPr>
        <p:sp>
          <p:nvSpPr>
            <p:cNvPr id="3" name="矩形 2"/>
            <p:cNvSpPr/>
            <p:nvPr/>
          </p:nvSpPr>
          <p:spPr>
            <a:xfrm>
              <a:off x="539827" y="3306892"/>
              <a:ext cx="8306718" cy="17497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38660" y="3306892"/>
              <a:ext cx="8031653" cy="18557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1104265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1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、</a:t>
              </a: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2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、</a:t>
              </a: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4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是</a:t>
              </a: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8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和</a:t>
              </a: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12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公有的因数，叫做他们的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公因数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。其中，</a:t>
              </a: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4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是最大的公因数，叫做它们的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最大公因数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。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6" name="组合 16"/>
          <p:cNvGrpSpPr/>
          <p:nvPr/>
        </p:nvGrpSpPr>
        <p:grpSpPr>
          <a:xfrm>
            <a:off x="1620838" y="1123950"/>
            <a:ext cx="7986712" cy="1887538"/>
            <a:chOff x="411159" y="3447170"/>
            <a:chExt cx="5989639" cy="1416050"/>
          </a:xfrm>
        </p:grpSpPr>
        <p:pic>
          <p:nvPicPr>
            <p:cNvPr id="44041" name="图片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11159" y="3447170"/>
              <a:ext cx="1547813" cy="1416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圆角矩形标注 18"/>
            <p:cNvSpPr/>
            <p:nvPr/>
          </p:nvSpPr>
          <p:spPr bwMode="auto">
            <a:xfrm flipH="1">
              <a:off x="2157690" y="3799694"/>
              <a:ext cx="4243108" cy="707429"/>
            </a:xfrm>
            <a:prstGeom prst="wedgeRoundRectCallout">
              <a:avLst>
                <a:gd name="adj1" fmla="val 55674"/>
                <a:gd name="adj2" fmla="val -1555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3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我们还可以这样表示。</a:t>
              </a:r>
              <a:endParaRPr kumimoji="0" lang="zh-CN" altLang="en-US" sz="4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 2050"/>
          <p:cNvSpPr/>
          <p:nvPr/>
        </p:nvSpPr>
        <p:spPr bwMode="auto">
          <a:xfrm>
            <a:off x="1578774" y="637307"/>
            <a:ext cx="823807" cy="68072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43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668463" y="512763"/>
            <a:ext cx="9083675" cy="915988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110426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怎样求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18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27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的最大公因数？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pic>
        <p:nvPicPr>
          <p:cNvPr id="45060" name="Picture 34" descr="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9988" y="1671638"/>
            <a:ext cx="1644650" cy="211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内容占位符 1"/>
          <p:cNvSpPr>
            <a:spLocks noGrp="1"/>
          </p:cNvSpPr>
          <p:nvPr>
            <p:ph idx="1"/>
          </p:nvPr>
        </p:nvSpPr>
        <p:spPr>
          <a:xfrm>
            <a:off x="215900" y="457200"/>
            <a:ext cx="11703050" cy="2835275"/>
          </a:xfrm>
          <a:ln/>
        </p:spPr>
        <p:txBody>
          <a:bodyPr vert="horz" wrap="square" lIns="91440" tIns="45720" rIns="91440" bIns="45720" anchor="t"/>
          <a:p>
            <a:pPr lvl="0" eaLnBrk="1" hangingPunct="1">
              <a:buNone/>
            </a:pPr>
            <a:r>
              <a:rPr lang="zh-CN" altLang="en-US" dirty="0"/>
              <a:t>              </a:t>
            </a:r>
            <a:r>
              <a:rPr lang="zh-CN" altLang="en-US" sz="5400" dirty="0"/>
              <a:t>观察一下，你发现两个数的公因数和它们的最大公因数之间有什么关系？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2"/>
          <p:cNvSpPr txBox="1"/>
          <p:nvPr/>
        </p:nvSpPr>
        <p:spPr>
          <a:xfrm>
            <a:off x="498475" y="642938"/>
            <a:ext cx="11239500" cy="171132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lvl="0" indent="1052830" eaLnBrk="1" hangingPunct="1">
              <a:lnSpc>
                <a:spcPct val="120000"/>
              </a:lnSpc>
            </a:pP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</a:t>
            </a:r>
            <a:r>
              <a:rPr lang="en-US" altLang="zh-CN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的因数、公因数分别填写在相应的位置，再圈出它们的最大公因数。</a:t>
            </a:r>
            <a:endParaRPr lang="zh-CN" altLang="en-US" sz="43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54213" y="3481388"/>
            <a:ext cx="3019425" cy="91757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的因数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148388" y="3475038"/>
            <a:ext cx="3019425" cy="91757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的因数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06613" y="4627563"/>
            <a:ext cx="2117725" cy="1446213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233488" y="4298950"/>
            <a:ext cx="3478213" cy="20939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95963" y="4298950"/>
            <a:ext cx="3479800" cy="20939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43588" y="4298950"/>
            <a:ext cx="3829050" cy="210820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17" grpId="0"/>
      <p:bldP spid="18" grpId="0"/>
      <p:bldP spid="19" grpId="0"/>
      <p:bldP spid="21" grpId="0" animBg="1"/>
      <p:bldP spid="2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2"/>
          <p:cNvSpPr txBox="1"/>
          <p:nvPr/>
        </p:nvSpPr>
        <p:spPr>
          <a:xfrm>
            <a:off x="476250" y="1547813"/>
            <a:ext cx="11239500" cy="171132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lvl="0" indent="1052830" eaLnBrk="1" hangingPunct="1">
              <a:lnSpc>
                <a:spcPct val="120000"/>
              </a:lnSpc>
            </a:pP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</a:t>
            </a:r>
            <a:r>
              <a:rPr lang="en-US" altLang="zh-CN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43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的因数、公因数分别填写在相应的位置，再圈出它们的最大公因数。</a:t>
            </a:r>
            <a:endParaRPr lang="zh-CN" altLang="en-US" sz="43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488" y="671513"/>
            <a:ext cx="2189162" cy="896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833563" y="3194050"/>
            <a:ext cx="7540625" cy="2520950"/>
            <a:chOff x="1375104" y="2394779"/>
            <a:chExt cx="5655532" cy="1890784"/>
          </a:xfrm>
        </p:grpSpPr>
        <p:pic>
          <p:nvPicPr>
            <p:cNvPr id="48137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104" y="3072793"/>
              <a:ext cx="5655532" cy="1212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109727" y="2394779"/>
              <a:ext cx="2263404" cy="6643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6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的因数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4230255" y="2394779"/>
              <a:ext cx="2263403" cy="6643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24</a:t>
              </a:r>
              <a:r>
                <a:rPr kumimoji="0" lang="zh-CN" alt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的因数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363" y="4186238"/>
            <a:ext cx="2117725" cy="144780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35713" y="4103688"/>
            <a:ext cx="3006725" cy="144780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8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endParaRPr kumimoji="0" lang="en-US" altLang="zh-CN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12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、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5233988" y="5842000"/>
            <a:ext cx="809625" cy="330200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17950" y="5983288"/>
            <a:ext cx="4741863" cy="917575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6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和</a:t>
            </a: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24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的公因数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 animBg="1"/>
      <p:bldP spid="13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779</Words>
  <Application>WPS 演示</Application>
  <PresentationFormat>自定义</PresentationFormat>
  <Paragraphs>122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黑体</vt:lpstr>
      <vt:lpstr>Calibri</vt:lpstr>
      <vt:lpstr>Lucida Sans Unicode</vt:lpstr>
      <vt:lpstr>Wingdings 3</vt:lpstr>
      <vt:lpstr>Verdana</vt:lpstr>
      <vt:lpstr>Wingdings 2</vt:lpstr>
      <vt:lpstr>Times New Roman</vt:lpstr>
      <vt:lpstr>Wingdings 2</vt:lpstr>
      <vt:lpstr>Wingdings 3</vt:lpstr>
      <vt:lpstr>微软雅黑</vt:lpstr>
      <vt:lpstr>1_Office 主题</vt:lpstr>
      <vt:lpstr>聚合</vt:lpstr>
      <vt:lpstr>3_聚合</vt:lpstr>
      <vt:lpstr>4_聚合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65</cp:revision>
  <dcterms:created xsi:type="dcterms:W3CDTF">2016-10-09T05:28:14Z</dcterms:created>
  <dcterms:modified xsi:type="dcterms:W3CDTF">2017-05-05T01:48:58Z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