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  <p:sldId id="260" r:id="rId7"/>
    <p:sldId id="261" r:id="rId8"/>
    <p:sldId id="262" r:id="rId9"/>
    <p:sldId id="267" r:id="rId10"/>
    <p:sldId id="263" r:id="rId11"/>
    <p:sldId id="264" r:id="rId12"/>
    <p:sldId id="269" r:id="rId13"/>
    <p:sldId id="268" r:id="rId14"/>
    <p:sldId id="26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31" autoAdjust="0"/>
  </p:normalViewPr>
  <p:slideViewPr>
    <p:cSldViewPr snapToGrid="0">
      <p:cViewPr varScale="1">
        <p:scale>
          <a:sx n="61" d="100"/>
          <a:sy n="61" d="100"/>
        </p:scale>
        <p:origin x="10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7CEF4-E9A2-48BD-9EA3-394575C8A9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280F-4F86-462D-8165-B3830CEE9D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310CCF64-DAA5-471B-ABE5-D06EBDCF6E67}" type="slidenum">
              <a:rPr lang="en-US" altLang="zh-CN" sz="1200" smtClean="0">
                <a:latin typeface="Arial" panose="020B0604020202020204" pitchFamily="34" charset="0"/>
              </a:rPr>
            </a:fld>
            <a:endParaRPr lang="en-US" altLang="zh-CN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F1D6F41-3AB3-483F-AE8B-2069B9ECD301}" type="slidenum">
              <a:rPr lang="en-US" altLang="zh-CN" sz="1200" smtClean="0">
                <a:latin typeface="Arial" panose="020B0604020202020204" pitchFamily="34" charset="0"/>
              </a:rPr>
            </a:fld>
            <a:endParaRPr lang="en-US" altLang="zh-CN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126373A-6A12-45FD-9856-F3FD67828327}" type="slidenum">
              <a:rPr lang="en-US" altLang="zh-CN" sz="1200" smtClean="0">
                <a:latin typeface="Arial" panose="020B0604020202020204" pitchFamily="34" charset="0"/>
              </a:rPr>
            </a:fld>
            <a:endParaRPr lang="en-US" altLang="zh-CN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E8C5538-3967-48F5-A241-C2DE144D65A6}" type="slidenum">
              <a:rPr lang="en-US" altLang="zh-CN" sz="1200" smtClean="0">
                <a:latin typeface="Arial" panose="020B0604020202020204" pitchFamily="34" charset="0"/>
              </a:rPr>
            </a:fld>
            <a:endParaRPr lang="en-US" altLang="zh-CN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3CD0FA5C-3A84-48BB-A6A6-E442368A83CC}" type="slidenum">
              <a:rPr lang="en-US" altLang="zh-CN" sz="1200" smtClean="0">
                <a:latin typeface="Arial" panose="020B0604020202020204" pitchFamily="34" charset="0"/>
              </a:rPr>
            </a:fld>
            <a:endParaRPr lang="en-US" altLang="zh-CN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280F-4F86-462D-8165-B3830CEE9D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5E3D936-A3A4-46EF-9E3D-4D938A8DFDBE}" type="slidenum">
              <a:rPr lang="en-US" altLang="zh-CN" sz="1200" smtClean="0">
                <a:latin typeface="Arial" panose="020B0604020202020204" pitchFamily="34" charset="0"/>
              </a:rPr>
            </a:fld>
            <a:endParaRPr lang="en-US" altLang="zh-CN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6A043C3-F705-4A46-AD9D-A0E30A0C0670}" type="slidenum">
              <a:rPr lang="en-US" altLang="zh-CN" sz="1200" smtClean="0">
                <a:latin typeface="Arial" panose="020B0604020202020204" pitchFamily="34" charset="0"/>
              </a:rPr>
            </a:fld>
            <a:endParaRPr lang="en-US" altLang="zh-CN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F1E1-F42A-4526-BB6F-135D3304CB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1B44-E43C-41F9-8ECB-1C6CB91475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3.png"/><Relationship Id="rId16" Type="http://schemas.microsoft.com/office/2007/relationships/media" Target="../media/media1.mp3"/><Relationship Id="rId15" Type="http://schemas.openxmlformats.org/officeDocument/2006/relationships/audio" Target="../media/media1.mp3"/><Relationship Id="rId14" Type="http://schemas.openxmlformats.org/officeDocument/2006/relationships/image" Target="../media/image21.jpeg"/><Relationship Id="rId13" Type="http://schemas.openxmlformats.org/officeDocument/2006/relationships/image" Target="../media/image20.jpeg"/><Relationship Id="rId12" Type="http://schemas.openxmlformats.org/officeDocument/2006/relationships/image" Target="../media/image19.jpeg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4.wma"/><Relationship Id="rId2" Type="http://schemas.openxmlformats.org/officeDocument/2006/relationships/audio" Target="../media/media4.wma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file:///G:\&#21452;&#24072;&#24405;&#35838;&#35838;&#20214;\&#39535;&#40575;\00403001-1.mp3" TargetMode="External"/><Relationship Id="rId2" Type="http://schemas.openxmlformats.org/officeDocument/2006/relationships/audio" Target="file:///G:\&#21452;&#24072;&#24405;&#35838;&#35838;&#20214;\&#39535;&#40575;\00403001-1.mp3" TargetMode="Externa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8" descr="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3500"/>
            <a:ext cx="9442450" cy="712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文本框 3"/>
          <p:cNvSpPr txBox="1">
            <a:spLocks noChangeArrowheads="1"/>
          </p:cNvSpPr>
          <p:nvPr/>
        </p:nvSpPr>
        <p:spPr bwMode="auto">
          <a:xfrm>
            <a:off x="683260" y="1476375"/>
            <a:ext cx="85153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/>
              <a:t>教材版本：</a:t>
            </a:r>
            <a:r>
              <a:rPr lang="en-US" altLang="zh-CN" sz="3600">
                <a:latin typeface="Arial" panose="020B0604020202020204" pitchFamily="34" charset="0"/>
              </a:rPr>
              <a:t> </a:t>
            </a:r>
            <a:r>
              <a:rPr lang="zh-CN" altLang="zh-CN" sz="3600"/>
              <a:t>人教版</a:t>
            </a:r>
            <a:r>
              <a:rPr lang="zh-CN" altLang="en-US" sz="3600"/>
              <a:t>小学音乐五</a:t>
            </a:r>
            <a:r>
              <a:rPr lang="zh-CN" altLang="zh-CN" sz="3600"/>
              <a:t>年级</a:t>
            </a:r>
            <a:r>
              <a:rPr lang="zh-CN" altLang="en-US" sz="3600"/>
              <a:t>下</a:t>
            </a:r>
            <a:r>
              <a:rPr lang="zh-CN" altLang="zh-CN" sz="3600"/>
              <a:t>册</a:t>
            </a:r>
            <a:endParaRPr lang="zh-CN" altLang="zh-CN" sz="3600"/>
          </a:p>
        </p:txBody>
      </p:sp>
      <p:sp>
        <p:nvSpPr>
          <p:cNvPr id="3075" name="文本框 4"/>
          <p:cNvSpPr txBox="1">
            <a:spLocks noChangeArrowheads="1"/>
          </p:cNvSpPr>
          <p:nvPr/>
        </p:nvSpPr>
        <p:spPr bwMode="auto">
          <a:xfrm>
            <a:off x="972820" y="2510790"/>
            <a:ext cx="793623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/>
              <a:t>    </a:t>
            </a:r>
            <a:r>
              <a:rPr lang="zh-CN" altLang="en-US" sz="4000"/>
              <a:t>第一</a:t>
            </a:r>
            <a:r>
              <a:rPr lang="zh-CN" altLang="zh-CN" sz="4000"/>
              <a:t>单元：</a:t>
            </a:r>
            <a:r>
              <a:rPr lang="zh-CN" altLang="en-US" sz="4000"/>
              <a:t>北国之声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sp>
        <p:nvSpPr>
          <p:cNvPr id="3076" name="文本框 5"/>
          <p:cNvSpPr txBox="1">
            <a:spLocks noChangeArrowheads="1"/>
          </p:cNvSpPr>
          <p:nvPr/>
        </p:nvSpPr>
        <p:spPr bwMode="auto">
          <a:xfrm>
            <a:off x="3533775" y="3432810"/>
            <a:ext cx="313753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/>
              <a:t>第</a:t>
            </a:r>
            <a:r>
              <a:rPr lang="en-US" altLang="zh-CN" sz="3600">
                <a:latin typeface="Arial" panose="020B0604020202020204" pitchFamily="34" charset="0"/>
              </a:rPr>
              <a:t>2</a:t>
            </a:r>
            <a:r>
              <a:rPr lang="zh-CN" altLang="zh-CN" sz="3600"/>
              <a:t>课：</a:t>
            </a:r>
            <a:r>
              <a:rPr lang="zh-CN" altLang="en-US" sz="3600"/>
              <a:t>驯鹿</a:t>
            </a:r>
            <a:endParaRPr lang="en-US" altLang="zh-CN" sz="360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0361" y="4689873"/>
            <a:ext cx="658415" cy="282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350"/>
          </a:p>
        </p:txBody>
      </p:sp>
      <p:sp>
        <p:nvSpPr>
          <p:cNvPr id="3078" name="文本框 6"/>
          <p:cNvSpPr txBox="1">
            <a:spLocks noChangeArrowheads="1"/>
          </p:cNvSpPr>
          <p:nvPr/>
        </p:nvSpPr>
        <p:spPr bwMode="auto">
          <a:xfrm>
            <a:off x="2852420" y="4511040"/>
            <a:ext cx="417766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600"/>
              <a:t>执教教师：</a:t>
            </a:r>
            <a:r>
              <a:rPr lang="zh-CN" altLang="en-US" sz="3600"/>
              <a:t>何素梅</a:t>
            </a:r>
            <a:endParaRPr lang="zh-CN" altLang="zh-CN" sz="3600"/>
          </a:p>
        </p:txBody>
      </p:sp>
      <p:sp>
        <p:nvSpPr>
          <p:cNvPr id="2" name="矩形 1"/>
          <p:cNvSpPr/>
          <p:nvPr/>
        </p:nvSpPr>
        <p:spPr>
          <a:xfrm>
            <a:off x="4826635" y="5174615"/>
            <a:ext cx="981710" cy="49085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10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58"/>
            <a:ext cx="9144000" cy="51435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533"/>
            <a:ext cx="9143999" cy="51608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1419"/>
            <a:ext cx="9143999" cy="51748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47745"/>
            <a:ext cx="9144000" cy="51851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143"/>
            <a:ext cx="9143999" cy="5570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959"/>
            <a:ext cx="9143999" cy="54075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273"/>
            <a:ext cx="9143998" cy="53361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092"/>
            <a:ext cx="9143998" cy="53390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3561"/>
            <a:ext cx="9143998" cy="53541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668"/>
            <a:ext cx="9143997" cy="55457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2820"/>
            <a:ext cx="9143999" cy="57486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750926"/>
            <a:ext cx="9144000" cy="53540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20"/>
            <a:ext cx="9143997" cy="575424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195"/>
            <a:ext cx="9143997" cy="53392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6"/>
            <a:ext cx="9143997" cy="5736613"/>
          </a:xfrm>
          <a:prstGeom prst="rect">
            <a:avLst/>
          </a:prstGeom>
        </p:spPr>
      </p:pic>
      <p:pic>
        <p:nvPicPr>
          <p:cNvPr id="18" name="00403001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41371" y="986246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6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8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2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81" presetID="21" presetClass="entr" presetSubtype="1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4463654" y="1754981"/>
            <a:ext cx="3429000" cy="31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25" dirty="0">
                <a:solidFill>
                  <a:srgbClr val="333333"/>
                </a:solidFill>
              </a:rPr>
              <a:t>刘锡津，男，中国传媒大学艺术团特聘艺术顾问。中国著名作曲家，</a:t>
            </a:r>
            <a:r>
              <a:rPr lang="zh-CN" altLang="en-US" sz="2025">
                <a:solidFill>
                  <a:srgbClr val="333333"/>
                </a:solidFill>
              </a:rPr>
              <a:t>全国政协</a:t>
            </a:r>
            <a:r>
              <a:rPr lang="zh-CN" altLang="en-US" sz="2025" smtClean="0">
                <a:solidFill>
                  <a:srgbClr val="333333"/>
                </a:solidFill>
              </a:rPr>
              <a:t>委员</a:t>
            </a:r>
            <a:r>
              <a:rPr lang="zh-CN" altLang="en-US" sz="2025" dirty="0">
                <a:solidFill>
                  <a:srgbClr val="333333"/>
                </a:solidFill>
              </a:rPr>
              <a:t>，中国音乐家协会</a:t>
            </a:r>
            <a:r>
              <a:rPr lang="zh-CN" altLang="en-US" sz="2025">
                <a:solidFill>
                  <a:srgbClr val="333333"/>
                </a:solidFill>
              </a:rPr>
              <a:t>理事</a:t>
            </a:r>
            <a:r>
              <a:rPr lang="zh-CN" altLang="en-US" sz="2025" smtClean="0">
                <a:solidFill>
                  <a:srgbClr val="333333"/>
                </a:solidFill>
              </a:rPr>
              <a:t>，现任</a:t>
            </a:r>
            <a:r>
              <a:rPr lang="zh-CN" altLang="en-US" sz="2025" dirty="0">
                <a:solidFill>
                  <a:srgbClr val="333333"/>
                </a:solidFill>
              </a:rPr>
              <a:t>中央歌剧院院长。</a:t>
            </a:r>
            <a:r>
              <a:rPr lang="zh-CN" altLang="en-US" sz="2025" dirty="0"/>
              <a:t>声乐作品</a:t>
            </a:r>
            <a:r>
              <a:rPr lang="en-US" altLang="zh-CN" sz="2025" dirty="0"/>
              <a:t>《</a:t>
            </a:r>
            <a:r>
              <a:rPr lang="zh-CN" altLang="en-US" sz="2025" dirty="0"/>
              <a:t>我爱你、塞北的雪</a:t>
            </a:r>
            <a:r>
              <a:rPr lang="en-US" altLang="zh-CN" sz="2025" dirty="0"/>
              <a:t>》</a:t>
            </a:r>
            <a:r>
              <a:rPr lang="zh-CN" altLang="en-US" sz="2025" dirty="0"/>
              <a:t>、</a:t>
            </a:r>
            <a:r>
              <a:rPr lang="en-US" altLang="zh-CN" sz="2025" dirty="0"/>
              <a:t>《</a:t>
            </a:r>
            <a:r>
              <a:rPr lang="zh-CN" altLang="en-US" sz="2025" dirty="0"/>
              <a:t>北大荒人的歌</a:t>
            </a:r>
            <a:r>
              <a:rPr lang="en-US" altLang="zh-CN" sz="2025" dirty="0"/>
              <a:t>》</a:t>
            </a:r>
            <a:r>
              <a:rPr lang="zh-CN" altLang="en-US" sz="2025" dirty="0"/>
              <a:t>、</a:t>
            </a:r>
            <a:r>
              <a:rPr lang="en-US" altLang="zh-CN" sz="2025" dirty="0"/>
              <a:t>《</a:t>
            </a:r>
            <a:r>
              <a:rPr lang="zh-CN" altLang="en-US" sz="2025" dirty="0"/>
              <a:t>我从黄河岸边过</a:t>
            </a:r>
            <a:r>
              <a:rPr lang="en-US" altLang="zh-CN" sz="2025" dirty="0"/>
              <a:t>》</a:t>
            </a:r>
            <a:r>
              <a:rPr lang="zh-CN" altLang="en-US" sz="2025" dirty="0"/>
              <a:t>、</a:t>
            </a:r>
            <a:r>
              <a:rPr lang="en-US" altLang="zh-CN" sz="2025" dirty="0"/>
              <a:t>《</a:t>
            </a:r>
            <a:r>
              <a:rPr lang="zh-CN" altLang="en-US" sz="2025" dirty="0"/>
              <a:t>东北是个好地方</a:t>
            </a:r>
            <a:r>
              <a:rPr lang="en-US" altLang="zh-CN" sz="2025" dirty="0"/>
              <a:t>》</a:t>
            </a:r>
            <a:r>
              <a:rPr lang="zh-CN" altLang="en-US" sz="2025" dirty="0"/>
              <a:t>、</a:t>
            </a:r>
            <a:r>
              <a:rPr lang="en-US" altLang="zh-CN" sz="2025" dirty="0"/>
              <a:t>《</a:t>
            </a:r>
            <a:r>
              <a:rPr lang="zh-CN" altLang="en-US" sz="2025" dirty="0"/>
              <a:t>北大荒</a:t>
            </a:r>
            <a:r>
              <a:rPr lang="en-US" altLang="zh-CN" sz="2025" dirty="0"/>
              <a:t>—</a:t>
            </a:r>
            <a:r>
              <a:rPr lang="zh-CN" altLang="en-US" sz="2025" dirty="0"/>
              <a:t>北大仓</a:t>
            </a:r>
            <a:r>
              <a:rPr lang="en-US" altLang="zh-CN" sz="2025" dirty="0"/>
              <a:t>》</a:t>
            </a:r>
            <a:r>
              <a:rPr lang="zh-CN" altLang="en-US" sz="2025" dirty="0"/>
              <a:t>。</a:t>
            </a:r>
            <a:endParaRPr lang="zh-CN" altLang="en-US" sz="2025" dirty="0"/>
          </a:p>
        </p:txBody>
      </p:sp>
      <p:pic>
        <p:nvPicPr>
          <p:cNvPr id="1945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2513"/>
            <a:ext cx="32194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音频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928"/>
    </mc:Choice>
    <mc:Fallback>
      <p:transition spd="slow" advTm="40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1824926" y="2865209"/>
            <a:ext cx="6404675" cy="9822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4050" dirty="0" smtClean="0"/>
              <a:t> </a:t>
            </a:r>
            <a:r>
              <a:rPr lang="zh-CN" altLang="en-US" sz="4000" dirty="0" smtClean="0"/>
              <a:t>贺</a:t>
            </a:r>
            <a:r>
              <a:rPr lang="zh-CN" altLang="en-US" sz="4000" dirty="0"/>
              <a:t>州市八步龙山</a:t>
            </a:r>
            <a:r>
              <a:rPr lang="zh-CN" altLang="en-US" sz="4000" dirty="0" smtClean="0"/>
              <a:t>小学录制</a:t>
            </a:r>
            <a:br>
              <a:rPr lang="zh-CN" altLang="en-US" sz="4050" dirty="0"/>
            </a:br>
            <a:br>
              <a:rPr lang="zh-CN" altLang="en-US" sz="4050" dirty="0"/>
            </a:br>
            <a:r>
              <a:rPr lang="zh-CN" altLang="en-US" sz="4050" dirty="0" smtClean="0"/>
              <a:t>            </a:t>
            </a:r>
            <a:r>
              <a:rPr lang="en-US" altLang="zh-CN" sz="4050" dirty="0" smtClean="0"/>
              <a:t>2016</a:t>
            </a:r>
            <a:r>
              <a:rPr lang="zh-CN" altLang="en-US" sz="4050" dirty="0"/>
              <a:t>年</a:t>
            </a:r>
            <a:r>
              <a:rPr lang="en-US" altLang="zh-CN" sz="4050" dirty="0"/>
              <a:t>5</a:t>
            </a:r>
            <a:r>
              <a:rPr lang="zh-CN" altLang="en-US" sz="4050" dirty="0"/>
              <a:t>月</a:t>
            </a:r>
            <a:r>
              <a:rPr lang="en-US" altLang="zh-CN" sz="4050" dirty="0"/>
              <a:t>3</a:t>
            </a:r>
            <a:r>
              <a:rPr lang="zh-CN" altLang="en-US" sz="4050" dirty="0"/>
              <a:t>日</a:t>
            </a:r>
            <a:endParaRPr lang="zh-CN" altLang="en-US" sz="4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3"/>
          <p:cNvSpPr txBox="1">
            <a:spLocks noChangeArrowheads="1"/>
          </p:cNvSpPr>
          <p:nvPr/>
        </p:nvSpPr>
        <p:spPr bwMode="auto">
          <a:xfrm>
            <a:off x="1614488" y="1599010"/>
            <a:ext cx="5994797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25"/>
              <a:t>同学们，你们了解北方的冬天是什么样子的吗？冬天时，北方有什么娱乐活动呢？</a:t>
            </a:r>
            <a:endParaRPr lang="zh-CN" altLang="en-US" sz="2025"/>
          </a:p>
        </p:txBody>
      </p:sp>
      <p:grpSp>
        <p:nvGrpSpPr>
          <p:cNvPr id="4098" name="Group 10"/>
          <p:cNvGrpSpPr/>
          <p:nvPr/>
        </p:nvGrpSpPr>
        <p:grpSpPr bwMode="auto">
          <a:xfrm>
            <a:off x="1447801" y="1714501"/>
            <a:ext cx="189310" cy="189310"/>
            <a:chOff x="273" y="178"/>
            <a:chExt cx="159" cy="159"/>
          </a:xfrm>
        </p:grpSpPr>
        <p:sp>
          <p:nvSpPr>
            <p:cNvPr id="4099" name="Oval 11"/>
            <p:cNvSpPr>
              <a:spLocks noChangeAspect="1" noChangeArrowheads="1"/>
            </p:cNvSpPr>
            <p:nvPr/>
          </p:nvSpPr>
          <p:spPr bwMode="auto">
            <a:xfrm>
              <a:off x="292" y="197"/>
              <a:ext cx="120" cy="120"/>
            </a:xfrm>
            <a:prstGeom prst="ellipse">
              <a:avLst/>
            </a:prstGeom>
            <a:solidFill>
              <a:srgbClr val="F3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4100" name="Oval 12"/>
            <p:cNvSpPr>
              <a:spLocks noChangeAspect="1" noChangeArrowheads="1"/>
            </p:cNvSpPr>
            <p:nvPr/>
          </p:nvSpPr>
          <p:spPr bwMode="auto">
            <a:xfrm>
              <a:off x="273" y="178"/>
              <a:ext cx="159" cy="159"/>
            </a:xfrm>
            <a:prstGeom prst="ellipse">
              <a:avLst/>
            </a:prstGeom>
            <a:noFill/>
            <a:ln w="15875">
              <a:solidFill>
                <a:srgbClr val="F18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</p:grp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1482328" y="1132285"/>
            <a:ext cx="15704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导入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1428750" y="1559719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4103" name="Picture 13" descr="2006123143539107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2564607"/>
            <a:ext cx="6588919" cy="33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3"/>
          <p:cNvSpPr txBox="1">
            <a:spLocks noChangeArrowheads="1"/>
          </p:cNvSpPr>
          <p:nvPr/>
        </p:nvSpPr>
        <p:spPr bwMode="auto">
          <a:xfrm>
            <a:off x="1576388" y="1029891"/>
            <a:ext cx="5695950" cy="17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25"/>
              <a:t>有一部音乐组曲</a:t>
            </a:r>
            <a:r>
              <a:rPr lang="en-US" altLang="zh-CN" sz="2025">
                <a:latin typeface="Arial" panose="020B0604020202020204" pitchFamily="34" charset="0"/>
              </a:rPr>
              <a:t>《</a:t>
            </a:r>
            <a:r>
              <a:rPr lang="zh-CN" altLang="en-US" sz="2025"/>
              <a:t>北方民族生活素描</a:t>
            </a:r>
            <a:r>
              <a:rPr lang="en-US" altLang="zh-CN" sz="2025">
                <a:latin typeface="Arial" panose="020B0604020202020204" pitchFamily="34" charset="0"/>
              </a:rPr>
              <a:t>》</a:t>
            </a:r>
            <a:r>
              <a:rPr lang="zh-CN" altLang="en-US" sz="2025"/>
              <a:t>生动地描绘了北方的生活。我们今天一起来欣赏一首器乐作品</a:t>
            </a:r>
            <a:r>
              <a:rPr lang="en-US" altLang="zh-CN" sz="2025">
                <a:latin typeface="Arial" panose="020B0604020202020204" pitchFamily="34" charset="0"/>
              </a:rPr>
              <a:t>《</a:t>
            </a:r>
            <a:r>
              <a:rPr lang="zh-CN" altLang="en-US" sz="2025"/>
              <a:t>驯鹿</a:t>
            </a:r>
            <a:r>
              <a:rPr lang="en-US" altLang="zh-CN" sz="2025">
                <a:latin typeface="Arial" panose="020B0604020202020204" pitchFamily="34" charset="0"/>
              </a:rPr>
              <a:t>》</a:t>
            </a:r>
            <a:r>
              <a:rPr lang="zh-CN" altLang="en-US" sz="2025"/>
              <a:t>。乐曲的音乐情绪是怎样的，这首作品的主奏器乐是什么？</a:t>
            </a:r>
            <a:endParaRPr lang="en-US" altLang="zh-CN" sz="2025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100">
                <a:latin typeface="Arial" panose="020B0604020202020204" pitchFamily="34" charset="0"/>
              </a:rPr>
              <a:t>       </a:t>
            </a:r>
            <a:endParaRPr lang="en-US" altLang="zh-CN" sz="2100">
              <a:latin typeface="Arial" panose="020B0604020202020204" pitchFamily="34" charset="0"/>
            </a:endParaRPr>
          </a:p>
        </p:txBody>
      </p:sp>
      <p:grpSp>
        <p:nvGrpSpPr>
          <p:cNvPr id="6146" name="Group 10"/>
          <p:cNvGrpSpPr/>
          <p:nvPr/>
        </p:nvGrpSpPr>
        <p:grpSpPr bwMode="auto">
          <a:xfrm>
            <a:off x="1409701" y="1143001"/>
            <a:ext cx="189310" cy="189310"/>
            <a:chOff x="273" y="178"/>
            <a:chExt cx="159" cy="159"/>
          </a:xfrm>
        </p:grpSpPr>
        <p:sp>
          <p:nvSpPr>
            <p:cNvPr id="6147" name="Oval 11"/>
            <p:cNvSpPr>
              <a:spLocks noChangeAspect="1" noChangeArrowheads="1"/>
            </p:cNvSpPr>
            <p:nvPr/>
          </p:nvSpPr>
          <p:spPr bwMode="auto">
            <a:xfrm>
              <a:off x="292" y="197"/>
              <a:ext cx="120" cy="120"/>
            </a:xfrm>
            <a:prstGeom prst="ellipse">
              <a:avLst/>
            </a:prstGeom>
            <a:solidFill>
              <a:srgbClr val="F3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6148" name="Oval 12"/>
            <p:cNvSpPr>
              <a:spLocks noChangeAspect="1" noChangeArrowheads="1"/>
            </p:cNvSpPr>
            <p:nvPr/>
          </p:nvSpPr>
          <p:spPr bwMode="auto">
            <a:xfrm>
              <a:off x="273" y="178"/>
              <a:ext cx="159" cy="159"/>
            </a:xfrm>
            <a:prstGeom prst="ellipse">
              <a:avLst/>
            </a:prstGeom>
            <a:noFill/>
            <a:ln w="15875">
              <a:solidFill>
                <a:srgbClr val="F18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</p:grpSp>
      <p:pic>
        <p:nvPicPr>
          <p:cNvPr id="2" name="004030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95763" y="3132872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5" descr="月琴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2187179"/>
            <a:ext cx="2343150" cy="33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 Box 12"/>
          <p:cNvSpPr txBox="1">
            <a:spLocks noChangeArrowheads="1"/>
          </p:cNvSpPr>
          <p:nvPr/>
        </p:nvSpPr>
        <p:spPr bwMode="auto">
          <a:xfrm>
            <a:off x="1482328" y="1132285"/>
            <a:ext cx="249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乐器陈列室</a:t>
            </a: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8195" name="Line 21"/>
          <p:cNvSpPr>
            <a:spLocks noChangeShapeType="1"/>
          </p:cNvSpPr>
          <p:nvPr/>
        </p:nvSpPr>
        <p:spPr bwMode="auto">
          <a:xfrm>
            <a:off x="1428751" y="1559719"/>
            <a:ext cx="179308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194572" y="1953816"/>
            <a:ext cx="3024188" cy="3780790"/>
          </a:xfrm>
          <a:prstGeom prst="rect">
            <a:avLst/>
          </a:prstGeom>
          <a:solidFill>
            <a:srgbClr val="FCDFE3"/>
          </a:solidFill>
          <a:ln w="15875">
            <a:solidFill>
              <a:srgbClr val="E9446C"/>
            </a:solidFill>
            <a:prstDash val="dash"/>
            <a:miter lim="800000"/>
          </a:ln>
        </p:spPr>
        <p:txBody>
          <a:bodyPr lIns="67500" tIns="35100" rIns="67500" bIns="35100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25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zh-CN" sz="2025">
                <a:latin typeface="楷体_GB2312" pitchFamily="49" charset="-122"/>
                <a:ea typeface="楷体_GB2312" pitchFamily="49" charset="-122"/>
              </a:rPr>
              <a:t>月琴，汉族弹拨乐器，起源于汉代。音箱呈满圆形，琴脖短小。琴颈和音箱边框用红木、紫檀木制，边框用六块规格一致的木板胶接而成。面板和背板桐木制。箱内置两道音梁，支两个音柱。四轴，四弦，每两弦同音，五度定弦。琴颈和面板上设八或九个品位。</a:t>
            </a:r>
            <a:r>
              <a:rPr lang="zh-CN" altLang="en-US" sz="2025">
                <a:latin typeface="楷体_GB2312" pitchFamily="49" charset="-122"/>
                <a:ea typeface="楷体_GB2312" pitchFamily="49" charset="-122"/>
              </a:rPr>
              <a:t>它的音色刚劲、清脆。</a:t>
            </a:r>
            <a:endParaRPr lang="zh-CN" altLang="zh-CN" sz="180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3"/>
          <p:cNvSpPr txBox="1">
            <a:spLocks noChangeArrowheads="1"/>
          </p:cNvSpPr>
          <p:nvPr/>
        </p:nvSpPr>
        <p:spPr bwMode="auto">
          <a:xfrm>
            <a:off x="1576388" y="1029891"/>
            <a:ext cx="5994797" cy="4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25"/>
              <a:t>听一听月琴的音色。</a:t>
            </a:r>
            <a:endParaRPr lang="en-US" altLang="zh-CN" sz="2025"/>
          </a:p>
        </p:txBody>
      </p:sp>
      <p:grpSp>
        <p:nvGrpSpPr>
          <p:cNvPr id="10242" name="Group 10"/>
          <p:cNvGrpSpPr/>
          <p:nvPr/>
        </p:nvGrpSpPr>
        <p:grpSpPr bwMode="auto">
          <a:xfrm>
            <a:off x="1409701" y="1143001"/>
            <a:ext cx="189310" cy="189310"/>
            <a:chOff x="273" y="178"/>
            <a:chExt cx="159" cy="159"/>
          </a:xfrm>
        </p:grpSpPr>
        <p:sp>
          <p:nvSpPr>
            <p:cNvPr id="10243" name="Oval 11"/>
            <p:cNvSpPr>
              <a:spLocks noChangeAspect="1" noChangeArrowheads="1"/>
            </p:cNvSpPr>
            <p:nvPr/>
          </p:nvSpPr>
          <p:spPr bwMode="auto">
            <a:xfrm>
              <a:off x="292" y="197"/>
              <a:ext cx="120" cy="120"/>
            </a:xfrm>
            <a:prstGeom prst="ellipse">
              <a:avLst/>
            </a:prstGeom>
            <a:solidFill>
              <a:srgbClr val="F3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0244" name="Oval 12"/>
            <p:cNvSpPr>
              <a:spLocks noChangeAspect="1" noChangeArrowheads="1"/>
            </p:cNvSpPr>
            <p:nvPr/>
          </p:nvSpPr>
          <p:spPr bwMode="auto">
            <a:xfrm>
              <a:off x="273" y="178"/>
              <a:ext cx="159" cy="159"/>
            </a:xfrm>
            <a:prstGeom prst="ellipse">
              <a:avLst/>
            </a:prstGeom>
            <a:noFill/>
            <a:ln w="15875">
              <a:solidFill>
                <a:srgbClr val="F18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</p:grpSp>
      <p:pic>
        <p:nvPicPr>
          <p:cNvPr id="10245" name="Picture 11" descr="月琴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402681"/>
            <a:ext cx="2343150" cy="338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0403001-1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80856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3"/>
          <p:cNvSpPr txBox="1">
            <a:spLocks noChangeArrowheads="1"/>
          </p:cNvSpPr>
          <p:nvPr/>
        </p:nvSpPr>
        <p:spPr bwMode="auto">
          <a:xfrm>
            <a:off x="1576388" y="1029891"/>
            <a:ext cx="599479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25" dirty="0"/>
              <a:t>请同学们欣赏下面两个片段，这两个主题分别给</a:t>
            </a:r>
            <a:endParaRPr lang="zh-CN" altLang="en-US" sz="2025" dirty="0"/>
          </a:p>
          <a:p>
            <a:pPr eaLnBrk="1" hangingPunct="1"/>
            <a:r>
              <a:rPr lang="zh-CN" altLang="en-US" sz="2025" dirty="0"/>
              <a:t>你</a:t>
            </a:r>
            <a:r>
              <a:rPr lang="zh-CN" altLang="en-US" sz="2025" dirty="0" smtClean="0"/>
              <a:t>什么样的体会</a:t>
            </a:r>
            <a:r>
              <a:rPr lang="zh-CN" altLang="en-US" sz="2025" dirty="0"/>
              <a:t>？这两个主题在节奏上有什么不同？</a:t>
            </a:r>
            <a:endParaRPr lang="en-US" altLang="zh-CN" sz="2025" dirty="0"/>
          </a:p>
          <a:p>
            <a:pPr eaLnBrk="1" hangingPunct="1"/>
            <a:r>
              <a:rPr lang="en-US" altLang="zh-CN" sz="1500" dirty="0"/>
              <a:t>  </a:t>
            </a:r>
            <a:endParaRPr lang="en-US" altLang="zh-CN" sz="1500" dirty="0"/>
          </a:p>
        </p:txBody>
      </p:sp>
      <p:grpSp>
        <p:nvGrpSpPr>
          <p:cNvPr id="12290" name="Group 10"/>
          <p:cNvGrpSpPr/>
          <p:nvPr/>
        </p:nvGrpSpPr>
        <p:grpSpPr bwMode="auto">
          <a:xfrm>
            <a:off x="1409701" y="1143001"/>
            <a:ext cx="189310" cy="189310"/>
            <a:chOff x="273" y="178"/>
            <a:chExt cx="159" cy="159"/>
          </a:xfrm>
        </p:grpSpPr>
        <p:sp>
          <p:nvSpPr>
            <p:cNvPr id="12291" name="Oval 11"/>
            <p:cNvSpPr>
              <a:spLocks noChangeAspect="1" noChangeArrowheads="1"/>
            </p:cNvSpPr>
            <p:nvPr/>
          </p:nvSpPr>
          <p:spPr bwMode="auto">
            <a:xfrm>
              <a:off x="292" y="197"/>
              <a:ext cx="120" cy="120"/>
            </a:xfrm>
            <a:prstGeom prst="ellipse">
              <a:avLst/>
            </a:prstGeom>
            <a:solidFill>
              <a:srgbClr val="F3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2292" name="Oval 12"/>
            <p:cNvSpPr>
              <a:spLocks noChangeAspect="1" noChangeArrowheads="1"/>
            </p:cNvSpPr>
            <p:nvPr/>
          </p:nvSpPr>
          <p:spPr bwMode="auto">
            <a:xfrm>
              <a:off x="273" y="178"/>
              <a:ext cx="159" cy="159"/>
            </a:xfrm>
            <a:prstGeom prst="ellipse">
              <a:avLst/>
            </a:prstGeom>
            <a:noFill/>
            <a:ln w="15875">
              <a:solidFill>
                <a:srgbClr val="F18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</p:grpSp>
      <p:sp>
        <p:nvSpPr>
          <p:cNvPr id="12297" name="Text Box 17"/>
          <p:cNvSpPr txBox="1">
            <a:spLocks noChangeArrowheads="1"/>
          </p:cNvSpPr>
          <p:nvPr/>
        </p:nvSpPr>
        <p:spPr bwMode="auto">
          <a:xfrm>
            <a:off x="3305175" y="2407444"/>
            <a:ext cx="311785" cy="4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25"/>
              <a:t>A</a:t>
            </a:r>
            <a:endParaRPr lang="en-US" altLang="zh-CN" sz="2025"/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5303044" y="2457450"/>
            <a:ext cx="311785" cy="4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25"/>
              <a:t>B</a:t>
            </a:r>
            <a:endParaRPr lang="en-US" altLang="zh-CN" sz="2025"/>
          </a:p>
        </p:txBody>
      </p:sp>
      <p:pic>
        <p:nvPicPr>
          <p:cNvPr id="2" name="00403001-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09925" y="1910358"/>
            <a:ext cx="457200" cy="457200"/>
          </a:xfrm>
          <a:prstGeom prst="rect">
            <a:avLst/>
          </a:prstGeom>
        </p:spPr>
      </p:pic>
      <p:pic>
        <p:nvPicPr>
          <p:cNvPr id="3" name="00403001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00662" y="1927325"/>
            <a:ext cx="457200" cy="45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" y="2785110"/>
            <a:ext cx="7917815" cy="369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" y="873125"/>
            <a:ext cx="9004300" cy="5551805"/>
          </a:xfrm>
          <a:prstGeom prst="rect">
            <a:avLst/>
          </a:prstGeom>
        </p:spPr>
      </p:pic>
      <p:pic>
        <p:nvPicPr>
          <p:cNvPr id="7" name="0040300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5820" y="2061275"/>
            <a:ext cx="457200" cy="457200"/>
          </a:xfrm>
          <a:prstGeom prst="rect">
            <a:avLst/>
          </a:prstGeom>
        </p:spPr>
      </p:pic>
      <p:pic>
        <p:nvPicPr>
          <p:cNvPr id="8" name="00403001-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5820" y="3935117"/>
            <a:ext cx="457200" cy="457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05" y="3164205"/>
            <a:ext cx="3940810" cy="770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1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576388" y="1029892"/>
            <a:ext cx="5994797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25"/>
              <a:t>请完整欣赏</a:t>
            </a:r>
            <a:r>
              <a:rPr lang="en-US" altLang="zh-CN" sz="2025"/>
              <a:t>《</a:t>
            </a:r>
            <a:r>
              <a:rPr lang="zh-CN" altLang="en-US" sz="2025"/>
              <a:t>驯鹿</a:t>
            </a:r>
            <a:r>
              <a:rPr lang="en-US" altLang="zh-CN" sz="2025"/>
              <a:t>》</a:t>
            </a:r>
            <a:r>
              <a:rPr lang="zh-CN" altLang="en-US" sz="2025"/>
              <a:t>，听到刚才我们学习的两个主题分别用打击乐为乐曲伴奏。</a:t>
            </a:r>
            <a:endParaRPr lang="en-US" altLang="zh-CN" sz="2025"/>
          </a:p>
        </p:txBody>
      </p:sp>
      <p:grpSp>
        <p:nvGrpSpPr>
          <p:cNvPr id="15362" name="Group 10"/>
          <p:cNvGrpSpPr/>
          <p:nvPr/>
        </p:nvGrpSpPr>
        <p:grpSpPr bwMode="auto">
          <a:xfrm>
            <a:off x="1409701" y="1143001"/>
            <a:ext cx="189310" cy="189310"/>
            <a:chOff x="273" y="178"/>
            <a:chExt cx="159" cy="159"/>
          </a:xfrm>
        </p:grpSpPr>
        <p:sp>
          <p:nvSpPr>
            <p:cNvPr id="15363" name="Oval 11"/>
            <p:cNvSpPr>
              <a:spLocks noChangeAspect="1" noChangeArrowheads="1"/>
            </p:cNvSpPr>
            <p:nvPr/>
          </p:nvSpPr>
          <p:spPr bwMode="auto">
            <a:xfrm>
              <a:off x="292" y="197"/>
              <a:ext cx="120" cy="120"/>
            </a:xfrm>
            <a:prstGeom prst="ellipse">
              <a:avLst/>
            </a:prstGeom>
            <a:solidFill>
              <a:srgbClr val="F3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5364" name="Oval 12"/>
            <p:cNvSpPr>
              <a:spLocks noChangeAspect="1" noChangeArrowheads="1"/>
            </p:cNvSpPr>
            <p:nvPr/>
          </p:nvSpPr>
          <p:spPr bwMode="auto">
            <a:xfrm>
              <a:off x="273" y="178"/>
              <a:ext cx="159" cy="159"/>
            </a:xfrm>
            <a:prstGeom prst="ellipse">
              <a:avLst/>
            </a:prstGeom>
            <a:noFill/>
            <a:ln w="15875">
              <a:solidFill>
                <a:srgbClr val="F18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</p:grpSp>
      <p:pic>
        <p:nvPicPr>
          <p:cNvPr id="2" name="004030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25287" y="1915121"/>
            <a:ext cx="457200" cy="457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5" y="2564765"/>
            <a:ext cx="7613650" cy="406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576388" y="1029892"/>
            <a:ext cx="5994797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eaLnBrk="0" hangingPunct="0"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7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25"/>
              <a:t>再次欣赏</a:t>
            </a:r>
            <a:r>
              <a:rPr lang="en-US" altLang="zh-CN" sz="2025"/>
              <a:t>《</a:t>
            </a:r>
            <a:r>
              <a:rPr lang="zh-CN" altLang="en-US" sz="2025"/>
              <a:t>驯鹿</a:t>
            </a:r>
            <a:r>
              <a:rPr lang="en-US" altLang="zh-CN" sz="2025"/>
              <a:t>》</a:t>
            </a:r>
            <a:r>
              <a:rPr lang="zh-CN" altLang="en-US" sz="2025"/>
              <a:t>，不加任何的打击乐，一边听一边展开你们的想象，你们会联想到什么？</a:t>
            </a:r>
            <a:endParaRPr lang="en-US" altLang="zh-CN" sz="2025"/>
          </a:p>
        </p:txBody>
      </p:sp>
      <p:grpSp>
        <p:nvGrpSpPr>
          <p:cNvPr id="17410" name="Group 10"/>
          <p:cNvGrpSpPr/>
          <p:nvPr/>
        </p:nvGrpSpPr>
        <p:grpSpPr bwMode="auto">
          <a:xfrm>
            <a:off x="1409701" y="1143001"/>
            <a:ext cx="189310" cy="189310"/>
            <a:chOff x="273" y="178"/>
            <a:chExt cx="159" cy="159"/>
          </a:xfrm>
        </p:grpSpPr>
        <p:sp>
          <p:nvSpPr>
            <p:cNvPr id="17411" name="Oval 11"/>
            <p:cNvSpPr>
              <a:spLocks noChangeAspect="1" noChangeArrowheads="1"/>
            </p:cNvSpPr>
            <p:nvPr/>
          </p:nvSpPr>
          <p:spPr bwMode="auto">
            <a:xfrm>
              <a:off x="292" y="197"/>
              <a:ext cx="120" cy="120"/>
            </a:xfrm>
            <a:prstGeom prst="ellipse">
              <a:avLst/>
            </a:prstGeom>
            <a:solidFill>
              <a:srgbClr val="F3A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  <p:sp>
          <p:nvSpPr>
            <p:cNvPr id="17412" name="Oval 12"/>
            <p:cNvSpPr>
              <a:spLocks noChangeAspect="1" noChangeArrowheads="1"/>
            </p:cNvSpPr>
            <p:nvPr/>
          </p:nvSpPr>
          <p:spPr bwMode="auto">
            <a:xfrm>
              <a:off x="273" y="178"/>
              <a:ext cx="159" cy="159"/>
            </a:xfrm>
            <a:prstGeom prst="ellipse">
              <a:avLst/>
            </a:prstGeom>
            <a:noFill/>
            <a:ln w="15875">
              <a:solidFill>
                <a:srgbClr val="F18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eaLnBrk="0" hangingPunct="0"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7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350"/>
            </a:p>
          </p:txBody>
        </p:sp>
      </p:grpSp>
      <p:pic>
        <p:nvPicPr>
          <p:cNvPr id="17413" name="Picture 13" descr="驯鹿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834879"/>
            <a:ext cx="4105275" cy="29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0403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2050257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WPS 演示</Application>
  <PresentationFormat>宽屏</PresentationFormat>
  <Paragraphs>37</Paragraphs>
  <Slides>12</Slides>
  <Notes>8</Notes>
  <HiddenSlides>0</HiddenSlides>
  <MMClips>10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黑体</vt:lpstr>
      <vt:lpstr>楷体_GB2312</vt:lpstr>
      <vt:lpstr>微软雅黑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贺州市八步龙山小学录制              2016年5月6日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15</cp:revision>
  <dcterms:created xsi:type="dcterms:W3CDTF">2017-04-29T01:55:00Z</dcterms:created>
  <dcterms:modified xsi:type="dcterms:W3CDTF">2017-05-03T01:23:03Z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