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300" r:id="rId3"/>
    <p:sldId id="289" r:id="rId4"/>
    <p:sldId id="270" r:id="rId5"/>
    <p:sldId id="273" r:id="rId6"/>
    <p:sldId id="285" r:id="rId7"/>
    <p:sldId id="296" r:id="rId8"/>
    <p:sldId id="295" r:id="rId9"/>
    <p:sldId id="302" r:id="rId1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82" autoAdjust="0"/>
    <p:restoredTop sz="94162" autoAdjust="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EDC25-B291-44CA-8C58-0FD9B44814F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728F7-F401-4199-9CC1-94910F045F5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EFFB4D-BD20-453F-A486-9EAB86E3382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29BB3-E897-442E-8A11-8EF01859F4F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F2BA71-20D6-4804-9137-A231D687706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46BB6-B891-4625-979D-19EAEA62E00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C2BCD-FC69-4845-BED0-E35BD8779C0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780B6-CC58-4320-B336-38C0DD0C05A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9485F-F1D6-4296-A75C-A74ADC4F7E3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BDE3F-11F9-437C-9CF5-1A2A37B6E2B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B1DE7-C0AE-42C4-B541-2BEB9F10D9D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8D5862-A819-4E94-9610-FECF020DAEB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图片 8" descr="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5016" y="0"/>
            <a:ext cx="9269016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文本框 3"/>
          <p:cNvSpPr txBox="1">
            <a:spLocks noChangeArrowheads="1"/>
          </p:cNvSpPr>
          <p:nvPr/>
        </p:nvSpPr>
        <p:spPr bwMode="auto">
          <a:xfrm>
            <a:off x="1170385" y="849314"/>
            <a:ext cx="614957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dirty="0"/>
              <a:t>新</a:t>
            </a:r>
            <a:r>
              <a:rPr lang="zh-CN" altLang="zh-CN" sz="2800" dirty="0"/>
              <a:t>人教</a:t>
            </a:r>
            <a:r>
              <a:rPr lang="zh-CN" altLang="zh-CN" sz="2800" dirty="0" smtClean="0"/>
              <a:t>版</a:t>
            </a:r>
            <a:r>
              <a:rPr lang="zh-CN" altLang="en-US" sz="2800" dirty="0" smtClean="0"/>
              <a:t>五</a:t>
            </a:r>
            <a:r>
              <a:rPr lang="zh-CN" altLang="zh-CN" sz="2800" dirty="0" smtClean="0"/>
              <a:t>年</a:t>
            </a:r>
            <a:r>
              <a:rPr lang="zh-CN" altLang="zh-CN" sz="2800" dirty="0"/>
              <a:t>级</a:t>
            </a:r>
            <a:r>
              <a:rPr lang="zh-CN" altLang="en-US" sz="2800" dirty="0"/>
              <a:t>数学</a:t>
            </a:r>
            <a:r>
              <a:rPr lang="zh-CN" altLang="zh-CN" sz="2800" dirty="0"/>
              <a:t>课本上册</a:t>
            </a:r>
            <a:r>
              <a:rPr lang="en-US" altLang="zh-CN" sz="2800" dirty="0"/>
              <a:t>   </a:t>
            </a:r>
            <a:endParaRPr lang="zh-CN" altLang="zh-CN" sz="2800" dirty="0"/>
          </a:p>
        </p:txBody>
      </p:sp>
      <p:sp>
        <p:nvSpPr>
          <p:cNvPr id="10243" name="文本框 4"/>
          <p:cNvSpPr txBox="1">
            <a:spLocks noChangeArrowheads="1"/>
          </p:cNvSpPr>
          <p:nvPr/>
        </p:nvSpPr>
        <p:spPr bwMode="auto">
          <a:xfrm>
            <a:off x="1187053" y="2363789"/>
            <a:ext cx="6347222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000" dirty="0"/>
              <a:t>     </a:t>
            </a:r>
            <a:r>
              <a:rPr lang="zh-CN" altLang="en-US" sz="4000" dirty="0" smtClean="0"/>
              <a:t>第七单</a:t>
            </a:r>
            <a:r>
              <a:rPr lang="zh-CN" altLang="en-US" sz="4000" dirty="0"/>
              <a:t>元  </a:t>
            </a:r>
            <a:r>
              <a:rPr lang="zh-CN" altLang="en-US" sz="4000" dirty="0" smtClean="0"/>
              <a:t>植树问题</a:t>
            </a:r>
            <a:endParaRPr lang="en-US" altLang="zh-CN" sz="4000" dirty="0"/>
          </a:p>
        </p:txBody>
      </p:sp>
      <p:sp>
        <p:nvSpPr>
          <p:cNvPr id="10244" name="文本框 5"/>
          <p:cNvSpPr txBox="1">
            <a:spLocks noChangeArrowheads="1"/>
          </p:cNvSpPr>
          <p:nvPr/>
        </p:nvSpPr>
        <p:spPr bwMode="auto">
          <a:xfrm>
            <a:off x="1979712" y="3861048"/>
            <a:ext cx="56030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dirty="0"/>
              <a:t>        </a:t>
            </a:r>
            <a:r>
              <a:rPr lang="zh-CN" altLang="zh-CN" sz="2800" dirty="0" smtClean="0"/>
              <a:t>第</a:t>
            </a:r>
            <a:r>
              <a:rPr lang="en-US" altLang="zh-CN" sz="2800" dirty="0" smtClean="0"/>
              <a:t>2</a:t>
            </a:r>
            <a:r>
              <a:rPr lang="zh-CN" altLang="zh-CN" sz="2800" dirty="0" smtClean="0"/>
              <a:t>课</a:t>
            </a:r>
            <a:r>
              <a:rPr lang="zh-CN" altLang="en-US" sz="2800" dirty="0" smtClean="0"/>
              <a:t>时   两端栽种（练习课）   </a:t>
            </a:r>
            <a:endParaRPr lang="en-US" altLang="zh-CN" sz="2800" dirty="0"/>
          </a:p>
        </p:txBody>
      </p:sp>
      <p:sp>
        <p:nvSpPr>
          <p:cNvPr id="7" name="TextBox 6"/>
          <p:cNvSpPr txBox="1"/>
          <p:nvPr/>
        </p:nvSpPr>
        <p:spPr bwMode="auto">
          <a:xfrm>
            <a:off x="3779912" y="5085184"/>
            <a:ext cx="3240360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tx1"/>
                </a:solidFill>
              </a:rPr>
              <a:t>执教教师：李燕兵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635" name="Group 3"/>
          <p:cNvGrpSpPr>
            <a:grpSpLocks/>
          </p:cNvGrpSpPr>
          <p:nvPr/>
        </p:nvGrpSpPr>
        <p:grpSpPr bwMode="auto">
          <a:xfrm>
            <a:off x="469900" y="981075"/>
            <a:ext cx="7989888" cy="4752975"/>
            <a:chOff x="567" y="618"/>
            <a:chExt cx="5033" cy="2994"/>
          </a:xfrm>
        </p:grpSpPr>
        <p:sp>
          <p:nvSpPr>
            <p:cNvPr id="69636" name="Rectangle 4"/>
            <p:cNvSpPr>
              <a:spLocks noChangeArrowheads="1"/>
            </p:cNvSpPr>
            <p:nvPr/>
          </p:nvSpPr>
          <p:spPr bwMode="auto">
            <a:xfrm>
              <a:off x="4702" y="3054"/>
              <a:ext cx="898" cy="5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tabLst>
                  <a:tab pos="1333500" algn="l"/>
                </a:tabLst>
              </a:pPr>
              <a:r>
                <a:rPr lang="en-US" altLang="zh-CN" sz="4000" b="1">
                  <a:solidFill>
                    <a:srgbClr val="0000CC"/>
                  </a:solidFill>
                  <a:latin typeface="Times New Roman" pitchFamily="18" charset="0"/>
                </a:rPr>
                <a:t>3</a:t>
              </a:r>
              <a:endParaRPr lang="en-US" altLang="zh-CN" sz="4000" b="1">
                <a:solidFill>
                  <a:srgbClr val="0000CC"/>
                </a:solidFill>
              </a:endParaRPr>
            </a:p>
          </p:txBody>
        </p:sp>
        <p:sp>
          <p:nvSpPr>
            <p:cNvPr id="69637" name="Rectangle 5"/>
            <p:cNvSpPr>
              <a:spLocks noChangeArrowheads="1"/>
            </p:cNvSpPr>
            <p:nvPr/>
          </p:nvSpPr>
          <p:spPr bwMode="auto">
            <a:xfrm>
              <a:off x="3535" y="3054"/>
              <a:ext cx="1167" cy="5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zh-CN" altLang="zh-CN" sz="4000" b="1">
                <a:solidFill>
                  <a:srgbClr val="0000CC"/>
                </a:solidFill>
              </a:endParaRPr>
            </a:p>
          </p:txBody>
        </p:sp>
        <p:sp>
          <p:nvSpPr>
            <p:cNvPr id="69638" name="Rectangle 6"/>
            <p:cNvSpPr>
              <a:spLocks noChangeArrowheads="1"/>
            </p:cNvSpPr>
            <p:nvPr/>
          </p:nvSpPr>
          <p:spPr bwMode="auto">
            <a:xfrm>
              <a:off x="2336" y="3054"/>
              <a:ext cx="1199" cy="5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zh-CN" altLang="zh-CN" sz="4000" b="1">
                <a:solidFill>
                  <a:srgbClr val="0000CC"/>
                </a:solidFill>
              </a:endParaRPr>
            </a:p>
          </p:txBody>
        </p:sp>
        <p:sp>
          <p:nvSpPr>
            <p:cNvPr id="69639" name="Rectangle 7"/>
            <p:cNvSpPr>
              <a:spLocks noChangeArrowheads="1"/>
            </p:cNvSpPr>
            <p:nvPr/>
          </p:nvSpPr>
          <p:spPr bwMode="auto">
            <a:xfrm>
              <a:off x="4702" y="2509"/>
              <a:ext cx="898" cy="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zh-CN" altLang="zh-CN" sz="4000" b="1">
                <a:solidFill>
                  <a:srgbClr val="0000CC"/>
                </a:solidFill>
              </a:endParaRPr>
            </a:p>
          </p:txBody>
        </p:sp>
        <p:sp>
          <p:nvSpPr>
            <p:cNvPr id="69640" name="Rectangle 8"/>
            <p:cNvSpPr>
              <a:spLocks noChangeArrowheads="1"/>
            </p:cNvSpPr>
            <p:nvPr/>
          </p:nvSpPr>
          <p:spPr bwMode="auto">
            <a:xfrm>
              <a:off x="3535" y="2509"/>
              <a:ext cx="1167" cy="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tabLst>
                  <a:tab pos="1333500" algn="l"/>
                </a:tabLst>
              </a:pPr>
              <a:r>
                <a:rPr lang="en-US" altLang="zh-CN" sz="4000" b="1">
                  <a:solidFill>
                    <a:srgbClr val="0000CC"/>
                  </a:solidFill>
                  <a:latin typeface="Times New Roman" pitchFamily="18" charset="0"/>
                </a:rPr>
                <a:t>5</a:t>
              </a:r>
              <a:endParaRPr lang="en-US" altLang="zh-CN" sz="4000" b="1">
                <a:solidFill>
                  <a:srgbClr val="0000CC"/>
                </a:solidFill>
              </a:endParaRPr>
            </a:p>
          </p:txBody>
        </p:sp>
        <p:sp>
          <p:nvSpPr>
            <p:cNvPr id="69641" name="Rectangle 9"/>
            <p:cNvSpPr>
              <a:spLocks noChangeArrowheads="1"/>
            </p:cNvSpPr>
            <p:nvPr/>
          </p:nvSpPr>
          <p:spPr bwMode="auto">
            <a:xfrm>
              <a:off x="2336" y="2509"/>
              <a:ext cx="1199" cy="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zh-CN" altLang="zh-CN" sz="4000" b="1">
                <a:solidFill>
                  <a:srgbClr val="0000CC"/>
                </a:solidFill>
              </a:endParaRPr>
            </a:p>
          </p:txBody>
        </p:sp>
        <p:sp>
          <p:nvSpPr>
            <p:cNvPr id="69642" name="Rectangle 10"/>
            <p:cNvSpPr>
              <a:spLocks noChangeArrowheads="1"/>
            </p:cNvSpPr>
            <p:nvPr/>
          </p:nvSpPr>
          <p:spPr bwMode="auto">
            <a:xfrm>
              <a:off x="4702" y="1961"/>
              <a:ext cx="898" cy="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zh-CN" altLang="zh-CN" sz="4000" b="1">
                <a:solidFill>
                  <a:srgbClr val="0000CC"/>
                </a:solidFill>
              </a:endParaRPr>
            </a:p>
          </p:txBody>
        </p:sp>
        <p:sp>
          <p:nvSpPr>
            <p:cNvPr id="69643" name="Rectangle 11"/>
            <p:cNvSpPr>
              <a:spLocks noChangeArrowheads="1"/>
            </p:cNvSpPr>
            <p:nvPr/>
          </p:nvSpPr>
          <p:spPr bwMode="auto">
            <a:xfrm>
              <a:off x="3535" y="1961"/>
              <a:ext cx="1167" cy="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endParaRPr lang="zh-CN" altLang="zh-CN" sz="4000" b="1">
                <a:solidFill>
                  <a:srgbClr val="0000CC"/>
                </a:solidFill>
              </a:endParaRPr>
            </a:p>
          </p:txBody>
        </p:sp>
        <p:sp>
          <p:nvSpPr>
            <p:cNvPr id="69644" name="Rectangle 12"/>
            <p:cNvSpPr>
              <a:spLocks noChangeArrowheads="1"/>
            </p:cNvSpPr>
            <p:nvPr/>
          </p:nvSpPr>
          <p:spPr bwMode="auto">
            <a:xfrm>
              <a:off x="2336" y="1961"/>
              <a:ext cx="1199" cy="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tabLst>
                  <a:tab pos="1333500" algn="l"/>
                </a:tabLst>
              </a:pPr>
              <a:r>
                <a:rPr lang="en-US" altLang="zh-CN" sz="4000" b="1">
                  <a:solidFill>
                    <a:srgbClr val="0000CC"/>
                  </a:solidFill>
                  <a:latin typeface="Times New Roman" pitchFamily="18" charset="0"/>
                </a:rPr>
                <a:t>2 </a:t>
              </a:r>
              <a:endParaRPr lang="en-US" altLang="zh-CN" sz="4000" b="1">
                <a:solidFill>
                  <a:srgbClr val="0000CC"/>
                </a:solidFill>
              </a:endParaRPr>
            </a:p>
          </p:txBody>
        </p:sp>
        <p:sp>
          <p:nvSpPr>
            <p:cNvPr id="69645" name="Rectangle 13"/>
            <p:cNvSpPr>
              <a:spLocks noChangeArrowheads="1"/>
            </p:cNvSpPr>
            <p:nvPr/>
          </p:nvSpPr>
          <p:spPr bwMode="auto">
            <a:xfrm>
              <a:off x="4702" y="1520"/>
              <a:ext cx="898" cy="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tabLst>
                  <a:tab pos="1333500" algn="l"/>
                </a:tabLst>
              </a:pPr>
              <a:endParaRPr lang="zh-CN" altLang="zh-CN" sz="4000" b="1">
                <a:solidFill>
                  <a:srgbClr val="0000CC"/>
                </a:solidFill>
              </a:endParaRPr>
            </a:p>
          </p:txBody>
        </p:sp>
        <p:sp>
          <p:nvSpPr>
            <p:cNvPr id="69646" name="Rectangle 14"/>
            <p:cNvSpPr>
              <a:spLocks noChangeArrowheads="1"/>
            </p:cNvSpPr>
            <p:nvPr/>
          </p:nvSpPr>
          <p:spPr bwMode="auto">
            <a:xfrm>
              <a:off x="3535" y="1520"/>
              <a:ext cx="1167" cy="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tabLst>
                  <a:tab pos="1333500" algn="l"/>
                </a:tabLst>
              </a:pPr>
              <a:endParaRPr lang="zh-CN" altLang="zh-CN" sz="4000" b="1">
                <a:solidFill>
                  <a:srgbClr val="0000CC"/>
                </a:solidFill>
                <a:latin typeface="Times New Roman" pitchFamily="18" charset="0"/>
              </a:endParaRPr>
            </a:p>
          </p:txBody>
        </p:sp>
        <p:sp>
          <p:nvSpPr>
            <p:cNvPr id="69647" name="Rectangle 15"/>
            <p:cNvSpPr>
              <a:spLocks noChangeArrowheads="1"/>
            </p:cNvSpPr>
            <p:nvPr/>
          </p:nvSpPr>
          <p:spPr bwMode="auto">
            <a:xfrm>
              <a:off x="2336" y="1520"/>
              <a:ext cx="1199" cy="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tabLst>
                  <a:tab pos="1333500" algn="l"/>
                </a:tabLst>
              </a:pPr>
              <a:r>
                <a:rPr lang="en-US" altLang="zh-CN" sz="4000" b="1">
                  <a:solidFill>
                    <a:srgbClr val="0000CC"/>
                  </a:solidFill>
                  <a:latin typeface="Times New Roman" pitchFamily="18" charset="0"/>
                </a:rPr>
                <a:t>5 </a:t>
              </a:r>
              <a:endParaRPr lang="en-US" altLang="zh-CN" sz="4000" b="1">
                <a:solidFill>
                  <a:srgbClr val="0000CC"/>
                </a:solidFill>
              </a:endParaRPr>
            </a:p>
          </p:txBody>
        </p:sp>
        <p:sp>
          <p:nvSpPr>
            <p:cNvPr id="69648" name="Rectangle 16"/>
            <p:cNvSpPr>
              <a:spLocks noChangeArrowheads="1"/>
            </p:cNvSpPr>
            <p:nvPr/>
          </p:nvSpPr>
          <p:spPr bwMode="auto">
            <a:xfrm>
              <a:off x="612" y="1661"/>
              <a:ext cx="1633" cy="18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tabLst>
                  <a:tab pos="1333500" algn="l"/>
                </a:tabLst>
              </a:pPr>
              <a:endParaRPr lang="en-US" altLang="zh-CN" sz="1000" b="1">
                <a:solidFill>
                  <a:srgbClr val="0000CC"/>
                </a:solidFill>
                <a:latin typeface="Times New Roman" pitchFamily="18" charset="0"/>
              </a:endParaRPr>
            </a:p>
            <a:p>
              <a:pPr algn="ctr">
                <a:tabLst>
                  <a:tab pos="1333500" algn="l"/>
                </a:tabLst>
              </a:pPr>
              <a:r>
                <a:rPr lang="en-US" altLang="zh-CN" sz="4000" b="1">
                  <a:solidFill>
                    <a:srgbClr val="0000CC"/>
                  </a:solidFill>
                  <a:latin typeface="Times New Roman" pitchFamily="18" charset="0"/>
                </a:rPr>
                <a:t>20</a:t>
              </a:r>
              <a:r>
                <a:rPr lang="zh-CN" altLang="en-US" sz="4000" b="1">
                  <a:solidFill>
                    <a:srgbClr val="0000CC"/>
                  </a:solidFill>
                  <a:latin typeface="Times New Roman" pitchFamily="18" charset="0"/>
                </a:rPr>
                <a:t>米</a:t>
              </a:r>
            </a:p>
            <a:p>
              <a:pPr algn="ctr">
                <a:tabLst>
                  <a:tab pos="1333500" algn="l"/>
                </a:tabLst>
              </a:pPr>
              <a:endParaRPr lang="zh-CN" altLang="en-US" b="1">
                <a:solidFill>
                  <a:srgbClr val="0000CC"/>
                </a:solidFill>
                <a:latin typeface="Times New Roman" pitchFamily="18" charset="0"/>
              </a:endParaRPr>
            </a:p>
            <a:p>
              <a:pPr algn="ctr" eaLnBrk="0" hangingPunct="0">
                <a:tabLst>
                  <a:tab pos="1333500" algn="l"/>
                </a:tabLst>
              </a:pPr>
              <a:r>
                <a:rPr lang="zh-CN" altLang="en-US" sz="4000" b="1">
                  <a:solidFill>
                    <a:srgbClr val="FF0000"/>
                  </a:solidFill>
                  <a:latin typeface="Times New Roman" pitchFamily="18" charset="0"/>
                </a:rPr>
                <a:t> 一边植树</a:t>
              </a:r>
            </a:p>
            <a:p>
              <a:pPr algn="ctr" eaLnBrk="0" hangingPunct="0">
                <a:tabLst>
                  <a:tab pos="1333500" algn="l"/>
                </a:tabLst>
              </a:pPr>
              <a:endParaRPr lang="zh-CN" altLang="en-US" b="1">
                <a:solidFill>
                  <a:srgbClr val="FF0000"/>
                </a:solidFill>
                <a:latin typeface="Times New Roman" pitchFamily="18" charset="0"/>
              </a:endParaRPr>
            </a:p>
            <a:p>
              <a:pPr algn="ctr" eaLnBrk="0" hangingPunct="0">
                <a:tabLst>
                  <a:tab pos="1333500" algn="l"/>
                </a:tabLst>
              </a:pPr>
              <a:r>
                <a:rPr lang="zh-CN" altLang="en-US" sz="4000" b="1">
                  <a:solidFill>
                    <a:srgbClr val="FF0000"/>
                  </a:solidFill>
                  <a:latin typeface="Times New Roman" pitchFamily="18" charset="0"/>
                </a:rPr>
                <a:t> 两端都栽</a:t>
              </a:r>
              <a:endParaRPr lang="zh-CN" altLang="en-US" sz="4000" b="1">
                <a:solidFill>
                  <a:srgbClr val="0000CC"/>
                </a:solidFill>
              </a:endParaRPr>
            </a:p>
          </p:txBody>
        </p:sp>
        <p:sp>
          <p:nvSpPr>
            <p:cNvPr id="69649" name="Rectangle 17"/>
            <p:cNvSpPr>
              <a:spLocks noChangeArrowheads="1"/>
            </p:cNvSpPr>
            <p:nvPr/>
          </p:nvSpPr>
          <p:spPr bwMode="auto">
            <a:xfrm>
              <a:off x="4702" y="618"/>
              <a:ext cx="898" cy="9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tabLst>
                  <a:tab pos="1333500" algn="l"/>
                </a:tabLst>
              </a:pPr>
              <a:r>
                <a:rPr lang="zh-CN" altLang="en-US" sz="4000" b="1">
                  <a:solidFill>
                    <a:srgbClr val="0000CC"/>
                  </a:solidFill>
                  <a:latin typeface="Times New Roman" pitchFamily="18" charset="0"/>
                </a:rPr>
                <a:t>棵数</a:t>
              </a:r>
              <a:r>
                <a:rPr lang="en-US" altLang="zh-CN" sz="4000" b="1">
                  <a:solidFill>
                    <a:srgbClr val="0000CC"/>
                  </a:solidFill>
                  <a:latin typeface="Times New Roman" pitchFamily="18" charset="0"/>
                </a:rPr>
                <a:t>(</a:t>
              </a:r>
              <a:r>
                <a:rPr lang="zh-CN" altLang="en-US" sz="4000" b="1">
                  <a:solidFill>
                    <a:srgbClr val="0000CC"/>
                  </a:solidFill>
                  <a:latin typeface="Times New Roman" pitchFamily="18" charset="0"/>
                </a:rPr>
                <a:t>棵</a:t>
              </a:r>
              <a:r>
                <a:rPr lang="en-US" altLang="zh-CN" sz="4000" b="1">
                  <a:solidFill>
                    <a:srgbClr val="0000CC"/>
                  </a:solidFill>
                  <a:latin typeface="Times New Roman" pitchFamily="18" charset="0"/>
                </a:rPr>
                <a:t>)</a:t>
              </a:r>
              <a:endParaRPr lang="en-US" altLang="zh-CN" sz="4000" b="1">
                <a:solidFill>
                  <a:srgbClr val="0000CC"/>
                </a:solidFill>
              </a:endParaRPr>
            </a:p>
          </p:txBody>
        </p:sp>
        <p:sp>
          <p:nvSpPr>
            <p:cNvPr id="69650" name="Rectangle 18"/>
            <p:cNvSpPr>
              <a:spLocks noChangeArrowheads="1"/>
            </p:cNvSpPr>
            <p:nvPr/>
          </p:nvSpPr>
          <p:spPr bwMode="auto">
            <a:xfrm>
              <a:off x="3535" y="618"/>
              <a:ext cx="1167" cy="9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tabLst>
                  <a:tab pos="1333500" algn="l"/>
                </a:tabLst>
              </a:pPr>
              <a:r>
                <a:rPr lang="zh-CN" altLang="en-US" sz="4000" b="1">
                  <a:solidFill>
                    <a:srgbClr val="0000CC"/>
                  </a:solidFill>
                  <a:latin typeface="Times New Roman" pitchFamily="18" charset="0"/>
                </a:rPr>
                <a:t>间隔数</a:t>
              </a:r>
              <a:r>
                <a:rPr lang="en-US" altLang="zh-CN" sz="4000" b="1">
                  <a:solidFill>
                    <a:srgbClr val="0000CC"/>
                  </a:solidFill>
                  <a:latin typeface="Times New Roman" pitchFamily="18" charset="0"/>
                </a:rPr>
                <a:t>(</a:t>
              </a:r>
              <a:r>
                <a:rPr lang="zh-CN" altLang="en-US" sz="4000" b="1">
                  <a:solidFill>
                    <a:srgbClr val="0000CC"/>
                  </a:solidFill>
                  <a:latin typeface="Times New Roman" pitchFamily="18" charset="0"/>
                </a:rPr>
                <a:t>个</a:t>
              </a:r>
              <a:r>
                <a:rPr lang="en-US" altLang="zh-CN" sz="4000" b="1">
                  <a:solidFill>
                    <a:srgbClr val="0000CC"/>
                  </a:solidFill>
                  <a:latin typeface="Times New Roman" pitchFamily="18" charset="0"/>
                </a:rPr>
                <a:t>)</a:t>
              </a:r>
              <a:endParaRPr lang="en-US" altLang="zh-CN" sz="4000" b="1">
                <a:solidFill>
                  <a:srgbClr val="0000CC"/>
                </a:solidFill>
              </a:endParaRPr>
            </a:p>
          </p:txBody>
        </p:sp>
        <p:sp>
          <p:nvSpPr>
            <p:cNvPr id="69651" name="Rectangle 19"/>
            <p:cNvSpPr>
              <a:spLocks noChangeArrowheads="1"/>
            </p:cNvSpPr>
            <p:nvPr/>
          </p:nvSpPr>
          <p:spPr bwMode="auto">
            <a:xfrm>
              <a:off x="2336" y="618"/>
              <a:ext cx="1199" cy="9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tabLst>
                  <a:tab pos="1333500" algn="l"/>
                </a:tabLst>
              </a:pPr>
              <a:r>
                <a:rPr lang="zh-CN" altLang="en-US" sz="4000" b="1">
                  <a:solidFill>
                    <a:srgbClr val="0000CC"/>
                  </a:solidFill>
                  <a:latin typeface="Times New Roman" pitchFamily="18" charset="0"/>
                </a:rPr>
                <a:t>间隔长</a:t>
              </a:r>
              <a:r>
                <a:rPr lang="en-US" altLang="zh-CN" sz="4000" b="1">
                  <a:solidFill>
                    <a:srgbClr val="0000CC"/>
                  </a:solidFill>
                  <a:latin typeface="Times New Roman" pitchFamily="18" charset="0"/>
                </a:rPr>
                <a:t>(</a:t>
              </a:r>
              <a:r>
                <a:rPr lang="zh-CN" altLang="en-US" sz="4000" b="1">
                  <a:solidFill>
                    <a:srgbClr val="0000CC"/>
                  </a:solidFill>
                  <a:latin typeface="Times New Roman" pitchFamily="18" charset="0"/>
                </a:rPr>
                <a:t>米</a:t>
              </a:r>
              <a:r>
                <a:rPr lang="en-US" altLang="zh-CN" sz="4000" b="1">
                  <a:solidFill>
                    <a:srgbClr val="0000CC"/>
                  </a:solidFill>
                  <a:latin typeface="Times New Roman" pitchFamily="18" charset="0"/>
                </a:rPr>
                <a:t>)</a:t>
              </a:r>
              <a:endParaRPr lang="en-US" altLang="zh-CN" sz="4000" b="1">
                <a:solidFill>
                  <a:srgbClr val="0000CC"/>
                </a:solidFill>
              </a:endParaRPr>
            </a:p>
          </p:txBody>
        </p:sp>
        <p:sp>
          <p:nvSpPr>
            <p:cNvPr id="69652" name="Rectangle 20"/>
            <p:cNvSpPr>
              <a:spLocks noChangeArrowheads="1"/>
            </p:cNvSpPr>
            <p:nvPr/>
          </p:nvSpPr>
          <p:spPr bwMode="auto">
            <a:xfrm>
              <a:off x="612" y="618"/>
              <a:ext cx="1724" cy="9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20000"/>
                </a:spcBef>
              </a:pPr>
              <a:r>
                <a:rPr lang="zh-CN" altLang="en-US" sz="4000" b="1">
                  <a:solidFill>
                    <a:srgbClr val="0000CC"/>
                  </a:solidFill>
                </a:rPr>
                <a:t>线路长</a:t>
              </a:r>
            </a:p>
            <a:p>
              <a:pPr algn="ctr">
                <a:spcBef>
                  <a:spcPct val="20000"/>
                </a:spcBef>
              </a:pPr>
              <a:r>
                <a:rPr lang="zh-CN" altLang="en-US" sz="4000" b="1">
                  <a:solidFill>
                    <a:srgbClr val="FF0000"/>
                  </a:solidFill>
                </a:rPr>
                <a:t>及要求</a:t>
              </a:r>
            </a:p>
          </p:txBody>
        </p:sp>
        <p:sp>
          <p:nvSpPr>
            <p:cNvPr id="69653" name="Line 21"/>
            <p:cNvSpPr>
              <a:spLocks noChangeShapeType="1"/>
            </p:cNvSpPr>
            <p:nvPr/>
          </p:nvSpPr>
          <p:spPr bwMode="auto">
            <a:xfrm>
              <a:off x="567" y="618"/>
              <a:ext cx="5033" cy="1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654" name="Line 22"/>
            <p:cNvSpPr>
              <a:spLocks noChangeShapeType="1"/>
            </p:cNvSpPr>
            <p:nvPr/>
          </p:nvSpPr>
          <p:spPr bwMode="auto">
            <a:xfrm flipV="1">
              <a:off x="567" y="3602"/>
              <a:ext cx="5033" cy="10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655" name="Line 23"/>
            <p:cNvSpPr>
              <a:spLocks noChangeShapeType="1"/>
            </p:cNvSpPr>
            <p:nvPr/>
          </p:nvSpPr>
          <p:spPr bwMode="auto">
            <a:xfrm>
              <a:off x="567" y="618"/>
              <a:ext cx="0" cy="2983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656" name="Line 24"/>
            <p:cNvSpPr>
              <a:spLocks noChangeShapeType="1"/>
            </p:cNvSpPr>
            <p:nvPr/>
          </p:nvSpPr>
          <p:spPr bwMode="auto">
            <a:xfrm>
              <a:off x="5600" y="618"/>
              <a:ext cx="0" cy="2983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657" name="Line 25"/>
            <p:cNvSpPr>
              <a:spLocks noChangeShapeType="1"/>
            </p:cNvSpPr>
            <p:nvPr/>
          </p:nvSpPr>
          <p:spPr bwMode="auto">
            <a:xfrm flipV="1">
              <a:off x="567" y="1521"/>
              <a:ext cx="5033" cy="4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658" name="Line 26"/>
            <p:cNvSpPr>
              <a:spLocks noChangeShapeType="1"/>
            </p:cNvSpPr>
            <p:nvPr/>
          </p:nvSpPr>
          <p:spPr bwMode="auto">
            <a:xfrm>
              <a:off x="2336" y="618"/>
              <a:ext cx="0" cy="2983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659" name="Line 27"/>
            <p:cNvSpPr>
              <a:spLocks noChangeShapeType="1"/>
            </p:cNvSpPr>
            <p:nvPr/>
          </p:nvSpPr>
          <p:spPr bwMode="auto">
            <a:xfrm>
              <a:off x="3535" y="618"/>
              <a:ext cx="0" cy="2983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660" name="Line 28"/>
            <p:cNvSpPr>
              <a:spLocks noChangeShapeType="1"/>
            </p:cNvSpPr>
            <p:nvPr/>
          </p:nvSpPr>
          <p:spPr bwMode="auto">
            <a:xfrm>
              <a:off x="4702" y="618"/>
              <a:ext cx="0" cy="2983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661" name="Line 29"/>
            <p:cNvSpPr>
              <a:spLocks noChangeShapeType="1"/>
            </p:cNvSpPr>
            <p:nvPr/>
          </p:nvSpPr>
          <p:spPr bwMode="auto">
            <a:xfrm>
              <a:off x="2336" y="1961"/>
              <a:ext cx="3264" cy="1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662" name="Line 30"/>
            <p:cNvSpPr>
              <a:spLocks noChangeShapeType="1"/>
            </p:cNvSpPr>
            <p:nvPr/>
          </p:nvSpPr>
          <p:spPr bwMode="auto">
            <a:xfrm>
              <a:off x="2336" y="2509"/>
              <a:ext cx="3264" cy="1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663" name="Line 31"/>
            <p:cNvSpPr>
              <a:spLocks noChangeShapeType="1"/>
            </p:cNvSpPr>
            <p:nvPr/>
          </p:nvSpPr>
          <p:spPr bwMode="auto">
            <a:xfrm>
              <a:off x="2336" y="3054"/>
              <a:ext cx="3264" cy="1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9670" name="Rectangle 38"/>
          <p:cNvSpPr>
            <a:spLocks noChangeArrowheads="1"/>
          </p:cNvSpPr>
          <p:nvPr/>
        </p:nvSpPr>
        <p:spPr bwMode="auto">
          <a:xfrm>
            <a:off x="5795963" y="2420938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9671" name="Rectangle 39"/>
          <p:cNvSpPr>
            <a:spLocks noChangeArrowheads="1"/>
          </p:cNvSpPr>
          <p:nvPr/>
        </p:nvSpPr>
        <p:spPr bwMode="auto">
          <a:xfrm>
            <a:off x="7524750" y="2420938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</a:rPr>
              <a:t>5</a:t>
            </a:r>
          </a:p>
        </p:txBody>
      </p:sp>
      <p:pic>
        <p:nvPicPr>
          <p:cNvPr id="69674" name="Picture 42" descr="陪你听风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2825"/>
            <a:ext cx="9144000" cy="765175"/>
          </a:xfrm>
          <a:prstGeom prst="rect">
            <a:avLst/>
          </a:prstGeom>
          <a:noFill/>
        </p:spPr>
      </p:pic>
      <p:sp>
        <p:nvSpPr>
          <p:cNvPr id="69675" name="Text Box 43"/>
          <p:cNvSpPr txBox="1">
            <a:spLocks noChangeArrowheads="1"/>
          </p:cNvSpPr>
          <p:nvPr/>
        </p:nvSpPr>
        <p:spPr bwMode="auto">
          <a:xfrm>
            <a:off x="5775325" y="3132138"/>
            <a:ext cx="75533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69676" name="Text Box 44"/>
          <p:cNvSpPr txBox="1">
            <a:spLocks noChangeArrowheads="1"/>
          </p:cNvSpPr>
          <p:nvPr/>
        </p:nvSpPr>
        <p:spPr bwMode="auto">
          <a:xfrm>
            <a:off x="7452320" y="3212976"/>
            <a:ext cx="72705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11</a:t>
            </a:r>
          </a:p>
        </p:txBody>
      </p:sp>
      <p:sp>
        <p:nvSpPr>
          <p:cNvPr id="69677" name="Text Box 45"/>
          <p:cNvSpPr txBox="1">
            <a:spLocks noChangeArrowheads="1"/>
          </p:cNvSpPr>
          <p:nvPr/>
        </p:nvSpPr>
        <p:spPr bwMode="auto">
          <a:xfrm>
            <a:off x="3975100" y="4067175"/>
            <a:ext cx="47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69678" name="Text Box 46"/>
          <p:cNvSpPr txBox="1">
            <a:spLocks noChangeArrowheads="1"/>
          </p:cNvSpPr>
          <p:nvPr/>
        </p:nvSpPr>
        <p:spPr bwMode="auto">
          <a:xfrm>
            <a:off x="7452320" y="4077072"/>
            <a:ext cx="47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69679" name="Text Box 47"/>
          <p:cNvSpPr txBox="1">
            <a:spLocks noChangeArrowheads="1"/>
          </p:cNvSpPr>
          <p:nvPr/>
        </p:nvSpPr>
        <p:spPr bwMode="auto">
          <a:xfrm>
            <a:off x="5724128" y="4941168"/>
            <a:ext cx="88741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9680" name="Text Box 48"/>
          <p:cNvSpPr txBox="1">
            <a:spLocks noChangeArrowheads="1"/>
          </p:cNvSpPr>
          <p:nvPr/>
        </p:nvSpPr>
        <p:spPr bwMode="auto">
          <a:xfrm>
            <a:off x="3708400" y="4911725"/>
            <a:ext cx="75533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 dirty="0">
                <a:solidFill>
                  <a:srgbClr val="FF0000"/>
                </a:solidFill>
              </a:rPr>
              <a:t>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9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9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9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9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9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9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9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9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9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9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9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70" grpId="0"/>
      <p:bldP spid="69671" grpId="0"/>
      <p:bldP spid="69675" grpId="0"/>
      <p:bldP spid="69676" grpId="0"/>
      <p:bldP spid="69677" grpId="0"/>
      <p:bldP spid="69678" grpId="0"/>
      <p:bldP spid="696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250825" y="981075"/>
            <a:ext cx="84963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4000" b="1" dirty="0" smtClean="0">
                <a:solidFill>
                  <a:srgbClr val="0000CC"/>
                </a:solidFill>
              </a:rPr>
              <a:t>1</a:t>
            </a:r>
            <a:r>
              <a:rPr lang="zh-CN" altLang="en-US" sz="4000" b="1" dirty="0" smtClean="0">
                <a:solidFill>
                  <a:srgbClr val="0000CC"/>
                </a:solidFill>
              </a:rPr>
              <a:t>、</a:t>
            </a:r>
            <a:r>
              <a:rPr lang="zh-CN" altLang="en-US" sz="4000" b="1" dirty="0">
                <a:solidFill>
                  <a:srgbClr val="FF0000"/>
                </a:solidFill>
              </a:rPr>
              <a:t>请你来当设计师</a:t>
            </a:r>
          </a:p>
          <a:p>
            <a:r>
              <a:rPr lang="zh-CN" altLang="en-US" sz="4000" b="1" dirty="0" smtClean="0">
                <a:solidFill>
                  <a:srgbClr val="0000CC"/>
                </a:solidFill>
              </a:rPr>
              <a:t>贺州市又增加</a:t>
            </a:r>
            <a:r>
              <a:rPr lang="en-US" altLang="zh-CN" sz="4000" b="1" dirty="0" smtClean="0">
                <a:solidFill>
                  <a:srgbClr val="0000CC"/>
                </a:solidFill>
              </a:rPr>
              <a:t>11</a:t>
            </a:r>
            <a:r>
              <a:rPr lang="zh-CN" altLang="en-US" sz="4000" b="1" dirty="0" smtClean="0">
                <a:solidFill>
                  <a:srgbClr val="0000CC"/>
                </a:solidFill>
              </a:rPr>
              <a:t>路公</a:t>
            </a:r>
            <a:r>
              <a:rPr lang="zh-CN" altLang="en-US" sz="4000" b="1" dirty="0">
                <a:solidFill>
                  <a:srgbClr val="0000CC"/>
                </a:solidFill>
              </a:rPr>
              <a:t>交车了</a:t>
            </a:r>
            <a:r>
              <a:rPr lang="zh-CN" altLang="en-US" sz="4000" b="1" dirty="0" smtClean="0">
                <a:solidFill>
                  <a:srgbClr val="0000CC"/>
                </a:solidFill>
              </a:rPr>
              <a:t>，解决了城区东西两端的交通，起点站是火车站，终点站是贺州园博园，途</a:t>
            </a:r>
            <a:r>
              <a:rPr lang="zh-CN" altLang="en-US" sz="4000" b="1" dirty="0" smtClean="0">
                <a:solidFill>
                  <a:srgbClr val="0000CC"/>
                </a:solidFill>
              </a:rPr>
              <a:t>经里宁小学，广</a:t>
            </a:r>
            <a:r>
              <a:rPr lang="zh-CN" altLang="en-US" sz="4000" b="1" dirty="0" smtClean="0">
                <a:solidFill>
                  <a:srgbClr val="0000CC"/>
                </a:solidFill>
              </a:rPr>
              <a:t>济医院，育才路口</a:t>
            </a:r>
            <a:r>
              <a:rPr lang="zh-CN" altLang="en-US" sz="4000" b="1" dirty="0" smtClean="0">
                <a:solidFill>
                  <a:srgbClr val="0000CC"/>
                </a:solidFill>
              </a:rPr>
              <a:t>，邮</a:t>
            </a:r>
            <a:r>
              <a:rPr lang="zh-CN" altLang="en-US" sz="4000" b="1" dirty="0" smtClean="0">
                <a:solidFill>
                  <a:srgbClr val="0000CC"/>
                </a:solidFill>
              </a:rPr>
              <a:t>政局，龙山路口</a:t>
            </a:r>
            <a:r>
              <a:rPr lang="zh-CN" altLang="en-US" sz="4000" b="1" dirty="0" smtClean="0">
                <a:solidFill>
                  <a:srgbClr val="0000CC"/>
                </a:solidFill>
              </a:rPr>
              <a:t>，毛家饭店，市</a:t>
            </a:r>
            <a:r>
              <a:rPr lang="zh-CN" altLang="en-US" sz="4000" b="1" dirty="0" smtClean="0">
                <a:solidFill>
                  <a:srgbClr val="0000CC"/>
                </a:solidFill>
              </a:rPr>
              <a:t>教育局，现</a:t>
            </a:r>
            <a:r>
              <a:rPr lang="zh-CN" altLang="en-US" sz="4000" b="1" dirty="0">
                <a:solidFill>
                  <a:srgbClr val="0000CC"/>
                </a:solidFill>
              </a:rPr>
              <a:t>在要你给该路公交车设计停靠站点。</a:t>
            </a:r>
          </a:p>
        </p:txBody>
      </p:sp>
      <p:pic>
        <p:nvPicPr>
          <p:cNvPr id="53253" name="Picture 5" descr="陪你听风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2825"/>
            <a:ext cx="9144000" cy="7651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79512" y="1700808"/>
            <a:ext cx="871378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 smtClean="0">
                <a:solidFill>
                  <a:srgbClr val="0000CC"/>
                </a:solidFill>
              </a:rPr>
              <a:t>2</a:t>
            </a:r>
            <a:r>
              <a:rPr lang="zh-CN" altLang="en-US" sz="3600" b="1" dirty="0" smtClean="0">
                <a:solidFill>
                  <a:srgbClr val="0000CC"/>
                </a:solidFill>
              </a:rPr>
              <a:t>、</a:t>
            </a:r>
            <a:r>
              <a:rPr lang="zh-CN" altLang="en-US" sz="3600" b="1" dirty="0">
                <a:solidFill>
                  <a:srgbClr val="0000CC"/>
                </a:solidFill>
              </a:rPr>
              <a:t>位</a:t>
            </a:r>
            <a:r>
              <a:rPr lang="zh-CN" altLang="en-US" sz="3600" b="1" dirty="0" smtClean="0">
                <a:solidFill>
                  <a:srgbClr val="0000CC"/>
                </a:solidFill>
              </a:rPr>
              <a:t>于一楼的四</a:t>
            </a:r>
            <a:r>
              <a:rPr lang="en-US" altLang="zh-CN" sz="3600" b="1" dirty="0" smtClean="0">
                <a:solidFill>
                  <a:srgbClr val="0000CC"/>
                </a:solidFill>
              </a:rPr>
              <a:t>(</a:t>
            </a:r>
            <a:r>
              <a:rPr lang="en-US" altLang="zh-CN" sz="3600" b="1" dirty="0">
                <a:solidFill>
                  <a:srgbClr val="0000CC"/>
                </a:solidFill>
              </a:rPr>
              <a:t>1</a:t>
            </a:r>
            <a:r>
              <a:rPr lang="en-US" altLang="zh-CN" sz="3600" b="1" dirty="0" smtClean="0">
                <a:solidFill>
                  <a:srgbClr val="0000CC"/>
                </a:solidFill>
              </a:rPr>
              <a:t>)</a:t>
            </a:r>
            <a:r>
              <a:rPr lang="zh-CN" altLang="en-US" sz="3600" b="1" dirty="0" smtClean="0">
                <a:solidFill>
                  <a:srgbClr val="0000CC"/>
                </a:solidFill>
              </a:rPr>
              <a:t>同</a:t>
            </a:r>
            <a:r>
              <a:rPr lang="zh-CN" altLang="en-US" sz="3600" b="1" dirty="0">
                <a:solidFill>
                  <a:srgbClr val="0000CC"/>
                </a:solidFill>
              </a:rPr>
              <a:t>学们，从教室出</a:t>
            </a:r>
            <a:r>
              <a:rPr lang="zh-CN" altLang="en-US" sz="3600" b="1" dirty="0" smtClean="0">
                <a:solidFill>
                  <a:srgbClr val="0000CC"/>
                </a:solidFill>
              </a:rPr>
              <a:t>发到四楼</a:t>
            </a:r>
            <a:r>
              <a:rPr lang="zh-CN" altLang="en-US" sz="3600" b="1" dirty="0">
                <a:solidFill>
                  <a:srgbClr val="0000CC"/>
                </a:solidFill>
              </a:rPr>
              <a:t>的多媒体教室上课。已</a:t>
            </a:r>
            <a:r>
              <a:rPr lang="zh-CN" altLang="en-US" sz="3600" b="1" dirty="0" smtClean="0">
                <a:solidFill>
                  <a:srgbClr val="0000CC"/>
                </a:solidFill>
              </a:rPr>
              <a:t>知每</a:t>
            </a:r>
            <a:r>
              <a:rPr lang="zh-CN" altLang="en-US" sz="3600" b="1" dirty="0">
                <a:solidFill>
                  <a:srgbClr val="0000CC"/>
                </a:solidFill>
              </a:rPr>
              <a:t>层台阶都是</a:t>
            </a:r>
            <a:r>
              <a:rPr lang="en-US" altLang="zh-CN" sz="3600" b="1" dirty="0">
                <a:solidFill>
                  <a:srgbClr val="0000CC"/>
                </a:solidFill>
              </a:rPr>
              <a:t>22</a:t>
            </a:r>
            <a:r>
              <a:rPr lang="zh-CN" altLang="en-US" sz="3600" b="1" dirty="0">
                <a:solidFill>
                  <a:srgbClr val="0000CC"/>
                </a:solidFill>
              </a:rPr>
              <a:t>级，同学们一共走了多少级台阶？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7" name="Picture 57" descr="陪你听风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2825"/>
            <a:ext cx="9144000" cy="765175"/>
          </a:xfrm>
          <a:prstGeom prst="rect">
            <a:avLst/>
          </a:prstGeom>
          <a:noFill/>
        </p:spPr>
      </p:pic>
      <p:grpSp>
        <p:nvGrpSpPr>
          <p:cNvPr id="20520" name="Group 40"/>
          <p:cNvGrpSpPr>
            <a:grpSpLocks/>
          </p:cNvGrpSpPr>
          <p:nvPr/>
        </p:nvGrpSpPr>
        <p:grpSpPr bwMode="auto">
          <a:xfrm>
            <a:off x="3635896" y="476672"/>
            <a:ext cx="936625" cy="4662488"/>
            <a:chOff x="4830" y="1207"/>
            <a:chExt cx="590" cy="2937"/>
          </a:xfrm>
        </p:grpSpPr>
        <p:grpSp>
          <p:nvGrpSpPr>
            <p:cNvPr id="20482" name="Group 2"/>
            <p:cNvGrpSpPr>
              <a:grpSpLocks/>
            </p:cNvGrpSpPr>
            <p:nvPr/>
          </p:nvGrpSpPr>
          <p:grpSpPr bwMode="auto">
            <a:xfrm rot="16200000">
              <a:off x="4037" y="2547"/>
              <a:ext cx="2496" cy="271"/>
              <a:chOff x="521" y="571"/>
              <a:chExt cx="3419" cy="247"/>
            </a:xfrm>
          </p:grpSpPr>
          <p:sp>
            <p:nvSpPr>
              <p:cNvPr id="20483" name="Line 3"/>
              <p:cNvSpPr>
                <a:spLocks noChangeShapeType="1"/>
              </p:cNvSpPr>
              <p:nvPr/>
            </p:nvSpPr>
            <p:spPr bwMode="auto">
              <a:xfrm flipV="1">
                <a:off x="524" y="776"/>
                <a:ext cx="3416" cy="4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484" name="Line 4"/>
              <p:cNvSpPr>
                <a:spLocks noChangeShapeType="1"/>
              </p:cNvSpPr>
              <p:nvPr/>
            </p:nvSpPr>
            <p:spPr bwMode="auto">
              <a:xfrm>
                <a:off x="521" y="572"/>
                <a:ext cx="2" cy="227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485" name="Line 5"/>
              <p:cNvSpPr>
                <a:spLocks noChangeShapeType="1"/>
              </p:cNvSpPr>
              <p:nvPr/>
            </p:nvSpPr>
            <p:spPr bwMode="auto">
              <a:xfrm>
                <a:off x="1654" y="571"/>
                <a:ext cx="2" cy="227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486" name="Line 6"/>
              <p:cNvSpPr>
                <a:spLocks noChangeShapeType="1"/>
              </p:cNvSpPr>
              <p:nvPr/>
            </p:nvSpPr>
            <p:spPr bwMode="auto">
              <a:xfrm>
                <a:off x="2789" y="571"/>
                <a:ext cx="2" cy="227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487" name="Line 7"/>
              <p:cNvSpPr>
                <a:spLocks noChangeShapeType="1"/>
              </p:cNvSpPr>
              <p:nvPr/>
            </p:nvSpPr>
            <p:spPr bwMode="auto">
              <a:xfrm>
                <a:off x="3922" y="571"/>
                <a:ext cx="2" cy="227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0494" name="Group 14"/>
            <p:cNvGrpSpPr>
              <a:grpSpLocks/>
            </p:cNvGrpSpPr>
            <p:nvPr/>
          </p:nvGrpSpPr>
          <p:grpSpPr bwMode="auto">
            <a:xfrm>
              <a:off x="4830" y="1207"/>
              <a:ext cx="272" cy="2937"/>
              <a:chOff x="4830" y="1207"/>
              <a:chExt cx="272" cy="2937"/>
            </a:xfrm>
          </p:grpSpPr>
          <p:sp>
            <p:nvSpPr>
              <p:cNvPr id="20489" name="Text Box 9"/>
              <p:cNvSpPr txBox="1">
                <a:spLocks noChangeArrowheads="1"/>
              </p:cNvSpPr>
              <p:nvPr/>
            </p:nvSpPr>
            <p:spPr bwMode="auto">
              <a:xfrm>
                <a:off x="4830" y="3702"/>
                <a:ext cx="27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4000" b="1"/>
                  <a:t>1</a:t>
                </a:r>
              </a:p>
            </p:txBody>
          </p:sp>
          <p:sp>
            <p:nvSpPr>
              <p:cNvPr id="20490" name="Text Box 10"/>
              <p:cNvSpPr txBox="1">
                <a:spLocks noChangeArrowheads="1"/>
              </p:cNvSpPr>
              <p:nvPr/>
            </p:nvSpPr>
            <p:spPr bwMode="auto">
              <a:xfrm>
                <a:off x="4830" y="2886"/>
                <a:ext cx="27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4000" b="1"/>
                  <a:t>2</a:t>
                </a:r>
              </a:p>
            </p:txBody>
          </p:sp>
          <p:sp>
            <p:nvSpPr>
              <p:cNvPr id="20491" name="Text Box 11"/>
              <p:cNvSpPr txBox="1">
                <a:spLocks noChangeArrowheads="1"/>
              </p:cNvSpPr>
              <p:nvPr/>
            </p:nvSpPr>
            <p:spPr bwMode="auto">
              <a:xfrm>
                <a:off x="4830" y="2024"/>
                <a:ext cx="27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4000" b="1"/>
                  <a:t>3</a:t>
                </a:r>
              </a:p>
            </p:txBody>
          </p:sp>
          <p:sp>
            <p:nvSpPr>
              <p:cNvPr id="20492" name="Text Box 12"/>
              <p:cNvSpPr txBox="1">
                <a:spLocks noChangeArrowheads="1"/>
              </p:cNvSpPr>
              <p:nvPr/>
            </p:nvSpPr>
            <p:spPr bwMode="auto">
              <a:xfrm>
                <a:off x="4830" y="1207"/>
                <a:ext cx="27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4000" b="1"/>
                  <a:t>4</a:t>
                </a:r>
              </a:p>
            </p:txBody>
          </p:sp>
        </p:grpSp>
      </p:grpSp>
      <p:grpSp>
        <p:nvGrpSpPr>
          <p:cNvPr id="20535" name="Group 55"/>
          <p:cNvGrpSpPr>
            <a:grpSpLocks/>
          </p:cNvGrpSpPr>
          <p:nvPr/>
        </p:nvGrpSpPr>
        <p:grpSpPr bwMode="auto">
          <a:xfrm>
            <a:off x="4139952" y="908720"/>
            <a:ext cx="360362" cy="3904973"/>
            <a:chOff x="4332" y="1435"/>
            <a:chExt cx="227" cy="2494"/>
          </a:xfrm>
        </p:grpSpPr>
        <p:grpSp>
          <p:nvGrpSpPr>
            <p:cNvPr id="20523" name="Group 43"/>
            <p:cNvGrpSpPr>
              <a:grpSpLocks/>
            </p:cNvGrpSpPr>
            <p:nvPr/>
          </p:nvGrpSpPr>
          <p:grpSpPr bwMode="auto">
            <a:xfrm>
              <a:off x="4332" y="3067"/>
              <a:ext cx="227" cy="862"/>
              <a:chOff x="4468" y="3113"/>
              <a:chExt cx="227" cy="816"/>
            </a:xfrm>
          </p:grpSpPr>
          <p:sp>
            <p:nvSpPr>
              <p:cNvPr id="20521" name="Line 41"/>
              <p:cNvSpPr>
                <a:spLocks noChangeShapeType="1"/>
              </p:cNvSpPr>
              <p:nvPr/>
            </p:nvSpPr>
            <p:spPr bwMode="auto">
              <a:xfrm>
                <a:off x="4468" y="3113"/>
                <a:ext cx="227" cy="408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22" name="Line 42"/>
              <p:cNvSpPr>
                <a:spLocks noChangeShapeType="1"/>
              </p:cNvSpPr>
              <p:nvPr/>
            </p:nvSpPr>
            <p:spPr bwMode="auto">
              <a:xfrm flipV="1">
                <a:off x="4468" y="3521"/>
                <a:ext cx="227" cy="408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0524" name="Group 44"/>
            <p:cNvGrpSpPr>
              <a:grpSpLocks/>
            </p:cNvGrpSpPr>
            <p:nvPr/>
          </p:nvGrpSpPr>
          <p:grpSpPr bwMode="auto">
            <a:xfrm>
              <a:off x="4332" y="2251"/>
              <a:ext cx="227" cy="816"/>
              <a:chOff x="4468" y="3113"/>
              <a:chExt cx="227" cy="816"/>
            </a:xfrm>
          </p:grpSpPr>
          <p:sp>
            <p:nvSpPr>
              <p:cNvPr id="20525" name="Line 45"/>
              <p:cNvSpPr>
                <a:spLocks noChangeShapeType="1"/>
              </p:cNvSpPr>
              <p:nvPr/>
            </p:nvSpPr>
            <p:spPr bwMode="auto">
              <a:xfrm>
                <a:off x="4468" y="3113"/>
                <a:ext cx="227" cy="408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26" name="Line 46"/>
              <p:cNvSpPr>
                <a:spLocks noChangeShapeType="1"/>
              </p:cNvSpPr>
              <p:nvPr/>
            </p:nvSpPr>
            <p:spPr bwMode="auto">
              <a:xfrm flipV="1">
                <a:off x="4468" y="3521"/>
                <a:ext cx="227" cy="408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0527" name="Group 47"/>
            <p:cNvGrpSpPr>
              <a:grpSpLocks/>
            </p:cNvGrpSpPr>
            <p:nvPr/>
          </p:nvGrpSpPr>
          <p:grpSpPr bwMode="auto">
            <a:xfrm>
              <a:off x="4332" y="1435"/>
              <a:ext cx="227" cy="816"/>
              <a:chOff x="4468" y="3113"/>
              <a:chExt cx="227" cy="816"/>
            </a:xfrm>
          </p:grpSpPr>
          <p:sp>
            <p:nvSpPr>
              <p:cNvPr id="20528" name="Line 48"/>
              <p:cNvSpPr>
                <a:spLocks noChangeShapeType="1"/>
              </p:cNvSpPr>
              <p:nvPr/>
            </p:nvSpPr>
            <p:spPr bwMode="auto">
              <a:xfrm>
                <a:off x="4468" y="3113"/>
                <a:ext cx="227" cy="408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529" name="Line 49"/>
              <p:cNvSpPr>
                <a:spLocks noChangeShapeType="1"/>
              </p:cNvSpPr>
              <p:nvPr/>
            </p:nvSpPr>
            <p:spPr bwMode="auto">
              <a:xfrm flipV="1">
                <a:off x="4468" y="3521"/>
                <a:ext cx="227" cy="408"/>
              </a:xfrm>
              <a:prstGeom prst="line">
                <a:avLst/>
              </a:prstGeom>
              <a:noFill/>
              <a:ln w="76200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pic>
        <p:nvPicPr>
          <p:cNvPr id="20536" name="Picture 56" descr="蓝色BACK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850" y="6057900"/>
            <a:ext cx="1835150" cy="8001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2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468313" y="1341438"/>
            <a:ext cx="828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250825" y="765175"/>
            <a:ext cx="86423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3600" b="1" dirty="0" smtClean="0">
                <a:solidFill>
                  <a:srgbClr val="0000CC"/>
                </a:solidFill>
              </a:rPr>
              <a:t>4</a:t>
            </a:r>
            <a:r>
              <a:rPr lang="zh-CN" altLang="en-US" sz="3600" b="1" dirty="0" smtClean="0">
                <a:solidFill>
                  <a:srgbClr val="0000CC"/>
                </a:solidFill>
              </a:rPr>
              <a:t>、</a:t>
            </a:r>
            <a:r>
              <a:rPr lang="en-US" altLang="zh-CN" sz="3600" b="1" dirty="0">
                <a:solidFill>
                  <a:srgbClr val="0000CC"/>
                </a:solidFill>
              </a:rPr>
              <a:t>16</a:t>
            </a:r>
            <a:r>
              <a:rPr lang="zh-CN" altLang="en-US" sz="3600" b="1" dirty="0">
                <a:solidFill>
                  <a:srgbClr val="0000CC"/>
                </a:solidFill>
              </a:rPr>
              <a:t>名小学生排成一列纵队，每两名小学生之间相距</a:t>
            </a:r>
            <a:r>
              <a:rPr lang="en-US" altLang="zh-CN" sz="3600" b="1" dirty="0">
                <a:solidFill>
                  <a:srgbClr val="0000CC"/>
                </a:solidFill>
              </a:rPr>
              <a:t>1</a:t>
            </a:r>
            <a:r>
              <a:rPr lang="zh-CN" altLang="en-US" sz="3600" b="1" dirty="0">
                <a:solidFill>
                  <a:srgbClr val="0000CC"/>
                </a:solidFill>
              </a:rPr>
              <a:t>米，这列队伍长</a:t>
            </a:r>
            <a:r>
              <a:rPr lang="en-US" altLang="zh-CN" sz="3600" b="1" dirty="0">
                <a:solidFill>
                  <a:srgbClr val="0000CC"/>
                </a:solidFill>
              </a:rPr>
              <a:t>(       )</a:t>
            </a:r>
            <a:r>
              <a:rPr lang="zh-CN" altLang="en-US" sz="3600" b="1" dirty="0">
                <a:solidFill>
                  <a:srgbClr val="0000CC"/>
                </a:solidFill>
              </a:rPr>
              <a:t>米。</a:t>
            </a:r>
          </a:p>
          <a:p>
            <a:endParaRPr lang="zh-CN" altLang="en-US" sz="3600" b="1" dirty="0">
              <a:solidFill>
                <a:srgbClr val="0000CC"/>
              </a:solidFill>
            </a:endParaRPr>
          </a:p>
          <a:p>
            <a:endParaRPr lang="zh-CN" altLang="en-US" sz="3600" b="1" dirty="0">
              <a:solidFill>
                <a:srgbClr val="0000CC"/>
              </a:solidFill>
            </a:endParaRPr>
          </a:p>
          <a:p>
            <a:r>
              <a:rPr lang="en-US" altLang="zh-CN" sz="3600" b="1" dirty="0" smtClean="0">
                <a:solidFill>
                  <a:srgbClr val="0000CC"/>
                </a:solidFill>
              </a:rPr>
              <a:t>5</a:t>
            </a:r>
            <a:r>
              <a:rPr lang="zh-CN" altLang="en-US" sz="3600" b="1" dirty="0" smtClean="0">
                <a:solidFill>
                  <a:srgbClr val="0000CC"/>
                </a:solidFill>
              </a:rPr>
              <a:t>、</a:t>
            </a:r>
            <a:r>
              <a:rPr lang="zh-CN" altLang="en-US" sz="3600" b="1" dirty="0">
                <a:solidFill>
                  <a:srgbClr val="0000CC"/>
                </a:solidFill>
              </a:rPr>
              <a:t>校运会的运动场上，</a:t>
            </a:r>
            <a:r>
              <a:rPr lang="en-US" altLang="zh-CN" sz="3600" b="1" dirty="0">
                <a:solidFill>
                  <a:srgbClr val="0000CC"/>
                </a:solidFill>
              </a:rPr>
              <a:t>1</a:t>
            </a:r>
            <a:r>
              <a:rPr lang="zh-CN" altLang="en-US" sz="3600" b="1" dirty="0">
                <a:solidFill>
                  <a:srgbClr val="0000CC"/>
                </a:solidFill>
              </a:rPr>
              <a:t>条跑道有</a:t>
            </a:r>
            <a:r>
              <a:rPr lang="en-US" altLang="zh-CN" sz="3600" b="1" dirty="0">
                <a:solidFill>
                  <a:srgbClr val="0000CC"/>
                </a:solidFill>
              </a:rPr>
              <a:t>2</a:t>
            </a:r>
            <a:r>
              <a:rPr lang="zh-CN" altLang="en-US" sz="3600" b="1" dirty="0">
                <a:solidFill>
                  <a:srgbClr val="0000CC"/>
                </a:solidFill>
              </a:rPr>
              <a:t>条石灰线，</a:t>
            </a:r>
            <a:r>
              <a:rPr lang="en-US" altLang="zh-CN" sz="3600" b="1" dirty="0">
                <a:solidFill>
                  <a:srgbClr val="0000CC"/>
                </a:solidFill>
              </a:rPr>
              <a:t>4</a:t>
            </a:r>
            <a:r>
              <a:rPr lang="zh-CN" altLang="en-US" sz="3600" b="1" dirty="0">
                <a:solidFill>
                  <a:srgbClr val="0000CC"/>
                </a:solidFill>
              </a:rPr>
              <a:t>条跑道有</a:t>
            </a:r>
            <a:r>
              <a:rPr lang="en-US" altLang="zh-CN" sz="3600" b="1" dirty="0">
                <a:solidFill>
                  <a:srgbClr val="0000CC"/>
                </a:solidFill>
              </a:rPr>
              <a:t>(        )</a:t>
            </a:r>
            <a:r>
              <a:rPr lang="zh-CN" altLang="en-US" sz="3600" b="1" dirty="0">
                <a:solidFill>
                  <a:srgbClr val="0000CC"/>
                </a:solidFill>
              </a:rPr>
              <a:t>条石灰线。</a:t>
            </a:r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323850" y="2006600"/>
            <a:ext cx="162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0000CC"/>
                </a:solidFill>
              </a:rPr>
              <a:t>A</a:t>
            </a:r>
            <a:r>
              <a:rPr lang="zh-CN" altLang="en-US" sz="4000" b="1">
                <a:solidFill>
                  <a:srgbClr val="0000CC"/>
                </a:solidFill>
              </a:rPr>
              <a:t>、</a:t>
            </a:r>
            <a:r>
              <a:rPr lang="en-US" altLang="zh-CN" sz="4000" b="1">
                <a:solidFill>
                  <a:srgbClr val="0000CC"/>
                </a:solidFill>
              </a:rPr>
              <a:t>17</a:t>
            </a:r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2484438" y="2006600"/>
            <a:ext cx="162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0000CC"/>
                </a:solidFill>
              </a:rPr>
              <a:t>B</a:t>
            </a:r>
            <a:r>
              <a:rPr lang="zh-CN" altLang="en-US" sz="4000" b="1">
                <a:solidFill>
                  <a:srgbClr val="0000CC"/>
                </a:solidFill>
              </a:rPr>
              <a:t>、</a:t>
            </a:r>
            <a:r>
              <a:rPr lang="en-US" altLang="zh-CN" sz="4000" b="1">
                <a:solidFill>
                  <a:srgbClr val="0000CC"/>
                </a:solidFill>
              </a:rPr>
              <a:t>16</a:t>
            </a:r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4643438" y="2006600"/>
            <a:ext cx="162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0000CC"/>
                </a:solidFill>
              </a:rPr>
              <a:t>C</a:t>
            </a:r>
            <a:r>
              <a:rPr lang="zh-CN" altLang="en-US" sz="4000" b="1">
                <a:solidFill>
                  <a:srgbClr val="0000CC"/>
                </a:solidFill>
              </a:rPr>
              <a:t>、</a:t>
            </a:r>
            <a:r>
              <a:rPr lang="en-US" altLang="zh-CN" sz="4000" b="1">
                <a:solidFill>
                  <a:srgbClr val="0000CC"/>
                </a:solidFill>
              </a:rPr>
              <a:t>15</a:t>
            </a:r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6907213" y="1987550"/>
            <a:ext cx="162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0000CC"/>
                </a:solidFill>
              </a:rPr>
              <a:t>D</a:t>
            </a:r>
            <a:r>
              <a:rPr lang="zh-CN" altLang="en-US" sz="4000" b="1">
                <a:solidFill>
                  <a:srgbClr val="0000CC"/>
                </a:solidFill>
              </a:rPr>
              <a:t>、</a:t>
            </a:r>
            <a:r>
              <a:rPr lang="en-US" altLang="zh-CN" sz="4000" b="1">
                <a:solidFill>
                  <a:srgbClr val="0000CC"/>
                </a:solidFill>
              </a:rPr>
              <a:t>14</a:t>
            </a:r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323850" y="4149725"/>
            <a:ext cx="1343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0000CC"/>
                </a:solidFill>
              </a:rPr>
              <a:t>A</a:t>
            </a:r>
            <a:r>
              <a:rPr lang="zh-CN" altLang="en-US" sz="4000" b="1">
                <a:solidFill>
                  <a:srgbClr val="0000CC"/>
                </a:solidFill>
              </a:rPr>
              <a:t>、</a:t>
            </a:r>
            <a:r>
              <a:rPr lang="en-US" altLang="zh-CN" sz="40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2484438" y="4149725"/>
            <a:ext cx="1343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0000CC"/>
                </a:solidFill>
              </a:rPr>
              <a:t>B</a:t>
            </a:r>
            <a:r>
              <a:rPr lang="zh-CN" altLang="en-US" sz="4000" b="1">
                <a:solidFill>
                  <a:srgbClr val="0000CC"/>
                </a:solidFill>
              </a:rPr>
              <a:t>、</a:t>
            </a:r>
            <a:r>
              <a:rPr lang="en-US" altLang="zh-CN" sz="4000" b="1">
                <a:solidFill>
                  <a:srgbClr val="0000CC"/>
                </a:solidFill>
              </a:rPr>
              <a:t>7</a:t>
            </a:r>
          </a:p>
        </p:txBody>
      </p:sp>
      <p:sp>
        <p:nvSpPr>
          <p:cNvPr id="43023" name="Rectangle 15"/>
          <p:cNvSpPr>
            <a:spLocks noChangeArrowheads="1"/>
          </p:cNvSpPr>
          <p:nvPr/>
        </p:nvSpPr>
        <p:spPr bwMode="auto">
          <a:xfrm>
            <a:off x="4716463" y="4149725"/>
            <a:ext cx="1343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0000CC"/>
                </a:solidFill>
              </a:rPr>
              <a:t>C</a:t>
            </a:r>
            <a:r>
              <a:rPr lang="zh-CN" altLang="en-US" sz="4000" b="1">
                <a:solidFill>
                  <a:srgbClr val="0000CC"/>
                </a:solidFill>
              </a:rPr>
              <a:t>、</a:t>
            </a:r>
            <a:r>
              <a:rPr lang="en-US" altLang="zh-CN" sz="4000" b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43024" name="Rectangle 16"/>
          <p:cNvSpPr>
            <a:spLocks noChangeArrowheads="1"/>
          </p:cNvSpPr>
          <p:nvPr/>
        </p:nvSpPr>
        <p:spPr bwMode="auto">
          <a:xfrm>
            <a:off x="7092950" y="4149725"/>
            <a:ext cx="1343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>
                <a:solidFill>
                  <a:srgbClr val="0000CC"/>
                </a:solidFill>
              </a:rPr>
              <a:t>D</a:t>
            </a:r>
            <a:r>
              <a:rPr lang="zh-CN" altLang="en-US" sz="4000" b="1">
                <a:solidFill>
                  <a:srgbClr val="0000CC"/>
                </a:solidFill>
              </a:rPr>
              <a:t>、</a:t>
            </a:r>
            <a:r>
              <a:rPr lang="en-US" altLang="zh-CN" sz="4000" b="1">
                <a:solidFill>
                  <a:srgbClr val="0000CC"/>
                </a:solidFill>
              </a:rPr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76256" y="1340768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C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39952" y="3501008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D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179388" y="765175"/>
            <a:ext cx="8713787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4000" b="1" dirty="0">
                <a:solidFill>
                  <a:srgbClr val="0000CC"/>
                </a:solidFill>
              </a:rPr>
              <a:t>     </a:t>
            </a:r>
            <a:r>
              <a:rPr lang="en-US" altLang="zh-CN" sz="4000" b="1" dirty="0" smtClean="0">
                <a:solidFill>
                  <a:srgbClr val="0000CC"/>
                </a:solidFill>
              </a:rPr>
              <a:t>6</a:t>
            </a:r>
            <a:r>
              <a:rPr lang="zh-CN" altLang="en-US" sz="4000" b="1" dirty="0" smtClean="0">
                <a:solidFill>
                  <a:srgbClr val="0000CC"/>
                </a:solidFill>
              </a:rPr>
              <a:t>、</a:t>
            </a:r>
            <a:r>
              <a:rPr lang="zh-CN" altLang="en-US" sz="4000" b="1" dirty="0">
                <a:solidFill>
                  <a:srgbClr val="0000CC"/>
                </a:solidFill>
              </a:rPr>
              <a:t>在一条全长</a:t>
            </a:r>
            <a:r>
              <a:rPr lang="en-US" altLang="zh-CN" sz="4000" b="1" dirty="0">
                <a:solidFill>
                  <a:srgbClr val="0000CC"/>
                </a:solidFill>
              </a:rPr>
              <a:t>2</a:t>
            </a:r>
            <a:r>
              <a:rPr lang="zh-CN" altLang="en-US" sz="4000" b="1" dirty="0">
                <a:solidFill>
                  <a:srgbClr val="0000CC"/>
                </a:solidFill>
              </a:rPr>
              <a:t>千米的街道       安装节能路灯</a:t>
            </a:r>
            <a:r>
              <a:rPr lang="en-US" altLang="zh-CN" sz="4000" b="1" dirty="0">
                <a:solidFill>
                  <a:srgbClr val="0000CC"/>
                </a:solidFill>
              </a:rPr>
              <a:t>(                      )</a:t>
            </a:r>
            <a:r>
              <a:rPr lang="zh-CN" altLang="en-US" sz="4000" b="1" dirty="0">
                <a:solidFill>
                  <a:srgbClr val="0000CC"/>
                </a:solidFill>
              </a:rPr>
              <a:t>，每隔</a:t>
            </a:r>
            <a:r>
              <a:rPr lang="en-US" altLang="zh-CN" sz="4000" b="1" dirty="0">
                <a:solidFill>
                  <a:srgbClr val="0000CC"/>
                </a:solidFill>
              </a:rPr>
              <a:t>50</a:t>
            </a:r>
            <a:r>
              <a:rPr lang="zh-CN" altLang="en-US" sz="4000" b="1" dirty="0">
                <a:solidFill>
                  <a:srgbClr val="0000CC"/>
                </a:solidFill>
              </a:rPr>
              <a:t>米安装一座。一共需要安装多少座节能路灯？</a:t>
            </a:r>
          </a:p>
        </p:txBody>
      </p:sp>
      <p:grpSp>
        <p:nvGrpSpPr>
          <p:cNvPr id="62469" name="Group 5"/>
          <p:cNvGrpSpPr>
            <a:grpSpLocks/>
          </p:cNvGrpSpPr>
          <p:nvPr/>
        </p:nvGrpSpPr>
        <p:grpSpPr bwMode="auto">
          <a:xfrm>
            <a:off x="2936875" y="728663"/>
            <a:ext cx="5307013" cy="1331912"/>
            <a:chOff x="1837" y="493"/>
            <a:chExt cx="3343" cy="839"/>
          </a:xfrm>
        </p:grpSpPr>
        <p:sp>
          <p:nvSpPr>
            <p:cNvPr id="62470" name="Rectangle 6"/>
            <p:cNvSpPr>
              <a:spLocks noChangeArrowheads="1"/>
            </p:cNvSpPr>
            <p:nvPr/>
          </p:nvSpPr>
          <p:spPr bwMode="auto">
            <a:xfrm>
              <a:off x="1837" y="890"/>
              <a:ext cx="204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4000" b="1">
                  <a:solidFill>
                    <a:srgbClr val="0000CC"/>
                  </a:solidFill>
                </a:rPr>
                <a:t>两端也要安装</a:t>
              </a:r>
            </a:p>
          </p:txBody>
        </p:sp>
        <p:sp>
          <p:nvSpPr>
            <p:cNvPr id="62471" name="Rectangle 7"/>
            <p:cNvSpPr>
              <a:spLocks noChangeArrowheads="1"/>
            </p:cNvSpPr>
            <p:nvPr/>
          </p:nvSpPr>
          <p:spPr bwMode="auto">
            <a:xfrm>
              <a:off x="1837" y="890"/>
              <a:ext cx="204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4000" b="1">
                  <a:solidFill>
                    <a:srgbClr val="0000CC"/>
                  </a:solidFill>
                </a:rPr>
                <a:t>两端也要安装</a:t>
              </a:r>
            </a:p>
          </p:txBody>
        </p:sp>
        <p:sp>
          <p:nvSpPr>
            <p:cNvPr id="62472" name="Rectangle 8"/>
            <p:cNvSpPr>
              <a:spLocks noChangeArrowheads="1"/>
            </p:cNvSpPr>
            <p:nvPr/>
          </p:nvSpPr>
          <p:spPr bwMode="auto">
            <a:xfrm>
              <a:off x="4422" y="493"/>
              <a:ext cx="75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4000" b="1">
                  <a:solidFill>
                    <a:srgbClr val="0000CC"/>
                  </a:solidFill>
                </a:rPr>
                <a:t>两旁</a:t>
              </a:r>
            </a:p>
          </p:txBody>
        </p:sp>
        <p:sp>
          <p:nvSpPr>
            <p:cNvPr id="62473" name="Rectangle 9"/>
            <p:cNvSpPr>
              <a:spLocks noChangeArrowheads="1"/>
            </p:cNvSpPr>
            <p:nvPr/>
          </p:nvSpPr>
          <p:spPr bwMode="auto">
            <a:xfrm>
              <a:off x="4422" y="493"/>
              <a:ext cx="75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4000" b="1">
                  <a:solidFill>
                    <a:srgbClr val="0000CC"/>
                  </a:solidFill>
                </a:rPr>
                <a:t>两旁</a:t>
              </a:r>
            </a:p>
          </p:txBody>
        </p:sp>
      </p:grpSp>
      <p:grpSp>
        <p:nvGrpSpPr>
          <p:cNvPr id="62474" name="Group 10"/>
          <p:cNvGrpSpPr>
            <a:grpSpLocks/>
          </p:cNvGrpSpPr>
          <p:nvPr/>
        </p:nvGrpSpPr>
        <p:grpSpPr bwMode="auto">
          <a:xfrm>
            <a:off x="2936875" y="728663"/>
            <a:ext cx="5307013" cy="1331912"/>
            <a:chOff x="1837" y="493"/>
            <a:chExt cx="3343" cy="839"/>
          </a:xfrm>
        </p:grpSpPr>
        <p:sp>
          <p:nvSpPr>
            <p:cNvPr id="62475" name="Rectangle 11"/>
            <p:cNvSpPr>
              <a:spLocks noChangeArrowheads="1"/>
            </p:cNvSpPr>
            <p:nvPr/>
          </p:nvSpPr>
          <p:spPr bwMode="auto">
            <a:xfrm>
              <a:off x="1837" y="890"/>
              <a:ext cx="204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4000" b="1">
                  <a:solidFill>
                    <a:srgbClr val="0000CC"/>
                  </a:solidFill>
                </a:rPr>
                <a:t>两端也要安装</a:t>
              </a:r>
            </a:p>
          </p:txBody>
        </p:sp>
        <p:sp>
          <p:nvSpPr>
            <p:cNvPr id="62476" name="Rectangle 12"/>
            <p:cNvSpPr>
              <a:spLocks noChangeArrowheads="1"/>
            </p:cNvSpPr>
            <p:nvPr/>
          </p:nvSpPr>
          <p:spPr bwMode="auto">
            <a:xfrm>
              <a:off x="1837" y="890"/>
              <a:ext cx="204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4000" b="1">
                  <a:solidFill>
                    <a:srgbClr val="FF0000"/>
                  </a:solidFill>
                </a:rPr>
                <a:t>两端也要安装</a:t>
              </a:r>
            </a:p>
          </p:txBody>
        </p:sp>
        <p:sp>
          <p:nvSpPr>
            <p:cNvPr id="62477" name="Rectangle 13"/>
            <p:cNvSpPr>
              <a:spLocks noChangeArrowheads="1"/>
            </p:cNvSpPr>
            <p:nvPr/>
          </p:nvSpPr>
          <p:spPr bwMode="auto">
            <a:xfrm>
              <a:off x="4422" y="493"/>
              <a:ext cx="75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4000" b="1">
                  <a:solidFill>
                    <a:srgbClr val="0000CC"/>
                  </a:solidFill>
                </a:rPr>
                <a:t>两旁</a:t>
              </a:r>
            </a:p>
          </p:txBody>
        </p:sp>
        <p:sp>
          <p:nvSpPr>
            <p:cNvPr id="62478" name="Rectangle 14"/>
            <p:cNvSpPr>
              <a:spLocks noChangeArrowheads="1"/>
            </p:cNvSpPr>
            <p:nvPr/>
          </p:nvSpPr>
          <p:spPr bwMode="auto">
            <a:xfrm>
              <a:off x="4422" y="493"/>
              <a:ext cx="75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4000" b="1" dirty="0">
                  <a:solidFill>
                    <a:srgbClr val="FF0000"/>
                  </a:solidFill>
                </a:rPr>
                <a:t>两旁</a:t>
              </a:r>
            </a:p>
          </p:txBody>
        </p:sp>
      </p:grpSp>
      <p:sp>
        <p:nvSpPr>
          <p:cNvPr id="62480" name="Text Box 16"/>
          <p:cNvSpPr txBox="1">
            <a:spLocks noChangeArrowheads="1"/>
          </p:cNvSpPr>
          <p:nvPr/>
        </p:nvSpPr>
        <p:spPr bwMode="auto">
          <a:xfrm>
            <a:off x="2555875" y="3068638"/>
            <a:ext cx="3600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/>
              <a:t>2</a:t>
            </a:r>
            <a:r>
              <a:rPr lang="zh-CN" altLang="en-US" sz="3600" b="1"/>
              <a:t>千米</a:t>
            </a:r>
            <a:r>
              <a:rPr lang="en-US" altLang="zh-CN" sz="3600" b="1"/>
              <a:t>=2000</a:t>
            </a:r>
            <a:r>
              <a:rPr lang="zh-CN" altLang="en-US" sz="3600" b="1"/>
              <a:t>米</a:t>
            </a:r>
          </a:p>
        </p:txBody>
      </p: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2555875" y="3716338"/>
            <a:ext cx="32400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/>
              <a:t>2000÷50=40</a:t>
            </a:r>
          </a:p>
        </p:txBody>
      </p:sp>
      <p:sp>
        <p:nvSpPr>
          <p:cNvPr id="62482" name="Text Box 18"/>
          <p:cNvSpPr txBox="1">
            <a:spLocks noChangeArrowheads="1"/>
          </p:cNvSpPr>
          <p:nvPr/>
        </p:nvSpPr>
        <p:spPr bwMode="auto">
          <a:xfrm>
            <a:off x="2555875" y="4300538"/>
            <a:ext cx="25923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/>
              <a:t>40+1=41</a:t>
            </a: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2554288" y="4941888"/>
            <a:ext cx="2593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/>
              <a:t>41×2=82</a:t>
            </a: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900113" y="5589588"/>
            <a:ext cx="741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/>
              <a:t>答：一共需要安装</a:t>
            </a:r>
            <a:r>
              <a:rPr lang="en-US" altLang="zh-CN" sz="3600" b="1"/>
              <a:t>82</a:t>
            </a:r>
            <a:r>
              <a:rPr lang="zh-CN" altLang="en-US" sz="3600" b="1"/>
              <a:t>座节能路灯。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0" grpId="0"/>
      <p:bldP spid="62481" grpId="0"/>
      <p:bldP spid="62482" grpId="0"/>
      <p:bldP spid="62483" grpId="0"/>
      <p:bldP spid="6248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250825" y="836613"/>
            <a:ext cx="856932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>
                <a:solidFill>
                  <a:srgbClr val="0000CC"/>
                </a:solidFill>
              </a:rPr>
              <a:t>     </a:t>
            </a:r>
            <a:r>
              <a:rPr lang="en-US" altLang="zh-CN" sz="3600" b="1" dirty="0" smtClean="0">
                <a:solidFill>
                  <a:srgbClr val="0000CC"/>
                </a:solidFill>
              </a:rPr>
              <a:t>7</a:t>
            </a:r>
            <a:r>
              <a:rPr lang="zh-CN" altLang="en-US" sz="3600" b="1" dirty="0" smtClean="0">
                <a:solidFill>
                  <a:srgbClr val="0000CC"/>
                </a:solidFill>
              </a:rPr>
              <a:t>、</a:t>
            </a:r>
            <a:r>
              <a:rPr lang="zh-CN" altLang="en-US" sz="3600" b="1" dirty="0">
                <a:solidFill>
                  <a:srgbClr val="0000CC"/>
                </a:solidFill>
              </a:rPr>
              <a:t>农网改造前，张村和李村之间的电线由</a:t>
            </a:r>
            <a:r>
              <a:rPr lang="en-US" altLang="zh-CN" sz="3600" b="1" dirty="0">
                <a:solidFill>
                  <a:srgbClr val="0000CC"/>
                </a:solidFill>
              </a:rPr>
              <a:t>41</a:t>
            </a:r>
            <a:r>
              <a:rPr lang="zh-CN" altLang="en-US" sz="3600" b="1" dirty="0">
                <a:solidFill>
                  <a:srgbClr val="0000CC"/>
                </a:solidFill>
              </a:rPr>
              <a:t>根电线杆相连，每两根电线杆相距</a:t>
            </a:r>
            <a:r>
              <a:rPr lang="en-US" altLang="zh-CN" sz="3600" b="1" dirty="0">
                <a:solidFill>
                  <a:srgbClr val="0000CC"/>
                </a:solidFill>
              </a:rPr>
              <a:t>60</a:t>
            </a:r>
            <a:r>
              <a:rPr lang="zh-CN" altLang="en-US" sz="3600" b="1" dirty="0">
                <a:solidFill>
                  <a:srgbClr val="0000CC"/>
                </a:solidFill>
              </a:rPr>
              <a:t>米。农网改造换用新型电线杆后，每两根电线杆间的距离变成了</a:t>
            </a:r>
            <a:r>
              <a:rPr lang="en-US" altLang="zh-CN" sz="3600" b="1" dirty="0">
                <a:solidFill>
                  <a:srgbClr val="0000CC"/>
                </a:solidFill>
              </a:rPr>
              <a:t>80</a:t>
            </a:r>
            <a:r>
              <a:rPr lang="zh-CN" altLang="en-US" sz="3600" b="1" dirty="0">
                <a:solidFill>
                  <a:srgbClr val="0000CC"/>
                </a:solidFill>
              </a:rPr>
              <a:t>米，新型电线杆有多少根？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898525" y="3716338"/>
            <a:ext cx="71294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/>
              <a:t>60×(41-1)=60</a:t>
            </a:r>
            <a:r>
              <a:rPr lang="en-US" altLang="zh-CN" sz="3600" b="1"/>
              <a:t>×40=</a:t>
            </a:r>
            <a:r>
              <a:rPr lang="en-US" altLang="zh-CN" sz="4000" b="1"/>
              <a:t>2400(</a:t>
            </a:r>
            <a:r>
              <a:rPr lang="zh-CN" altLang="en-US" sz="4000" b="1"/>
              <a:t>米</a:t>
            </a:r>
            <a:r>
              <a:rPr lang="en-US" altLang="zh-CN" sz="4000" b="1"/>
              <a:t>)</a:t>
            </a: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900113" y="4508500"/>
            <a:ext cx="61928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/>
              <a:t>2400÷80+1=30+1=31(</a:t>
            </a:r>
            <a:r>
              <a:rPr lang="zh-CN" altLang="en-US" sz="3600" b="1"/>
              <a:t>棵</a:t>
            </a:r>
            <a:r>
              <a:rPr lang="en-US" altLang="zh-CN" sz="3600" b="1"/>
              <a:t>)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900113" y="5300663"/>
            <a:ext cx="5400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/>
              <a:t>答：新型电线杆有</a:t>
            </a:r>
            <a:r>
              <a:rPr lang="en-US" altLang="zh-CN" sz="3600" b="1"/>
              <a:t>31</a:t>
            </a:r>
            <a:r>
              <a:rPr lang="zh-CN" altLang="en-US" sz="3600" b="1"/>
              <a:t>根。</a:t>
            </a:r>
          </a:p>
        </p:txBody>
      </p:sp>
      <p:pic>
        <p:nvPicPr>
          <p:cNvPr id="61450" name="Picture 10" descr="陪你听风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2825"/>
            <a:ext cx="9144000" cy="765175"/>
          </a:xfrm>
          <a:prstGeom prst="rect">
            <a:avLst/>
          </a:prstGeom>
          <a:noFill/>
        </p:spPr>
      </p:pic>
      <p:pic>
        <p:nvPicPr>
          <p:cNvPr id="61449" name="Picture 9" descr="舞17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559425"/>
            <a:ext cx="1038225" cy="12985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6" grpId="0"/>
      <p:bldP spid="61447" grpId="0"/>
      <p:bldP spid="614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标题 1"/>
          <p:cNvSpPr>
            <a:spLocks noGrp="1" noChangeArrowheads="1"/>
          </p:cNvSpPr>
          <p:nvPr>
            <p:ph type="title"/>
          </p:nvPr>
        </p:nvSpPr>
        <p:spPr>
          <a:xfrm>
            <a:off x="1931194" y="2946400"/>
            <a:ext cx="5712619" cy="9286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zh-CN" altLang="en-US" sz="4900" dirty="0" smtClean="0"/>
              <a:t>贺州市八步龙山小学录制</a:t>
            </a:r>
            <a:br>
              <a:rPr lang="zh-CN" altLang="en-US" sz="4900" dirty="0" smtClean="0"/>
            </a:br>
            <a:r>
              <a:rPr lang="zh-CN" altLang="en-US" sz="4900" dirty="0" smtClean="0"/>
              <a:t/>
            </a:r>
            <a:br>
              <a:rPr lang="zh-CN" altLang="en-US" sz="4900" dirty="0" smtClean="0"/>
            </a:br>
            <a:r>
              <a:rPr lang="en-US" altLang="zh-CN" sz="4900" dirty="0" smtClean="0"/>
              <a:t>2017</a:t>
            </a:r>
            <a:r>
              <a:rPr lang="zh-CN" altLang="en-US" sz="4900" dirty="0" smtClean="0"/>
              <a:t>年</a:t>
            </a:r>
            <a:r>
              <a:rPr lang="en-US" altLang="zh-CN" sz="4900" dirty="0" smtClean="0"/>
              <a:t>12</a:t>
            </a:r>
            <a:r>
              <a:rPr lang="zh-CN" altLang="en-US" sz="4900" dirty="0" smtClean="0"/>
              <a:t>月</a:t>
            </a:r>
            <a:r>
              <a:rPr lang="en-US" altLang="zh-CN" sz="4900" dirty="0" smtClean="0"/>
              <a:t>19</a:t>
            </a:r>
            <a:r>
              <a:rPr lang="zh-CN" altLang="en-US" sz="4900" dirty="0" smtClean="0"/>
              <a:t>日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162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2479</TotalTime>
  <Words>567</Words>
  <Application>Microsoft Office PowerPoint</Application>
  <PresentationFormat>全屏显示(4:3)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默认设计模板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贺州市八步龙山小学录制  2017年12月19日</vt:lpstr>
    </vt:vector>
  </TitlesOfParts>
  <Company>zhongzi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Administrator</cp:lastModifiedBy>
  <cp:revision>216</cp:revision>
  <dcterms:created xsi:type="dcterms:W3CDTF">2009-05-06T13:26:26Z</dcterms:created>
  <dcterms:modified xsi:type="dcterms:W3CDTF">2017-12-25T00:50:18Z</dcterms:modified>
</cp:coreProperties>
</file>