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4" r:id="rId3"/>
    <p:sldId id="256" r:id="rId4"/>
    <p:sldId id="257" r:id="rId5"/>
    <p:sldId id="258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214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AB1D0-4C97-4A95-B457-6E98059BB8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7CD46-E240-4125-AB45-BE075CC8EB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D46-E240-4125-AB45-BE075CC8EB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D46-E240-4125-AB45-BE075CC8EB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D46-E240-4125-AB45-BE075CC8EB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7CD46-E240-4125-AB45-BE075CC8EB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图片 8" descr="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71245" y="18415"/>
            <a:ext cx="10709275" cy="68700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" name="文本框 3"/>
          <p:cNvSpPr txBox="1"/>
          <p:nvPr/>
        </p:nvSpPr>
        <p:spPr>
          <a:xfrm>
            <a:off x="1170385" y="1494235"/>
            <a:ext cx="6149578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100" dirty="0">
                <a:latin typeface="Arial" panose="020B0604020202020204" pitchFamily="34" charset="0"/>
                <a:ea typeface="黑体" panose="02010609060101010101" pitchFamily="49" charset="-122"/>
              </a:rPr>
              <a:t>新</a:t>
            </a:r>
            <a:r>
              <a:rPr lang="zh-CN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人教版六年级</a:t>
            </a:r>
            <a:r>
              <a:rPr lang="zh-CN" altLang="en-US" sz="2100" dirty="0">
                <a:latin typeface="Arial" panose="020B0604020202020204" pitchFamily="34" charset="0"/>
                <a:ea typeface="黑体" panose="02010609060101010101" pitchFamily="49" charset="-122"/>
              </a:rPr>
              <a:t>数学</a:t>
            </a:r>
            <a:r>
              <a:rPr lang="zh-CN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课本上册</a:t>
            </a:r>
            <a:r>
              <a:rPr lang="en-US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endParaRPr lang="zh-CN" altLang="zh-CN" sz="21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43" name="文本框 4"/>
          <p:cNvSpPr txBox="1"/>
          <p:nvPr/>
        </p:nvSpPr>
        <p:spPr>
          <a:xfrm>
            <a:off x="1187054" y="2630091"/>
            <a:ext cx="6347222" cy="55308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000" dirty="0">
                <a:latin typeface="Arial" panose="020B0604020202020204" pitchFamily="34" charset="0"/>
                <a:ea typeface="黑体" panose="02010609060101010101" pitchFamily="49" charset="-122"/>
              </a:rPr>
              <a:t>     第六单元  数学思考</a:t>
            </a:r>
            <a:endParaRPr lang="en-US" altLang="zh-CN" sz="30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44" name="文本框 5"/>
          <p:cNvSpPr txBox="1"/>
          <p:nvPr/>
        </p:nvSpPr>
        <p:spPr>
          <a:xfrm>
            <a:off x="1413272" y="3821906"/>
            <a:ext cx="5603081" cy="414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        </a:t>
            </a:r>
            <a:r>
              <a:rPr lang="zh-CN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第</a:t>
            </a:r>
            <a:r>
              <a:rPr lang="zh-CN" altLang="en-US" sz="2100" dirty="0">
                <a:latin typeface="Arial" panose="020B0604020202020204" pitchFamily="34" charset="0"/>
                <a:ea typeface="黑体" panose="02010609060101010101" pitchFamily="49" charset="-122"/>
              </a:rPr>
              <a:t>四</a:t>
            </a:r>
            <a:r>
              <a:rPr lang="zh-CN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课</a:t>
            </a:r>
            <a:r>
              <a:rPr lang="zh-CN" altLang="en-US" sz="2100" dirty="0">
                <a:latin typeface="Arial" panose="020B0604020202020204" pitchFamily="34" charset="0"/>
                <a:ea typeface="黑体" panose="02010609060101010101" pitchFamily="49" charset="-122"/>
              </a:rPr>
              <a:t>时   等量代换与几何证明（练习课）</a:t>
            </a:r>
            <a:endParaRPr lang="en-US" altLang="zh-CN" sz="21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245" name="文本框 6"/>
          <p:cNvSpPr txBox="1"/>
          <p:nvPr/>
        </p:nvSpPr>
        <p:spPr>
          <a:xfrm>
            <a:off x="2243138" y="4535091"/>
            <a:ext cx="4366022" cy="41402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       </a:t>
            </a:r>
            <a:r>
              <a:rPr lang="zh-CN" altLang="zh-CN" sz="2100" dirty="0">
                <a:latin typeface="Arial" panose="020B0604020202020204" pitchFamily="34" charset="0"/>
                <a:ea typeface="黑体" panose="02010609060101010101" pitchFamily="49" charset="-122"/>
              </a:rPr>
              <a:t>执教教师：李燕兵</a:t>
            </a:r>
            <a:endParaRPr lang="zh-CN" altLang="zh-CN" sz="21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6405" y="855345"/>
            <a:ext cx="77978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</a:t>
            </a:r>
            <a:r>
              <a:rPr lang="zh-CN" altLang="en-US"/>
              <a:t>、            、        </a:t>
            </a:r>
            <a:r>
              <a:rPr lang="zh-CN" altLang="en-US" sz="2800"/>
              <a:t>各代表一个数，根据下面的已知条件，</a:t>
            </a:r>
            <a:endParaRPr lang="zh-CN" altLang="en-US" sz="2800"/>
          </a:p>
          <a:p>
            <a:r>
              <a:rPr lang="zh-CN" altLang="en-US" sz="2400"/>
              <a:t>求        、       、         的值</a:t>
            </a:r>
            <a:endParaRPr lang="zh-CN" altLang="en-US" sz="2400"/>
          </a:p>
        </p:txBody>
      </p:sp>
      <p:sp>
        <p:nvSpPr>
          <p:cNvPr id="4113" name="椭圆 9"/>
          <p:cNvSpPr/>
          <p:nvPr/>
        </p:nvSpPr>
        <p:spPr>
          <a:xfrm>
            <a:off x="446405" y="896303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4120" name="矩形 8"/>
          <p:cNvSpPr/>
          <p:nvPr/>
        </p:nvSpPr>
        <p:spPr>
          <a:xfrm>
            <a:off x="1158240" y="896303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102" name="等腰三角形 13"/>
          <p:cNvSpPr/>
          <p:nvPr/>
        </p:nvSpPr>
        <p:spPr>
          <a:xfrm>
            <a:off x="1909445" y="896620"/>
            <a:ext cx="285750" cy="2857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椭圆 9"/>
          <p:cNvSpPr/>
          <p:nvPr/>
        </p:nvSpPr>
        <p:spPr>
          <a:xfrm>
            <a:off x="982345" y="1401128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4" name="矩形 8"/>
          <p:cNvSpPr/>
          <p:nvPr/>
        </p:nvSpPr>
        <p:spPr>
          <a:xfrm>
            <a:off x="1729740" y="140112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等腰三角形 13"/>
          <p:cNvSpPr/>
          <p:nvPr/>
        </p:nvSpPr>
        <p:spPr>
          <a:xfrm>
            <a:off x="2546985" y="1401445"/>
            <a:ext cx="285750" cy="2857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2155" y="2325370"/>
            <a:ext cx="339217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        </a:t>
            </a:r>
            <a:r>
              <a:rPr lang="zh-CN" altLang="en-US" sz="2000"/>
              <a:t>    </a:t>
            </a:r>
            <a:r>
              <a:rPr lang="en-US" altLang="zh-CN" sz="2000"/>
              <a:t>+            =91</a:t>
            </a:r>
            <a:endParaRPr lang="en-US" altLang="zh-CN" sz="2000"/>
          </a:p>
          <a:p>
            <a:r>
              <a:rPr lang="en-US" altLang="zh-CN" sz="2000"/>
              <a:t>                    </a:t>
            </a:r>
            <a:endParaRPr lang="en-US" altLang="zh-CN" sz="2000"/>
          </a:p>
          <a:p>
            <a:r>
              <a:rPr lang="en-US" altLang="zh-CN" sz="2000"/>
              <a:t>                     +            =63</a:t>
            </a:r>
            <a:endParaRPr lang="en-US" altLang="zh-CN" sz="2000"/>
          </a:p>
          <a:p>
            <a:r>
              <a:rPr lang="en-US" altLang="zh-CN" sz="2000"/>
              <a:t>                   </a:t>
            </a:r>
            <a:endParaRPr lang="en-US" altLang="zh-CN" sz="2000"/>
          </a:p>
          <a:p>
            <a:r>
              <a:rPr lang="en-US" altLang="zh-CN" sz="2000"/>
              <a:t>                     +            = 46   </a:t>
            </a:r>
            <a:endParaRPr lang="en-US" altLang="zh-CN" sz="2000"/>
          </a:p>
        </p:txBody>
      </p:sp>
      <p:sp>
        <p:nvSpPr>
          <p:cNvPr id="7" name="椭圆 9"/>
          <p:cNvSpPr/>
          <p:nvPr/>
        </p:nvSpPr>
        <p:spPr>
          <a:xfrm>
            <a:off x="1443990" y="2366328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8" name="矩形 8"/>
          <p:cNvSpPr/>
          <p:nvPr/>
        </p:nvSpPr>
        <p:spPr>
          <a:xfrm>
            <a:off x="2360930" y="236632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等腰三角形 13"/>
          <p:cNvSpPr/>
          <p:nvPr/>
        </p:nvSpPr>
        <p:spPr>
          <a:xfrm>
            <a:off x="1443990" y="2997200"/>
            <a:ext cx="285750" cy="2857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" name="矩形 8"/>
          <p:cNvSpPr/>
          <p:nvPr/>
        </p:nvSpPr>
        <p:spPr>
          <a:xfrm>
            <a:off x="2360930" y="2996883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" name="等腰三角形 13"/>
          <p:cNvSpPr/>
          <p:nvPr/>
        </p:nvSpPr>
        <p:spPr>
          <a:xfrm>
            <a:off x="1443990" y="3571240"/>
            <a:ext cx="285750" cy="2857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2" name="椭圆 9"/>
          <p:cNvSpPr/>
          <p:nvPr/>
        </p:nvSpPr>
        <p:spPr>
          <a:xfrm>
            <a:off x="2360930" y="3571240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62145" y="2347595"/>
            <a:ext cx="378206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       </a:t>
            </a:r>
            <a:r>
              <a:rPr lang="zh-CN" altLang="en-US" sz="2000"/>
              <a:t>           </a:t>
            </a:r>
            <a:r>
              <a:rPr lang="en-US" altLang="zh-CN" sz="2000"/>
              <a:t>—            =8</a:t>
            </a:r>
            <a:endParaRPr lang="en-US" altLang="zh-CN" sz="2000"/>
          </a:p>
          <a:p>
            <a:r>
              <a:rPr lang="en-US" altLang="zh-CN" sz="2000"/>
              <a:t>        </a:t>
            </a:r>
            <a:endParaRPr lang="en-US" altLang="zh-CN" sz="2000"/>
          </a:p>
          <a:p>
            <a:r>
              <a:rPr lang="en-US" altLang="zh-CN" sz="2000"/>
              <a:t>                             +             = 12         </a:t>
            </a:r>
            <a:endParaRPr lang="en-US" altLang="zh-CN" sz="2000"/>
          </a:p>
          <a:p>
            <a:endParaRPr lang="en-US" altLang="zh-CN" sz="2000"/>
          </a:p>
          <a:p>
            <a:r>
              <a:rPr lang="en-US" altLang="zh-CN" sz="2000"/>
              <a:t>                         =</a:t>
            </a:r>
            <a:r>
              <a:rPr lang="en-US" altLang="zh-CN" sz="2000">
                <a:sym typeface="+mn-ea"/>
              </a:rPr>
              <a:t>          +         + </a:t>
            </a:r>
            <a:endParaRPr lang="en-US" altLang="zh-CN" sz="2000"/>
          </a:p>
        </p:txBody>
      </p:sp>
      <p:sp>
        <p:nvSpPr>
          <p:cNvPr id="14" name="矩形 8"/>
          <p:cNvSpPr/>
          <p:nvPr/>
        </p:nvSpPr>
        <p:spPr>
          <a:xfrm>
            <a:off x="5570855" y="236632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5" name="椭圆 9"/>
          <p:cNvSpPr/>
          <p:nvPr/>
        </p:nvSpPr>
        <p:spPr>
          <a:xfrm>
            <a:off x="6518910" y="2366328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16" name="矩形 8"/>
          <p:cNvSpPr/>
          <p:nvPr/>
        </p:nvSpPr>
        <p:spPr>
          <a:xfrm>
            <a:off x="5570855" y="302037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7" name="椭圆 9"/>
          <p:cNvSpPr/>
          <p:nvPr/>
        </p:nvSpPr>
        <p:spPr>
          <a:xfrm>
            <a:off x="6518910" y="2942908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  <p:sp>
        <p:nvSpPr>
          <p:cNvPr id="18" name="等腰三角形 13"/>
          <p:cNvSpPr/>
          <p:nvPr/>
        </p:nvSpPr>
        <p:spPr>
          <a:xfrm>
            <a:off x="5570855" y="3669665"/>
            <a:ext cx="285750" cy="2857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" name="矩形 8"/>
          <p:cNvSpPr/>
          <p:nvPr/>
        </p:nvSpPr>
        <p:spPr>
          <a:xfrm>
            <a:off x="6233160" y="366934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0" name="矩形 8"/>
          <p:cNvSpPr/>
          <p:nvPr/>
        </p:nvSpPr>
        <p:spPr>
          <a:xfrm>
            <a:off x="6878320" y="3669348"/>
            <a:ext cx="285750" cy="285750"/>
          </a:xfrm>
          <a:prstGeom prst="rect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1" name="椭圆 9"/>
          <p:cNvSpPr/>
          <p:nvPr/>
        </p:nvSpPr>
        <p:spPr>
          <a:xfrm>
            <a:off x="7534275" y="3669348"/>
            <a:ext cx="285750" cy="28575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1835785" y="1557020"/>
            <a:ext cx="2736215" cy="23037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835785" y="3861435"/>
            <a:ext cx="4320540" cy="717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923928" y="1556792"/>
            <a:ext cx="648072" cy="2304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6016" y="134076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A</a:t>
            </a:r>
            <a:endParaRPr lang="zh-CN" alt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3861048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B</a:t>
            </a:r>
            <a:endParaRPr lang="zh-CN" alt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4005064"/>
            <a:ext cx="6480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C</a:t>
            </a:r>
            <a:endParaRPr lang="zh-CN" alt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60232" y="4077072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D</a:t>
            </a:r>
            <a:endParaRPr lang="zh-CN" altLang="en-US" sz="2600" dirty="0"/>
          </a:p>
        </p:txBody>
      </p:sp>
      <p:sp>
        <p:nvSpPr>
          <p:cNvPr id="15" name="弧形 14"/>
          <p:cNvSpPr/>
          <p:nvPr/>
        </p:nvSpPr>
        <p:spPr>
          <a:xfrm>
            <a:off x="3779912" y="3645024"/>
            <a:ext cx="504056" cy="43204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弧形 15"/>
          <p:cNvSpPr/>
          <p:nvPr/>
        </p:nvSpPr>
        <p:spPr>
          <a:xfrm>
            <a:off x="1907704" y="3573016"/>
            <a:ext cx="576064" cy="576064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弧形 16"/>
          <p:cNvSpPr/>
          <p:nvPr/>
        </p:nvSpPr>
        <p:spPr>
          <a:xfrm rot="9469559">
            <a:off x="3951192" y="1600244"/>
            <a:ext cx="382723" cy="77805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弧形 17"/>
          <p:cNvSpPr/>
          <p:nvPr/>
        </p:nvSpPr>
        <p:spPr>
          <a:xfrm rot="15623893">
            <a:off x="3727416" y="3514009"/>
            <a:ext cx="720080" cy="648072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707904" y="2420888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1</a:t>
            </a:r>
            <a:endParaRPr lang="zh-CN" alt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3284984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2</a:t>
            </a:r>
            <a:endParaRPr lang="zh-CN" alt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3212976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4</a:t>
            </a:r>
            <a:endParaRPr lang="zh-CN" alt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321297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3</a:t>
            </a:r>
            <a:endParaRPr lang="zh-CN" altLang="en-US" sz="2600" dirty="0"/>
          </a:p>
        </p:txBody>
      </p:sp>
      <p:sp>
        <p:nvSpPr>
          <p:cNvPr id="2" name="文本框 1"/>
          <p:cNvSpPr txBox="1"/>
          <p:nvPr/>
        </p:nvSpPr>
        <p:spPr>
          <a:xfrm>
            <a:off x="908050" y="602615"/>
            <a:ext cx="80479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已知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∠2=45</a:t>
            </a:r>
            <a:r>
              <a:rPr lang="en-US" altLang="zh-CN" sz="2800" dirty="0">
                <a:latin typeface="Arial" panose="020B0604020202020204" pitchFamily="34" charset="0"/>
                <a:sym typeface="+mn-ea"/>
              </a:rPr>
              <a:t>°</a:t>
            </a:r>
            <a:r>
              <a:rPr lang="zh-CN" altLang="en-US" sz="2800" dirty="0">
                <a:latin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∠4=85</a:t>
            </a:r>
            <a:r>
              <a:rPr lang="en-US" altLang="zh-CN" sz="2800" dirty="0">
                <a:latin typeface="Arial" panose="020B0604020202020204" pitchFamily="34" charset="0"/>
                <a:sym typeface="+mn-ea"/>
              </a:rPr>
              <a:t>°</a:t>
            </a:r>
            <a:r>
              <a:rPr lang="zh-CN" altLang="en-US" sz="2800" dirty="0">
                <a:latin typeface="Arial" panose="020B0604020202020204" pitchFamily="34" charset="0"/>
                <a:sym typeface="+mn-ea"/>
              </a:rPr>
              <a:t>，那么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∠1=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     ）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1835696" y="1628800"/>
            <a:ext cx="2736304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835696" y="3861048"/>
            <a:ext cx="6552728" cy="720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572000" y="1628800"/>
            <a:ext cx="720080" cy="2304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6016" y="134076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A</a:t>
            </a:r>
            <a:endParaRPr lang="zh-CN" alt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3861048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B</a:t>
            </a:r>
            <a:endParaRPr lang="zh-CN" alt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5076056" y="4005064"/>
            <a:ext cx="6480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C</a:t>
            </a:r>
            <a:endParaRPr lang="zh-CN" alt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60232" y="4077072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D</a:t>
            </a:r>
            <a:endParaRPr lang="zh-CN" altLang="en-US" sz="2600" dirty="0"/>
          </a:p>
        </p:txBody>
      </p:sp>
      <p:sp>
        <p:nvSpPr>
          <p:cNvPr id="15" name="弧形 14"/>
          <p:cNvSpPr/>
          <p:nvPr/>
        </p:nvSpPr>
        <p:spPr>
          <a:xfrm>
            <a:off x="5004048" y="3645024"/>
            <a:ext cx="504056" cy="43204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弧形 15"/>
          <p:cNvSpPr/>
          <p:nvPr/>
        </p:nvSpPr>
        <p:spPr>
          <a:xfrm>
            <a:off x="1907704" y="3573016"/>
            <a:ext cx="576064" cy="576064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弧形 16"/>
          <p:cNvSpPr/>
          <p:nvPr/>
        </p:nvSpPr>
        <p:spPr>
          <a:xfrm rot="7615250">
            <a:off x="4158534" y="1338420"/>
            <a:ext cx="382723" cy="77805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弧形 17"/>
          <p:cNvSpPr/>
          <p:nvPr/>
        </p:nvSpPr>
        <p:spPr>
          <a:xfrm rot="15623893">
            <a:off x="4807535" y="3514009"/>
            <a:ext cx="720080" cy="648072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95936" y="2276872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1</a:t>
            </a:r>
            <a:endParaRPr lang="zh-CN" alt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3356992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2</a:t>
            </a:r>
            <a:endParaRPr lang="zh-CN" alt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5724128" y="2996952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4</a:t>
            </a:r>
            <a:endParaRPr lang="zh-CN" alt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3995936" y="321297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3</a:t>
            </a:r>
            <a:endParaRPr lang="zh-CN" altLang="en-US" sz="2600" dirty="0"/>
          </a:p>
        </p:txBody>
      </p:sp>
      <p:sp>
        <p:nvSpPr>
          <p:cNvPr id="24" name="饼形 23"/>
          <p:cNvSpPr/>
          <p:nvPr/>
        </p:nvSpPr>
        <p:spPr>
          <a:xfrm rot="5788424">
            <a:off x="1182622" y="3147877"/>
            <a:ext cx="1378156" cy="1365491"/>
          </a:xfrm>
          <a:prstGeom prst="pie">
            <a:avLst>
              <a:gd name="adj1" fmla="val 13485708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饼形 24"/>
          <p:cNvSpPr/>
          <p:nvPr/>
        </p:nvSpPr>
        <p:spPr>
          <a:xfrm rot="11828365">
            <a:off x="3455812" y="1049043"/>
            <a:ext cx="2232248" cy="1224136"/>
          </a:xfrm>
          <a:prstGeom prst="pie">
            <a:avLst>
              <a:gd name="adj1" fmla="val 13963274"/>
              <a:gd name="adj2" fmla="val 183700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 rot="515495">
            <a:off x="4459590" y="3335454"/>
            <a:ext cx="1724164" cy="1120507"/>
          </a:xfrm>
          <a:prstGeom prst="pie">
            <a:avLst>
              <a:gd name="adj1" fmla="val 14386740"/>
              <a:gd name="adj2" fmla="val 2106698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5530" y="591820"/>
            <a:ext cx="68186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∠4=∠1+∠2  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？</a:t>
            </a:r>
            <a:endParaRPr lang="zh-CN" altLang="en-US" sz="4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1835785" y="1557020"/>
            <a:ext cx="2736215" cy="23037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835785" y="3861435"/>
            <a:ext cx="4464685" cy="717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923928" y="1556792"/>
            <a:ext cx="648072" cy="2304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6016" y="134076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A</a:t>
            </a:r>
            <a:endParaRPr lang="zh-CN" alt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3861048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B</a:t>
            </a:r>
            <a:endParaRPr lang="zh-CN" alt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4005064"/>
            <a:ext cx="6480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C</a:t>
            </a:r>
            <a:endParaRPr lang="zh-CN" alt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1737" y="4148827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D</a:t>
            </a:r>
            <a:endParaRPr lang="zh-CN" altLang="en-US" sz="2600" dirty="0"/>
          </a:p>
        </p:txBody>
      </p:sp>
      <p:sp>
        <p:nvSpPr>
          <p:cNvPr id="15" name="弧形 14"/>
          <p:cNvSpPr/>
          <p:nvPr/>
        </p:nvSpPr>
        <p:spPr>
          <a:xfrm>
            <a:off x="3779912" y="3645024"/>
            <a:ext cx="504056" cy="43204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弧形 15"/>
          <p:cNvSpPr/>
          <p:nvPr/>
        </p:nvSpPr>
        <p:spPr>
          <a:xfrm>
            <a:off x="1907704" y="3573016"/>
            <a:ext cx="576064" cy="576064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弧形 16"/>
          <p:cNvSpPr/>
          <p:nvPr/>
        </p:nvSpPr>
        <p:spPr>
          <a:xfrm rot="9469559">
            <a:off x="3951192" y="1600244"/>
            <a:ext cx="382723" cy="77805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弧形 17"/>
          <p:cNvSpPr/>
          <p:nvPr/>
        </p:nvSpPr>
        <p:spPr>
          <a:xfrm rot="15623893">
            <a:off x="3727416" y="3514009"/>
            <a:ext cx="720080" cy="648072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707904" y="2420888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1</a:t>
            </a:r>
            <a:endParaRPr lang="zh-CN" alt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3284984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2</a:t>
            </a:r>
            <a:endParaRPr lang="zh-CN" alt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3212976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4</a:t>
            </a:r>
            <a:endParaRPr lang="zh-CN" alt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321297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3</a:t>
            </a:r>
            <a:endParaRPr lang="zh-CN" altLang="en-US" sz="2600" dirty="0"/>
          </a:p>
        </p:txBody>
      </p:sp>
      <p:sp>
        <p:nvSpPr>
          <p:cNvPr id="24" name="饼形 23"/>
          <p:cNvSpPr/>
          <p:nvPr/>
        </p:nvSpPr>
        <p:spPr>
          <a:xfrm rot="5654751">
            <a:off x="1140826" y="3212899"/>
            <a:ext cx="1461748" cy="1263397"/>
          </a:xfrm>
          <a:prstGeom prst="pie">
            <a:avLst>
              <a:gd name="adj1" fmla="val 13647668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4497705"/>
            <a:ext cx="625729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∠4=∠1+∠2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∠5=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？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∠6=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？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4572000" y="692785"/>
            <a:ext cx="288290" cy="8642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弧形 3"/>
          <p:cNvSpPr/>
          <p:nvPr/>
        </p:nvSpPr>
        <p:spPr>
          <a:xfrm rot="15480000">
            <a:off x="4387215" y="1290955"/>
            <a:ext cx="633730" cy="72326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07790" y="1035050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5</a:t>
            </a:r>
            <a:endParaRPr lang="en-US" altLang="zh-CN" sz="2800"/>
          </a:p>
        </p:txBody>
      </p:sp>
      <p:sp>
        <p:nvSpPr>
          <p:cNvPr id="8" name="饼形 7"/>
          <p:cNvSpPr/>
          <p:nvPr/>
        </p:nvSpPr>
        <p:spPr>
          <a:xfrm rot="14460000">
            <a:off x="3571240" y="775970"/>
            <a:ext cx="1871345" cy="1777365"/>
          </a:xfrm>
          <a:prstGeom prst="pie">
            <a:avLst>
              <a:gd name="adj1" fmla="val 13432831"/>
              <a:gd name="adj2" fmla="val 15780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 rot="5400000">
            <a:off x="3383280" y="3248025"/>
            <a:ext cx="1152525" cy="1224280"/>
          </a:xfrm>
          <a:prstGeom prst="pie">
            <a:avLst>
              <a:gd name="adj1" fmla="val 11697180"/>
              <a:gd name="adj2" fmla="val 1648540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H="1">
            <a:off x="382270" y="3860800"/>
            <a:ext cx="1453515" cy="495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弧形 24"/>
          <p:cNvSpPr/>
          <p:nvPr/>
        </p:nvSpPr>
        <p:spPr>
          <a:xfrm rot="17340000">
            <a:off x="1501140" y="3505835"/>
            <a:ext cx="1027430" cy="981710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111250" y="2807335"/>
            <a:ext cx="565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6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1835785" y="1557020"/>
            <a:ext cx="2736215" cy="23037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835785" y="3861435"/>
            <a:ext cx="4464685" cy="717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923928" y="1556792"/>
            <a:ext cx="648072" cy="2304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6016" y="134076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A</a:t>
            </a:r>
            <a:endParaRPr lang="zh-CN" alt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3861048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B</a:t>
            </a:r>
            <a:endParaRPr lang="zh-CN" alt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4005064"/>
            <a:ext cx="6480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C</a:t>
            </a:r>
            <a:endParaRPr lang="zh-CN" alt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1737" y="4148827"/>
            <a:ext cx="1080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D</a:t>
            </a:r>
            <a:endParaRPr lang="zh-CN" altLang="en-US" sz="2600" dirty="0"/>
          </a:p>
        </p:txBody>
      </p:sp>
      <p:sp>
        <p:nvSpPr>
          <p:cNvPr id="15" name="弧形 14"/>
          <p:cNvSpPr/>
          <p:nvPr/>
        </p:nvSpPr>
        <p:spPr>
          <a:xfrm>
            <a:off x="3779912" y="3645024"/>
            <a:ext cx="504056" cy="43204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弧形 15"/>
          <p:cNvSpPr/>
          <p:nvPr/>
        </p:nvSpPr>
        <p:spPr>
          <a:xfrm>
            <a:off x="1907704" y="3573016"/>
            <a:ext cx="576064" cy="576064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弧形 16"/>
          <p:cNvSpPr/>
          <p:nvPr/>
        </p:nvSpPr>
        <p:spPr>
          <a:xfrm rot="9469559">
            <a:off x="3951192" y="1600244"/>
            <a:ext cx="382723" cy="77805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弧形 17"/>
          <p:cNvSpPr/>
          <p:nvPr/>
        </p:nvSpPr>
        <p:spPr>
          <a:xfrm rot="15623893">
            <a:off x="3727416" y="3514009"/>
            <a:ext cx="720080" cy="648072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707904" y="2420888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1</a:t>
            </a:r>
            <a:endParaRPr lang="zh-CN" alt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3284984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2</a:t>
            </a:r>
            <a:endParaRPr lang="zh-CN" alt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3212976"/>
            <a:ext cx="7200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4</a:t>
            </a:r>
            <a:endParaRPr lang="zh-CN" alt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321297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/>
              <a:t>3</a:t>
            </a:r>
            <a:endParaRPr lang="zh-CN" altLang="en-US" sz="2600" dirty="0"/>
          </a:p>
        </p:txBody>
      </p:sp>
      <p:sp>
        <p:nvSpPr>
          <p:cNvPr id="24" name="饼形 23"/>
          <p:cNvSpPr/>
          <p:nvPr/>
        </p:nvSpPr>
        <p:spPr>
          <a:xfrm rot="5654751">
            <a:off x="1140826" y="3212899"/>
            <a:ext cx="1461748" cy="1263397"/>
          </a:xfrm>
          <a:prstGeom prst="pie">
            <a:avLst>
              <a:gd name="adj1" fmla="val 13647668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7455" y="5189220"/>
            <a:ext cx="62572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∠4+∠5+∠6=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       ）</a:t>
            </a:r>
            <a:r>
              <a:rPr lang="en-US" altLang="zh-CN" sz="2800" dirty="0">
                <a:latin typeface="Arial" panose="020B0604020202020204" pitchFamily="34" charset="0"/>
                <a:sym typeface="+mn-ea"/>
              </a:rPr>
              <a:t>°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4572000" y="692785"/>
            <a:ext cx="288290" cy="8642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弧形 3"/>
          <p:cNvSpPr/>
          <p:nvPr/>
        </p:nvSpPr>
        <p:spPr>
          <a:xfrm rot="15480000">
            <a:off x="4387215" y="1290955"/>
            <a:ext cx="633730" cy="723265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07790" y="1035050"/>
            <a:ext cx="4483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5</a:t>
            </a:r>
            <a:endParaRPr lang="en-US" altLang="zh-CN" sz="2800"/>
          </a:p>
        </p:txBody>
      </p:sp>
      <p:sp>
        <p:nvSpPr>
          <p:cNvPr id="8" name="饼形 7"/>
          <p:cNvSpPr/>
          <p:nvPr/>
        </p:nvSpPr>
        <p:spPr>
          <a:xfrm rot="14460000">
            <a:off x="3571240" y="775970"/>
            <a:ext cx="1871345" cy="1777365"/>
          </a:xfrm>
          <a:prstGeom prst="pie">
            <a:avLst>
              <a:gd name="adj1" fmla="val 13432831"/>
              <a:gd name="adj2" fmla="val 15780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 rot="5400000">
            <a:off x="3383280" y="3248025"/>
            <a:ext cx="1152525" cy="1224280"/>
          </a:xfrm>
          <a:prstGeom prst="pie">
            <a:avLst>
              <a:gd name="adj1" fmla="val 11697180"/>
              <a:gd name="adj2" fmla="val 1648540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H="1">
            <a:off x="382270" y="3860800"/>
            <a:ext cx="1453515" cy="495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弧形 24"/>
          <p:cNvSpPr/>
          <p:nvPr/>
        </p:nvSpPr>
        <p:spPr>
          <a:xfrm rot="17340000">
            <a:off x="1501140" y="3505835"/>
            <a:ext cx="1027430" cy="981710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111250" y="2807335"/>
            <a:ext cx="565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6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标题 1"/>
          <p:cNvSpPr>
            <a:spLocks noGrp="1" noChangeArrowheads="1"/>
          </p:cNvSpPr>
          <p:nvPr>
            <p:ph type="title"/>
          </p:nvPr>
        </p:nvSpPr>
        <p:spPr>
          <a:xfrm>
            <a:off x="1931194" y="3067050"/>
            <a:ext cx="5712619" cy="696516"/>
          </a:xfrm>
        </p:spPr>
        <p:txBody>
          <a:bodyPr vert="horz" wrap="square" lIns="68580" tIns="34290" rIns="68580" bIns="34290" numCol="1" anchor="ctr" anchorCtr="0" compatLnSpc="1"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贺州市八步龙山小学录制</a:t>
            </a:r>
            <a:b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</a:br>
            <a:b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</a:br>
            <a:r>
              <a:rPr kumimoji="0" lang="en-US" altLang="zh-CN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2017</a:t>
            </a:r>
            <a: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年</a:t>
            </a:r>
            <a:r>
              <a:rPr kumimoji="0" lang="en-US" altLang="zh-CN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月</a:t>
            </a:r>
            <a:r>
              <a:rPr kumimoji="0" lang="en-US" altLang="zh-CN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17</a:t>
            </a:r>
            <a:r>
              <a:rPr kumimoji="0" lang="zh-CN" altLang="en-US" sz="367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日</a:t>
            </a:r>
            <a:endParaRPr kumimoji="0" lang="zh-CN" altLang="en-US" sz="367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WPS 演示</Application>
  <PresentationFormat>全屏显示(4:3)</PresentationFormat>
  <Paragraphs>113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楷体_GB2312</vt:lpstr>
      <vt:lpstr>黑体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贺州市八步龙山小学录制  2017年5月17日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16</cp:revision>
  <dcterms:created xsi:type="dcterms:W3CDTF">2017-06-28T07:02:00Z</dcterms:created>
  <dcterms:modified xsi:type="dcterms:W3CDTF">2017-07-14T05:43:46Z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