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760" r:id="rId2"/>
  </p:sldMasterIdLst>
  <p:sldIdLst>
    <p:sldId id="310" r:id="rId3"/>
    <p:sldId id="292" r:id="rId4"/>
    <p:sldId id="300" r:id="rId5"/>
    <p:sldId id="309" r:id="rId6"/>
    <p:sldId id="303" r:id="rId7"/>
    <p:sldId id="301" r:id="rId8"/>
    <p:sldId id="296" r:id="rId9"/>
    <p:sldId id="308" r:id="rId10"/>
    <p:sldId id="312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39933"/>
    <a:srgbClr val="3333FF"/>
    <a:srgbClr val="990099"/>
    <a:srgbClr val="FF6600"/>
    <a:srgbClr val="000099"/>
    <a:srgbClr val="FF33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1" autoAdjust="0"/>
    <p:restoredTop sz="94581" autoAdjust="0"/>
  </p:normalViewPr>
  <p:slideViewPr>
    <p:cSldViewPr>
      <p:cViewPr varScale="1">
        <p:scale>
          <a:sx n="84" d="100"/>
          <a:sy n="84" d="100"/>
        </p:scale>
        <p:origin x="-157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接连接符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5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1513B-316B-433A-9C9C-ABE310A559D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E794E-97E4-4B17-8BBA-54312FDE0FF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5F961-C678-441D-B2BE-7399C7E004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1827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8653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2184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5825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44060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5230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75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7C3CF-BAF0-4F22-BB2E-156656B63EE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8056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8717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50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接连接符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DB583-C3BA-4439-AA1F-37DD8EF1013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185C8-63A4-4463-9D0C-0B569F24CC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AB540-043E-48FB-8C1A-BFF0AF5D80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891E0-6435-4748-8E49-9E595578FAE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9ACAA-6CAB-472A-B355-5DDE4F5C8C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A8E3F-E4D2-476A-B6A7-C909676195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84B24-4632-4339-A8E9-42D740314B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文本占位符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82D7522-A10A-4B98-8505-C5F63AF042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040" name="Picture 7" descr="官方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976938"/>
            <a:ext cx="183515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49" r:id="rId4"/>
    <p:sldLayoutId id="2147483755" r:id="rId5"/>
    <p:sldLayoutId id="2147483750" r:id="rId6"/>
    <p:sldLayoutId id="2147483756" r:id="rId7"/>
    <p:sldLayoutId id="2147483757" r:id="rId8"/>
    <p:sldLayoutId id="2147483758" r:id="rId9"/>
    <p:sldLayoutId id="2147483751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隶书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隶书"/>
          <a:cs typeface="隶书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隶书"/>
          <a:cs typeface="隶书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隶书"/>
          <a:cs typeface="隶书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隶书"/>
          <a:cs typeface="隶书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隶书"/>
          <a:cs typeface="隶书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隶书"/>
          <a:cs typeface="隶书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隶书"/>
          <a:cs typeface="隶书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隶书"/>
          <a:cs typeface="隶书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华文楷体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华文楷体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华文楷体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华文楷体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华文楷体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2016/12/1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8" descr="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5413" y="-9525"/>
            <a:ext cx="9269413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文本框 3"/>
          <p:cNvSpPr txBox="1">
            <a:spLocks noChangeArrowheads="1"/>
          </p:cNvSpPr>
          <p:nvPr/>
        </p:nvSpPr>
        <p:spPr bwMode="auto">
          <a:xfrm>
            <a:off x="1169988" y="849313"/>
            <a:ext cx="6149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/>
              <a:t>新</a:t>
            </a:r>
            <a:r>
              <a:rPr lang="zh-CN" altLang="zh-CN" sz="2800"/>
              <a:t>人教版</a:t>
            </a:r>
            <a:r>
              <a:rPr lang="zh-CN" altLang="en-US" sz="2800"/>
              <a:t>四</a:t>
            </a:r>
            <a:r>
              <a:rPr lang="zh-CN" altLang="zh-CN" sz="2800"/>
              <a:t>年级</a:t>
            </a:r>
            <a:r>
              <a:rPr lang="zh-CN" altLang="en-US" sz="2800"/>
              <a:t>数学</a:t>
            </a:r>
            <a:r>
              <a:rPr lang="zh-CN" altLang="zh-CN" sz="2800"/>
              <a:t>课本</a:t>
            </a:r>
            <a:r>
              <a:rPr lang="zh-CN" altLang="en-US" sz="2800"/>
              <a:t>上</a:t>
            </a:r>
            <a:r>
              <a:rPr lang="zh-CN" altLang="zh-CN" sz="2800"/>
              <a:t>册</a:t>
            </a:r>
            <a:r>
              <a:rPr lang="en-US" altLang="zh-CN" sz="2800"/>
              <a:t>   </a:t>
            </a:r>
            <a:endParaRPr lang="zh-CN" altLang="zh-CN" sz="2800"/>
          </a:p>
        </p:txBody>
      </p:sp>
      <p:sp>
        <p:nvSpPr>
          <p:cNvPr id="2052" name="文本框 4"/>
          <p:cNvSpPr txBox="1">
            <a:spLocks noChangeArrowheads="1"/>
          </p:cNvSpPr>
          <p:nvPr/>
        </p:nvSpPr>
        <p:spPr bwMode="auto">
          <a:xfrm>
            <a:off x="1187450" y="2363788"/>
            <a:ext cx="66976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/>
              <a:t>     第四单元  三位数乘两位数</a:t>
            </a:r>
            <a:endParaRPr lang="en-US" altLang="zh-CN" sz="4000"/>
          </a:p>
        </p:txBody>
      </p:sp>
      <p:sp>
        <p:nvSpPr>
          <p:cNvPr id="2053" name="文本框 5"/>
          <p:cNvSpPr txBox="1">
            <a:spLocks noChangeArrowheads="1"/>
          </p:cNvSpPr>
          <p:nvPr/>
        </p:nvSpPr>
        <p:spPr bwMode="auto">
          <a:xfrm>
            <a:off x="1692275" y="3933825"/>
            <a:ext cx="56022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        </a:t>
            </a:r>
            <a:r>
              <a:rPr lang="zh-CN" altLang="zh-CN" sz="2800" dirty="0" smtClean="0"/>
              <a:t>第</a:t>
            </a:r>
            <a:r>
              <a:rPr lang="zh-CN" altLang="en-US" sz="2800" dirty="0" smtClean="0"/>
              <a:t>一</a:t>
            </a:r>
            <a:r>
              <a:rPr lang="zh-CN" altLang="zh-CN" sz="2800" dirty="0" smtClean="0"/>
              <a:t>课</a:t>
            </a:r>
            <a:r>
              <a:rPr lang="zh-CN" altLang="en-US" sz="2800" dirty="0"/>
              <a:t>时   </a:t>
            </a:r>
            <a:r>
              <a:rPr lang="zh-CN" altLang="en-US" sz="2800" dirty="0" smtClean="0"/>
              <a:t>三位数乘两位数</a:t>
            </a:r>
            <a:endParaRPr lang="en-US" altLang="zh-CN" sz="2800" dirty="0"/>
          </a:p>
        </p:txBody>
      </p:sp>
      <p:sp>
        <p:nvSpPr>
          <p:cNvPr id="9" name="文本框 6"/>
          <p:cNvSpPr txBox="1">
            <a:spLocks noChangeArrowheads="1"/>
          </p:cNvSpPr>
          <p:nvPr/>
        </p:nvSpPr>
        <p:spPr bwMode="auto">
          <a:xfrm>
            <a:off x="2555875" y="5157788"/>
            <a:ext cx="5821363" cy="523875"/>
          </a:xfrm>
          <a:prstGeom prst="rect">
            <a:avLst/>
          </a:prstGeom>
          <a:solidFill>
            <a:srgbClr val="E7E6E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kern="0" dirty="0">
                <a:solidFill>
                  <a:sysClr val="windowText" lastClr="000000"/>
                </a:solidFill>
                <a:ea typeface="宋体" pitchFamily="2" charset="-122"/>
              </a:rPr>
              <a:t>       </a:t>
            </a:r>
            <a:r>
              <a:rPr lang="zh-CN" altLang="zh-CN" sz="2800" kern="0" dirty="0">
                <a:solidFill>
                  <a:sysClr val="windowText" lastClr="000000"/>
                </a:solidFill>
                <a:ea typeface="宋体" pitchFamily="2" charset="-122"/>
              </a:rPr>
              <a:t>执教教师：</a:t>
            </a:r>
            <a:r>
              <a:rPr lang="zh-CN" altLang="en-US" sz="2800" kern="0" dirty="0">
                <a:solidFill>
                  <a:sysClr val="windowText" lastClr="000000"/>
                </a:solidFill>
                <a:ea typeface="宋体" pitchFamily="2" charset="-122"/>
              </a:rPr>
              <a:t>李燕兵</a:t>
            </a:r>
            <a:endParaRPr lang="zh-CN" altLang="zh-CN" sz="2800" kern="0" dirty="0">
              <a:solidFill>
                <a:sysClr val="windowText" lastClr="000000"/>
              </a:solidFill>
              <a:ea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mtClean="0">
                <a:cs typeface="+mj-cs"/>
              </a:rPr>
              <a:t>学习目标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3068638"/>
            <a:ext cx="7210425" cy="26971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mtClean="0"/>
              <a:t>   </a:t>
            </a:r>
            <a:endParaRPr lang="en-US" altLang="zh-CN" smtClean="0"/>
          </a:p>
          <a:p>
            <a:pPr eaLnBrk="1" hangingPunct="1">
              <a:buFontTx/>
              <a:buNone/>
            </a:pPr>
            <a:endParaRPr lang="zh-CN" altLang="en-US" smtClean="0"/>
          </a:p>
        </p:txBody>
      </p:sp>
      <p:pic>
        <p:nvPicPr>
          <p:cNvPr id="10244" name="Picture 6" descr="200911814336917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042988" y="3357563"/>
          <a:ext cx="6240015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005"/>
                <a:gridCol w="2080005"/>
                <a:gridCol w="2080005"/>
              </a:tblGrid>
              <a:tr h="576064">
                <a:tc>
                  <a:txBody>
                    <a:bodyPr/>
                    <a:lstStyle/>
                    <a:p>
                      <a:r>
                        <a:rPr lang="zh-CN" altLang="en-US" baseline="0" dirty="0" smtClean="0">
                          <a:solidFill>
                            <a:srgbClr val="FF0000"/>
                          </a:solidFill>
                        </a:rPr>
                        <a:t>王叔叔</a:t>
                      </a:r>
                      <a:endParaRPr lang="zh-CN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aseline="0" dirty="0" smtClean="0">
                          <a:solidFill>
                            <a:srgbClr val="FF0000"/>
                          </a:solidFill>
                        </a:rPr>
                        <a:t>旅游大巴</a:t>
                      </a:r>
                      <a:endParaRPr lang="zh-CN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78</a:t>
                      </a:r>
                      <a:r>
                        <a:rPr lang="zh-CN" altLang="en-US" baseline="0" dirty="0" smtClean="0">
                          <a:solidFill>
                            <a:srgbClr val="FF0000"/>
                          </a:solidFill>
                        </a:rPr>
                        <a:t>千米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zh-CN" altLang="en-US" baseline="0" dirty="0" smtClean="0">
                          <a:solidFill>
                            <a:srgbClr val="FF0000"/>
                          </a:solidFill>
                        </a:rPr>
                        <a:t>小时</a:t>
                      </a:r>
                      <a:endParaRPr lang="zh-CN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李叔叔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火车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145</a:t>
                      </a:r>
                      <a:r>
                        <a:rPr lang="zh-CN" altLang="en-US" dirty="0" smtClean="0"/>
                        <a:t>千米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小时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16013" y="692150"/>
            <a:ext cx="63357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800" dirty="0">
                <a:latin typeface="+mn-ea"/>
                <a:ea typeface="+mn-ea"/>
              </a:rPr>
              <a:t>国庆节期间很多人都外出旅游了。王叔叔和李叔叔也去旅游了，他们乘车所用的时间都是</a:t>
            </a:r>
            <a:r>
              <a:rPr lang="en-US" altLang="zh-CN" sz="2800" dirty="0">
                <a:latin typeface="+mn-ea"/>
                <a:ea typeface="+mn-ea"/>
              </a:rPr>
              <a:t>12</a:t>
            </a:r>
            <a:r>
              <a:rPr lang="zh-CN" altLang="en-US" sz="2800" dirty="0">
                <a:latin typeface="+mn-ea"/>
                <a:ea typeface="+mn-ea"/>
              </a:rPr>
              <a:t>小时，但他们乘坐的交通工具是不一样的。请看：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9" descr="c93c819fb101e93b7bb9f57a46ccc4b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2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2" descr="027_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23925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30" descr="c93c819fb101e93b7bb9f57a46ccc4b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2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51520" y="1340768"/>
            <a:ext cx="2132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3600" b="1" dirty="0">
                <a:solidFill>
                  <a:srgbClr val="0000FF"/>
                </a:solidFill>
                <a:latin typeface="Calibri" pitchFamily="34" charset="0"/>
              </a:rPr>
              <a:t>145×12= </a:t>
            </a:r>
            <a:endParaRPr lang="zh-CN" altLang="en-US" sz="36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2060848"/>
            <a:ext cx="292893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zh-CN" altLang="en-US" sz="3600" dirty="0">
                <a:latin typeface="Calibri" pitchFamily="34" charset="0"/>
              </a:rPr>
              <a:t>     </a:t>
            </a:r>
            <a:r>
              <a:rPr lang="en-US" altLang="zh-CN" sz="3600" b="1" dirty="0">
                <a:solidFill>
                  <a:srgbClr val="0000FF"/>
                </a:solidFill>
                <a:latin typeface="Calibri" pitchFamily="34" charset="0"/>
              </a:rPr>
              <a:t>1 4 5</a:t>
            </a:r>
          </a:p>
          <a:p>
            <a:pPr algn="ctr" eaLnBrk="0" hangingPunct="0"/>
            <a:r>
              <a:rPr lang="zh-CN" altLang="en-US" sz="3600" b="1" dirty="0">
                <a:solidFill>
                  <a:srgbClr val="0000FF"/>
                </a:solidFill>
                <a:latin typeface="Calibri" pitchFamily="34" charset="0"/>
              </a:rPr>
              <a:t>×    </a:t>
            </a:r>
            <a:r>
              <a:rPr lang="en-US" altLang="zh-CN" sz="3600" b="1" dirty="0">
                <a:solidFill>
                  <a:srgbClr val="0000FF"/>
                </a:solidFill>
                <a:latin typeface="Calibri" pitchFamily="34" charset="0"/>
              </a:rPr>
              <a:t> 1 2</a:t>
            </a:r>
          </a:p>
          <a:p>
            <a:pPr algn="ctr" eaLnBrk="0" hangingPunct="0"/>
            <a:r>
              <a:rPr lang="zh-CN" altLang="en-US" sz="3600" dirty="0">
                <a:solidFill>
                  <a:srgbClr val="0000FF"/>
                </a:solidFill>
                <a:latin typeface="Calibri" pitchFamily="34" charset="0"/>
              </a:rPr>
              <a:t>￣￣￣￣￣￣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259632" y="3356992"/>
            <a:ext cx="13223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3600" b="1" dirty="0">
                <a:solidFill>
                  <a:srgbClr val="0000FF"/>
                </a:solidFill>
                <a:latin typeface="Calibri" pitchFamily="34" charset="0"/>
              </a:rPr>
              <a:t>2 9 0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971600" y="4005064"/>
            <a:ext cx="1189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3600" b="1" dirty="0">
                <a:solidFill>
                  <a:srgbClr val="0000FF"/>
                </a:solidFill>
                <a:latin typeface="Calibri" pitchFamily="34" charset="0"/>
              </a:rPr>
              <a:t>1 4 5 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971600" y="4581128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3600" b="1" dirty="0">
                <a:solidFill>
                  <a:srgbClr val="0000FF"/>
                </a:solidFill>
                <a:latin typeface="Calibri" pitchFamily="34" charset="0"/>
              </a:rPr>
              <a:t>1 7 4 0</a:t>
            </a:r>
            <a:r>
              <a:rPr lang="en-US" altLang="zh-CN" sz="3600" dirty="0">
                <a:latin typeface="Calibri" pitchFamily="34" charset="0"/>
              </a:rPr>
              <a:t> 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267744" y="1340768"/>
            <a:ext cx="1317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3600" b="1" dirty="0">
                <a:solidFill>
                  <a:srgbClr val="0000FF"/>
                </a:solidFill>
                <a:latin typeface="Calibri" pitchFamily="34" charset="0"/>
              </a:rPr>
              <a:t> 1740</a:t>
            </a:r>
            <a:r>
              <a:rPr lang="en-US" altLang="zh-CN" sz="3600" dirty="0">
                <a:latin typeface="Calibri" pitchFamily="34" charset="0"/>
              </a:rPr>
              <a:t> </a:t>
            </a:r>
          </a:p>
        </p:txBody>
      </p:sp>
      <p:sp>
        <p:nvSpPr>
          <p:cNvPr id="11276" name="Rectangle 10"/>
          <p:cNvSpPr>
            <a:spLocks noChangeArrowheads="1"/>
          </p:cNvSpPr>
          <p:nvPr/>
        </p:nvSpPr>
        <p:spPr bwMode="auto">
          <a:xfrm>
            <a:off x="5791200" y="4206875"/>
            <a:ext cx="32766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CN" altLang="zh-CN" sz="2400" b="1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27659" name="Text Box 124"/>
          <p:cNvSpPr txBox="1">
            <a:spLocks noChangeArrowheads="1"/>
          </p:cNvSpPr>
          <p:nvPr/>
        </p:nvSpPr>
        <p:spPr bwMode="auto">
          <a:xfrm>
            <a:off x="2484438" y="3500438"/>
            <a:ext cx="1449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……</a:t>
            </a:r>
          </a:p>
        </p:txBody>
      </p:sp>
      <p:sp>
        <p:nvSpPr>
          <p:cNvPr id="27660" name="Text Box 124"/>
          <p:cNvSpPr txBox="1">
            <a:spLocks noChangeArrowheads="1"/>
          </p:cNvSpPr>
          <p:nvPr/>
        </p:nvSpPr>
        <p:spPr bwMode="auto">
          <a:xfrm>
            <a:off x="2590800" y="41148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……</a:t>
            </a:r>
          </a:p>
        </p:txBody>
      </p:sp>
      <p:sp>
        <p:nvSpPr>
          <p:cNvPr id="27661" name="Text Box 118"/>
          <p:cNvSpPr txBox="1">
            <a:spLocks noChangeArrowheads="1"/>
          </p:cNvSpPr>
          <p:nvPr/>
        </p:nvSpPr>
        <p:spPr bwMode="auto">
          <a:xfrm>
            <a:off x="3581400" y="36290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Calibri" pitchFamily="34" charset="0"/>
              </a:rPr>
              <a:t>乘</a:t>
            </a:r>
            <a:r>
              <a:rPr lang="en-US" altLang="zh-CN" sz="2400" b="1">
                <a:solidFill>
                  <a:srgbClr val="FF0000"/>
                </a:solidFill>
                <a:latin typeface="Calibri" pitchFamily="34" charset="0"/>
              </a:rPr>
              <a:t>145</a:t>
            </a:r>
            <a:r>
              <a:rPr lang="zh-CN" altLang="en-US" sz="2400" b="1">
                <a:solidFill>
                  <a:srgbClr val="FF0000"/>
                </a:solidFill>
                <a:latin typeface="Calibri" pitchFamily="34" charset="0"/>
              </a:rPr>
              <a:t>的积</a:t>
            </a:r>
          </a:p>
        </p:txBody>
      </p:sp>
      <p:sp>
        <p:nvSpPr>
          <p:cNvPr id="27662" name="Text Box 118"/>
          <p:cNvSpPr txBox="1">
            <a:spLocks noChangeArrowheads="1"/>
          </p:cNvSpPr>
          <p:nvPr/>
        </p:nvSpPr>
        <p:spPr bwMode="auto">
          <a:xfrm>
            <a:off x="3652838" y="4276725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Calibri" pitchFamily="34" charset="0"/>
              </a:rPr>
              <a:t>10</a:t>
            </a:r>
            <a:r>
              <a:rPr lang="zh-CN" altLang="en-US" sz="2400" b="1">
                <a:solidFill>
                  <a:srgbClr val="FF0000"/>
                </a:solidFill>
                <a:latin typeface="Calibri" pitchFamily="34" charset="0"/>
              </a:rPr>
              <a:t>乘</a:t>
            </a:r>
            <a:r>
              <a:rPr lang="en-US" altLang="zh-CN" sz="2400" b="1">
                <a:solidFill>
                  <a:srgbClr val="FF0000"/>
                </a:solidFill>
                <a:latin typeface="Calibri" pitchFamily="34" charset="0"/>
              </a:rPr>
              <a:t>145</a:t>
            </a:r>
            <a:r>
              <a:rPr lang="zh-CN" altLang="en-US" sz="2400" b="1">
                <a:solidFill>
                  <a:srgbClr val="FF0000"/>
                </a:solidFill>
                <a:latin typeface="Calibri" pitchFamily="34" charset="0"/>
              </a:rPr>
              <a:t>的积</a:t>
            </a:r>
          </a:p>
        </p:txBody>
      </p:sp>
      <p:sp>
        <p:nvSpPr>
          <p:cNvPr id="11281" name="Rectangle 15"/>
          <p:cNvSpPr>
            <a:spLocks noChangeArrowheads="1"/>
          </p:cNvSpPr>
          <p:nvPr/>
        </p:nvSpPr>
        <p:spPr bwMode="auto">
          <a:xfrm>
            <a:off x="5715000" y="2073275"/>
            <a:ext cx="341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CN" altLang="zh-CN" sz="2400" b="1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27664" name="Text Box 124"/>
          <p:cNvSpPr txBox="1">
            <a:spLocks noChangeArrowheads="1"/>
          </p:cNvSpPr>
          <p:nvPr/>
        </p:nvSpPr>
        <p:spPr bwMode="auto">
          <a:xfrm>
            <a:off x="2627313" y="4868863"/>
            <a:ext cx="11445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……</a:t>
            </a:r>
          </a:p>
        </p:txBody>
      </p:sp>
      <p:sp>
        <p:nvSpPr>
          <p:cNvPr id="27665" name="Text Box 118"/>
          <p:cNvSpPr txBox="1">
            <a:spLocks noChangeArrowheads="1"/>
          </p:cNvSpPr>
          <p:nvPr/>
        </p:nvSpPr>
        <p:spPr bwMode="auto">
          <a:xfrm>
            <a:off x="3581400" y="4997450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Calibri" pitchFamily="34" charset="0"/>
              </a:rPr>
              <a:t>12</a:t>
            </a:r>
            <a:r>
              <a:rPr lang="zh-CN" altLang="en-US" sz="2400" b="1">
                <a:solidFill>
                  <a:srgbClr val="FF0000"/>
                </a:solidFill>
                <a:latin typeface="Calibri" pitchFamily="34" charset="0"/>
              </a:rPr>
              <a:t>乘</a:t>
            </a:r>
            <a:r>
              <a:rPr lang="en-US" altLang="zh-CN" sz="2400" b="1">
                <a:solidFill>
                  <a:srgbClr val="FF0000"/>
                </a:solidFill>
                <a:latin typeface="Calibri" pitchFamily="34" charset="0"/>
              </a:rPr>
              <a:t>145</a:t>
            </a:r>
            <a:r>
              <a:rPr lang="zh-CN" altLang="en-US" sz="2400" b="1">
                <a:solidFill>
                  <a:srgbClr val="FF0000"/>
                </a:solidFill>
                <a:latin typeface="Calibri" pitchFamily="34" charset="0"/>
              </a:rPr>
              <a:t>的积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251520" y="4509120"/>
            <a:ext cx="2936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3600" b="1" dirty="0">
                <a:solidFill>
                  <a:srgbClr val="0000FF"/>
                </a:solidFill>
                <a:latin typeface="Calibri" pitchFamily="34" charset="0"/>
              </a:rPr>
              <a:t>￣￣￣￣￣￣</a:t>
            </a:r>
          </a:p>
        </p:txBody>
      </p:sp>
      <p:sp>
        <p:nvSpPr>
          <p:cNvPr id="27667" name="AutoShape 19"/>
          <p:cNvSpPr>
            <a:spLocks noChangeArrowheads="1"/>
          </p:cNvSpPr>
          <p:nvPr/>
        </p:nvSpPr>
        <p:spPr bwMode="auto">
          <a:xfrm>
            <a:off x="5124450" y="2162175"/>
            <a:ext cx="3352800" cy="1371600"/>
          </a:xfrm>
          <a:prstGeom prst="wedgeRectCallout">
            <a:avLst>
              <a:gd name="adj1" fmla="val -43750"/>
              <a:gd name="adj2" fmla="val 70000"/>
            </a:avLst>
          </a:prstGeom>
          <a:solidFill>
            <a:srgbClr val="CC00CC">
              <a:alpha val="36862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CN" altLang="en-US" b="1">
              <a:solidFill>
                <a:srgbClr val="0000CC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altLang="zh-CN" sz="2000" b="1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zh-CN" altLang="en-US" sz="2000" b="1">
                <a:solidFill>
                  <a:srgbClr val="0000CC"/>
                </a:solidFill>
                <a:latin typeface="Calibri" pitchFamily="34" charset="0"/>
              </a:rPr>
              <a:t>1.先用两位数个位上的数与</a:t>
            </a:r>
          </a:p>
          <a:p>
            <a:pPr algn="ctr" eaLnBrk="0" hangingPunct="0"/>
            <a:r>
              <a:rPr lang="zh-CN" altLang="en-US" sz="2000" b="1">
                <a:solidFill>
                  <a:srgbClr val="0000CC"/>
                </a:solidFill>
                <a:latin typeface="Calibri" pitchFamily="34" charset="0"/>
              </a:rPr>
              <a:t>另一个因数的每一位依次相</a:t>
            </a:r>
          </a:p>
          <a:p>
            <a:pPr algn="ctr" eaLnBrk="0" hangingPunct="0"/>
            <a:r>
              <a:rPr lang="zh-CN" altLang="en-US" sz="2000" b="1">
                <a:solidFill>
                  <a:srgbClr val="0000CC"/>
                </a:solidFill>
                <a:latin typeface="Calibri" pitchFamily="34" charset="0"/>
              </a:rPr>
              <a:t>乘，所得积的末位同个位对</a:t>
            </a:r>
          </a:p>
          <a:p>
            <a:pPr algn="ctr" eaLnBrk="0" hangingPunct="0"/>
            <a:r>
              <a:rPr lang="zh-CN" altLang="en-US" sz="2000" b="1">
                <a:solidFill>
                  <a:srgbClr val="0000CC"/>
                </a:solidFill>
                <a:latin typeface="Calibri" pitchFamily="34" charset="0"/>
              </a:rPr>
              <a:t>齐。</a:t>
            </a:r>
          </a:p>
          <a:p>
            <a:pPr algn="ctr"/>
            <a:endParaRPr lang="zh-CN" altLang="en-US" sz="2000">
              <a:latin typeface="Calibri" pitchFamily="34" charset="0"/>
            </a:endParaRPr>
          </a:p>
        </p:txBody>
      </p:sp>
      <p:sp>
        <p:nvSpPr>
          <p:cNvPr id="27668" name="AutoShape 20"/>
          <p:cNvSpPr>
            <a:spLocks noChangeArrowheads="1"/>
          </p:cNvSpPr>
          <p:nvPr/>
        </p:nvSpPr>
        <p:spPr bwMode="auto">
          <a:xfrm>
            <a:off x="5962650" y="3990975"/>
            <a:ext cx="3124200" cy="1370013"/>
          </a:xfrm>
          <a:prstGeom prst="wedgeRectCallout">
            <a:avLst>
              <a:gd name="adj1" fmla="val -62856"/>
              <a:gd name="adj2" fmla="val -17579"/>
            </a:avLst>
          </a:prstGeom>
          <a:solidFill>
            <a:srgbClr val="CC00CC">
              <a:alpha val="36862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zh-CN" altLang="en-US" sz="2000" b="1">
                <a:solidFill>
                  <a:srgbClr val="0000CC"/>
                </a:solidFill>
                <a:latin typeface="Calibri" pitchFamily="34" charset="0"/>
              </a:rPr>
              <a:t>2.再用两位数十位上的数</a:t>
            </a:r>
          </a:p>
          <a:p>
            <a:pPr algn="ctr" eaLnBrk="0" hangingPunct="0"/>
            <a:r>
              <a:rPr lang="zh-CN" altLang="en-US" sz="2000" b="1">
                <a:solidFill>
                  <a:srgbClr val="0000CC"/>
                </a:solidFill>
                <a:latin typeface="Calibri" pitchFamily="34" charset="0"/>
              </a:rPr>
              <a:t>与另一个因数的每一位依次</a:t>
            </a:r>
          </a:p>
          <a:p>
            <a:pPr algn="ctr" eaLnBrk="0" hangingPunct="0"/>
            <a:r>
              <a:rPr lang="zh-CN" altLang="en-US" sz="2000" b="1">
                <a:solidFill>
                  <a:srgbClr val="0000CC"/>
                </a:solidFill>
                <a:latin typeface="Calibri" pitchFamily="34" charset="0"/>
              </a:rPr>
              <a:t>相乘，所得积的末位同十位</a:t>
            </a:r>
          </a:p>
          <a:p>
            <a:pPr algn="ctr" eaLnBrk="0" hangingPunct="0"/>
            <a:r>
              <a:rPr lang="zh-CN" altLang="en-US" sz="2000" b="1">
                <a:solidFill>
                  <a:srgbClr val="0000CC"/>
                </a:solidFill>
                <a:latin typeface="Calibri" pitchFamily="34" charset="0"/>
              </a:rPr>
              <a:t>位对齐。</a:t>
            </a:r>
            <a:endParaRPr lang="zh-CN" altLang="en-US" sz="2000">
              <a:latin typeface="Calibri" pitchFamily="34" charset="0"/>
            </a:endParaRPr>
          </a:p>
        </p:txBody>
      </p:sp>
      <p:sp>
        <p:nvSpPr>
          <p:cNvPr id="27669" name="AutoShape 21"/>
          <p:cNvSpPr>
            <a:spLocks noChangeArrowheads="1"/>
          </p:cNvSpPr>
          <p:nvPr/>
        </p:nvSpPr>
        <p:spPr bwMode="auto">
          <a:xfrm>
            <a:off x="5354638" y="6122988"/>
            <a:ext cx="3657600" cy="685800"/>
          </a:xfrm>
          <a:prstGeom prst="wedgeRectCallout">
            <a:avLst>
              <a:gd name="adj1" fmla="val -60551"/>
              <a:gd name="adj2" fmla="val -163144"/>
            </a:avLst>
          </a:prstGeom>
          <a:solidFill>
            <a:srgbClr val="CC00CC">
              <a:alpha val="36862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2000" b="1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zh-CN" altLang="en-US" sz="2000" b="1">
                <a:solidFill>
                  <a:srgbClr val="0000FF"/>
                </a:solidFill>
                <a:latin typeface="Calibri" pitchFamily="34" charset="0"/>
              </a:rPr>
              <a:t>3、然后把</a:t>
            </a:r>
            <a:r>
              <a:rPr lang="zh-CN" altLang="en-US" sz="2000" b="1">
                <a:solidFill>
                  <a:srgbClr val="FF0000"/>
                </a:solidFill>
                <a:latin typeface="Calibri" pitchFamily="34" charset="0"/>
              </a:rPr>
              <a:t>两次</a:t>
            </a:r>
            <a:r>
              <a:rPr lang="zh-CN" altLang="en-US" sz="2000" b="1">
                <a:solidFill>
                  <a:srgbClr val="0000FF"/>
                </a:solidFill>
                <a:latin typeface="Calibri" pitchFamily="34" charset="0"/>
              </a:rPr>
              <a:t>乘得的数</a:t>
            </a:r>
            <a:r>
              <a:rPr lang="zh-CN" altLang="en-US" sz="2000" b="1">
                <a:solidFill>
                  <a:srgbClr val="FF0000"/>
                </a:solidFill>
                <a:latin typeface="Calibri" pitchFamily="34" charset="0"/>
              </a:rPr>
              <a:t>加</a:t>
            </a:r>
            <a:r>
              <a:rPr lang="zh-CN" altLang="en-US" sz="2000" b="1">
                <a:solidFill>
                  <a:srgbClr val="0000FF"/>
                </a:solidFill>
                <a:latin typeface="Calibri" pitchFamily="34" charset="0"/>
              </a:rPr>
              <a:t>起来。</a:t>
            </a:r>
            <a:endParaRPr lang="zh-CN" altLang="en-US" sz="2000" b="1">
              <a:latin typeface="Calibri" pitchFamily="34" charset="0"/>
            </a:endParaRPr>
          </a:p>
        </p:txBody>
      </p:sp>
      <p:sp>
        <p:nvSpPr>
          <p:cNvPr id="11288" name="Rectangle 22"/>
          <p:cNvSpPr>
            <a:spLocks noChangeArrowheads="1"/>
          </p:cNvSpPr>
          <p:nvPr/>
        </p:nvSpPr>
        <p:spPr bwMode="auto">
          <a:xfrm>
            <a:off x="609600" y="5715000"/>
            <a:ext cx="31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zh-CN" altLang="zh-CN" sz="24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1289" name="WordArt 23"/>
          <p:cNvSpPr>
            <a:spLocks noChangeArrowheads="1" noChangeShapeType="1"/>
          </p:cNvSpPr>
          <p:nvPr/>
        </p:nvSpPr>
        <p:spPr bwMode="auto">
          <a:xfrm>
            <a:off x="3429000" y="534988"/>
            <a:ext cx="2133600" cy="608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8998"/>
                    </a:srgbClr>
                  </a:outerShdw>
                </a:effectLst>
                <a:latin typeface="黑体"/>
                <a:ea typeface="黑体"/>
              </a:rPr>
              <a:t>笔算乘法</a:t>
            </a:r>
          </a:p>
        </p:txBody>
      </p:sp>
      <p:sp>
        <p:nvSpPr>
          <p:cNvPr id="11290" name="Text Box 24"/>
          <p:cNvSpPr txBox="1">
            <a:spLocks noChangeArrowheads="1"/>
          </p:cNvSpPr>
          <p:nvPr/>
        </p:nvSpPr>
        <p:spPr bwMode="auto">
          <a:xfrm>
            <a:off x="304800" y="3048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</p:spTree>
  </p:cSld>
  <p:clrMapOvr>
    <a:masterClrMapping/>
  </p:clrMapOvr>
  <p:transition spd="med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decel="100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  <p:bldP spid="27653" grpId="0" autoUpdateAnimBg="0"/>
      <p:bldP spid="27654" grpId="0" autoUpdateAnimBg="0"/>
      <p:bldP spid="27655" grpId="0" autoUpdateAnimBg="0"/>
      <p:bldP spid="27656" grpId="0" autoUpdateAnimBg="0"/>
      <p:bldP spid="27657" grpId="0" autoUpdateAnimBg="0"/>
      <p:bldP spid="27659" grpId="0" autoUpdateAnimBg="0"/>
      <p:bldP spid="27660" grpId="0" autoUpdateAnimBg="0"/>
      <p:bldP spid="27661" grpId="0" autoUpdateAnimBg="0"/>
      <p:bldP spid="27662" grpId="0" autoUpdateAnimBg="0"/>
      <p:bldP spid="27664" grpId="0" autoUpdateAnimBg="0"/>
      <p:bldP spid="27665" grpId="0" autoUpdateAnimBg="0"/>
      <p:bldP spid="27666" grpId="0" autoUpdateAnimBg="0"/>
      <p:bldP spid="27667" grpId="0" bldLvl="0" animBg="1" autoUpdateAnimBg="0"/>
      <p:bldP spid="27668" grpId="0" bldLvl="0" animBg="1" autoUpdateAnimBg="0"/>
      <p:bldP spid="27669" grpId="0" bldLvl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-69850" y="34925"/>
            <a:ext cx="2554288" cy="1233488"/>
            <a:chOff x="0" y="0"/>
            <a:chExt cx="1723" cy="848"/>
          </a:xfrm>
        </p:grpSpPr>
        <p:sp>
          <p:nvSpPr>
            <p:cNvPr id="12295" name="AutoShape 128"/>
            <p:cNvSpPr>
              <a:spLocks noChangeArrowheads="1"/>
            </p:cNvSpPr>
            <p:nvPr/>
          </p:nvSpPr>
          <p:spPr bwMode="auto">
            <a:xfrm rot="21553798" flipV="1">
              <a:off x="593" y="392"/>
              <a:ext cx="772" cy="456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3 w 21600"/>
                <a:gd name="T13" fmla="*/ 2889 h 21600"/>
                <a:gd name="T14" fmla="*/ 18215 w 21600"/>
                <a:gd name="T15" fmla="*/ 92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gradFill rotWithShape="1">
              <a:gsLst>
                <a:gs pos="0">
                  <a:srgbClr val="FFFF99">
                    <a:alpha val="0"/>
                  </a:srgbClr>
                </a:gs>
                <a:gs pos="100000">
                  <a:srgbClr val="66FF66"/>
                </a:gs>
              </a:gsLst>
              <a:path path="rect">
                <a:fillToRect l="50000" t="50000" r="50000" b="50000"/>
              </a:path>
            </a:gradFill>
            <a:ln w="57150">
              <a:solidFill>
                <a:srgbClr val="FF0066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CN" altLang="en-US"/>
            </a:p>
          </p:txBody>
        </p:sp>
        <p:sp>
          <p:nvSpPr>
            <p:cNvPr id="12296" name="Text Box 129"/>
            <p:cNvSpPr txBox="1">
              <a:spLocks noChangeArrowheads="1"/>
            </p:cNvSpPr>
            <p:nvPr/>
          </p:nvSpPr>
          <p:spPr bwMode="auto">
            <a:xfrm>
              <a:off x="0" y="0"/>
              <a:ext cx="1723" cy="441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solidFill>
                    <a:srgbClr val="0000FF"/>
                  </a:solidFill>
                  <a:ea typeface="幼圆" pitchFamily="49" charset="-122"/>
                </a:rPr>
                <a:t>归纳：</a:t>
              </a:r>
            </a:p>
          </p:txBody>
        </p:sp>
      </p:grpSp>
      <p:sp>
        <p:nvSpPr>
          <p:cNvPr id="19490" name="Text Box 132"/>
          <p:cNvSpPr txBox="1">
            <a:spLocks noChangeArrowheads="1"/>
          </p:cNvSpPr>
          <p:nvPr/>
        </p:nvSpPr>
        <p:spPr bwMode="auto">
          <a:xfrm>
            <a:off x="900113" y="1412875"/>
            <a:ext cx="67691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/>
              <a:t>三</a:t>
            </a:r>
            <a:r>
              <a:rPr lang="zh-CN" altLang="en-US" sz="2400" b="1">
                <a:ea typeface="幼圆" pitchFamily="49" charset="-122"/>
              </a:rPr>
              <a:t>位数乘以</a:t>
            </a:r>
            <a:r>
              <a:rPr lang="zh-CN" altLang="en-US" sz="2400" b="1"/>
              <a:t>两</a:t>
            </a:r>
            <a:r>
              <a:rPr lang="zh-CN" altLang="en-US" sz="2400" b="1">
                <a:ea typeface="幼圆" pitchFamily="49" charset="-122"/>
              </a:rPr>
              <a:t>位数的乘法计算方法</a:t>
            </a:r>
          </a:p>
        </p:txBody>
      </p:sp>
      <p:sp>
        <p:nvSpPr>
          <p:cNvPr id="19491" name="Text Box 133"/>
          <p:cNvSpPr txBox="1">
            <a:spLocks noChangeArrowheads="1"/>
          </p:cNvSpPr>
          <p:nvPr/>
        </p:nvSpPr>
        <p:spPr bwMode="auto">
          <a:xfrm>
            <a:off x="0" y="2133600"/>
            <a:ext cx="9144000" cy="1066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</a:rPr>
              <a:t>1.</a:t>
            </a:r>
            <a:r>
              <a:rPr lang="zh-CN" altLang="en-US" sz="2800" b="1">
                <a:solidFill>
                  <a:srgbClr val="0000FF"/>
                </a:solidFill>
              </a:rPr>
              <a:t>先用两位数</a:t>
            </a:r>
            <a:r>
              <a:rPr lang="zh-CN" altLang="en-US" sz="3200" b="1">
                <a:solidFill>
                  <a:srgbClr val="FF0000"/>
                </a:solidFill>
                <a:ea typeface="黑体" pitchFamily="49" charset="-122"/>
              </a:rPr>
              <a:t>个</a:t>
            </a:r>
            <a:r>
              <a:rPr lang="zh-CN" altLang="en-US" sz="2800" b="1">
                <a:solidFill>
                  <a:srgbClr val="0000FF"/>
                </a:solidFill>
              </a:rPr>
              <a:t>位上的数去乘另一个因数，得数的末位和两位数的</a:t>
            </a:r>
            <a:r>
              <a:rPr lang="zh-CN" altLang="en-US" sz="3200" b="1">
                <a:solidFill>
                  <a:srgbClr val="FF0000"/>
                </a:solidFill>
                <a:ea typeface="黑体" pitchFamily="49" charset="-122"/>
              </a:rPr>
              <a:t>个</a:t>
            </a:r>
            <a:r>
              <a:rPr lang="zh-CN" altLang="en-US" sz="2800" b="1">
                <a:solidFill>
                  <a:srgbClr val="0000FF"/>
                </a:solidFill>
              </a:rPr>
              <a:t>位对齐。</a:t>
            </a:r>
          </a:p>
        </p:txBody>
      </p:sp>
      <p:sp>
        <p:nvSpPr>
          <p:cNvPr id="19492" name="Text Box 135"/>
          <p:cNvSpPr txBox="1">
            <a:spLocks noChangeArrowheads="1"/>
          </p:cNvSpPr>
          <p:nvPr/>
        </p:nvSpPr>
        <p:spPr bwMode="auto">
          <a:xfrm>
            <a:off x="0" y="3644900"/>
            <a:ext cx="9144000" cy="1066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</a:rPr>
              <a:t>2.</a:t>
            </a:r>
            <a:r>
              <a:rPr lang="zh-CN" altLang="en-US" sz="2800" b="1">
                <a:solidFill>
                  <a:srgbClr val="0000FF"/>
                </a:solidFill>
              </a:rPr>
              <a:t>再用两位数</a:t>
            </a:r>
            <a:r>
              <a:rPr lang="zh-CN" altLang="en-US" sz="3200" b="1">
                <a:solidFill>
                  <a:srgbClr val="FF0000"/>
                </a:solidFill>
                <a:ea typeface="黑体" pitchFamily="49" charset="-122"/>
              </a:rPr>
              <a:t>十</a:t>
            </a:r>
            <a:r>
              <a:rPr lang="zh-CN" altLang="en-US" sz="2800" b="1">
                <a:solidFill>
                  <a:srgbClr val="0000FF"/>
                </a:solidFill>
              </a:rPr>
              <a:t>位上的数去乘另一个因数，得数的末位和两位数的</a:t>
            </a:r>
            <a:r>
              <a:rPr lang="zh-CN" altLang="en-US" sz="3200" b="1">
                <a:solidFill>
                  <a:srgbClr val="FF0000"/>
                </a:solidFill>
                <a:ea typeface="黑体" pitchFamily="49" charset="-122"/>
              </a:rPr>
              <a:t>十</a:t>
            </a:r>
            <a:r>
              <a:rPr lang="zh-CN" altLang="en-US" sz="2800" b="1">
                <a:solidFill>
                  <a:srgbClr val="0000FF"/>
                </a:solidFill>
              </a:rPr>
              <a:t>位对齐。</a:t>
            </a:r>
          </a:p>
        </p:txBody>
      </p:sp>
      <p:sp>
        <p:nvSpPr>
          <p:cNvPr id="19493" name="Text Box 136"/>
          <p:cNvSpPr txBox="1">
            <a:spLocks noChangeArrowheads="1"/>
          </p:cNvSpPr>
          <p:nvPr/>
        </p:nvSpPr>
        <p:spPr bwMode="auto">
          <a:xfrm>
            <a:off x="0" y="5157788"/>
            <a:ext cx="7937500" cy="5794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</a:rPr>
              <a:t>3.</a:t>
            </a:r>
            <a:r>
              <a:rPr lang="zh-CN" altLang="en-US" sz="2800" b="1">
                <a:solidFill>
                  <a:srgbClr val="0000FF"/>
                </a:solidFill>
              </a:rPr>
              <a:t>然后把</a:t>
            </a:r>
            <a:r>
              <a:rPr lang="zh-CN" altLang="en-US" sz="3200" b="1">
                <a:solidFill>
                  <a:srgbClr val="FF0000"/>
                </a:solidFill>
                <a:ea typeface="黑体" pitchFamily="49" charset="-122"/>
              </a:rPr>
              <a:t>两次</a:t>
            </a:r>
            <a:r>
              <a:rPr lang="zh-CN" altLang="en-US" sz="2800" b="1">
                <a:solidFill>
                  <a:srgbClr val="0000FF"/>
                </a:solidFill>
              </a:rPr>
              <a:t>乘得的数</a:t>
            </a:r>
            <a:r>
              <a:rPr lang="zh-CN" altLang="en-US" sz="3200" b="1">
                <a:solidFill>
                  <a:srgbClr val="FF0000"/>
                </a:solidFill>
                <a:ea typeface="黑体" pitchFamily="49" charset="-122"/>
              </a:rPr>
              <a:t>加</a:t>
            </a:r>
            <a:r>
              <a:rPr lang="zh-CN" altLang="en-US" sz="2800" b="1">
                <a:solidFill>
                  <a:srgbClr val="0000FF"/>
                </a:solidFill>
              </a:rPr>
              <a:t>起来。</a:t>
            </a: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10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1250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99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CC00CC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1250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250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1250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99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CC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1250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250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1250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99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CC00CC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1250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250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0" grpId="0" animBg="1" autoUpdateAnimBg="0"/>
      <p:bldP spid="19491" grpId="0" animBg="1" autoUpdateAnimBg="0"/>
      <p:bldP spid="19492" grpId="0" animBg="1" autoUpdateAnimBg="0"/>
      <p:bldP spid="1949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" descr="200911814336917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10" descr="c93c819fb101e93b7bb9f57a46ccc4b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2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79388" y="201613"/>
            <a:ext cx="4679950" cy="641350"/>
          </a:xfrm>
          <a:prstGeom prst="rect">
            <a:avLst/>
          </a:prstGeom>
          <a:gradFill rotWithShape="1">
            <a:gsLst>
              <a:gs pos="0">
                <a:srgbClr val="99FF33"/>
              </a:gs>
              <a:gs pos="50000">
                <a:schemeClr val="bg1"/>
              </a:gs>
              <a:gs pos="100000">
                <a:srgbClr val="99FF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600" b="1">
                <a:solidFill>
                  <a:srgbClr val="0000FF"/>
                </a:solidFill>
                <a:latin typeface="Arial" charset="0"/>
              </a:rPr>
              <a:t>   选择正确答案</a:t>
            </a: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0" y="981075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/>
              <a:t>（</a:t>
            </a:r>
            <a:r>
              <a:rPr lang="en-US" altLang="zh-CN" sz="4000" b="1"/>
              <a:t>1</a:t>
            </a:r>
            <a:r>
              <a:rPr lang="zh-CN" altLang="en-US" sz="4000" b="1"/>
              <a:t>）</a:t>
            </a:r>
            <a:r>
              <a:rPr lang="en-US" altLang="zh-CN" sz="4000" b="1"/>
              <a:t>243×12</a:t>
            </a:r>
            <a:r>
              <a:rPr lang="zh-CN" altLang="en-US" sz="4000" b="1"/>
              <a:t>在竖式计算中，十位上的</a:t>
            </a:r>
            <a:r>
              <a:rPr lang="en-US" altLang="zh-CN" sz="4000" b="1"/>
              <a:t>1</a:t>
            </a:r>
            <a:r>
              <a:rPr lang="zh-CN" altLang="en-US" sz="4000" b="1"/>
              <a:t>乘</a:t>
            </a:r>
            <a:r>
              <a:rPr lang="en-US" altLang="zh-CN" sz="4000" b="1"/>
              <a:t>243</a:t>
            </a:r>
            <a:r>
              <a:rPr lang="zh-CN" altLang="en-US" sz="4000" b="1"/>
              <a:t>得（          ）。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0" y="2708275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b="1"/>
              <a:t>A  243      B   2430       C   472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0" y="3789363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/>
              <a:t>（</a:t>
            </a:r>
            <a:r>
              <a:rPr lang="en-US" altLang="zh-CN" sz="4000" b="1"/>
              <a:t>2</a:t>
            </a:r>
            <a:r>
              <a:rPr lang="zh-CN" altLang="en-US" sz="4000" b="1"/>
              <a:t>）</a:t>
            </a:r>
            <a:r>
              <a:rPr lang="en-US" altLang="zh-CN" sz="4000" b="1"/>
              <a:t>512×29</a:t>
            </a:r>
            <a:r>
              <a:rPr lang="zh-CN" altLang="en-US" sz="4000" b="1"/>
              <a:t>的积最接近（          ）。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0" y="4868863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b="1"/>
              <a:t>A  15000      B   10000       C   1500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203575" y="1628775"/>
            <a:ext cx="1008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6948488" y="3716338"/>
            <a:ext cx="10080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utoUpdateAnimBg="0"/>
      <p:bldP spid="52230" grpId="0" autoUpdateAnimBg="0"/>
      <p:bldP spid="52231" grpId="0" autoUpdateAnimBg="0"/>
      <p:bldP spid="5223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2" descr="200911814336917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3" descr="c93c819fb101e93b7bb9f57a46ccc4b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2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val 12"/>
          <p:cNvSpPr>
            <a:spLocks noChangeArrowheads="1"/>
          </p:cNvSpPr>
          <p:nvPr/>
        </p:nvSpPr>
        <p:spPr bwMode="auto">
          <a:xfrm>
            <a:off x="609600" y="1752600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</a:t>
            </a:r>
          </a:p>
        </p:txBody>
      </p:sp>
      <p:sp>
        <p:nvSpPr>
          <p:cNvPr id="14341" name="AutoShape 20"/>
          <p:cNvSpPr>
            <a:spLocks noChangeArrowheads="1"/>
          </p:cNvSpPr>
          <p:nvPr/>
        </p:nvSpPr>
        <p:spPr bwMode="auto">
          <a:xfrm>
            <a:off x="3851275" y="404813"/>
            <a:ext cx="2895600" cy="66198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zh-CN" altLang="en-US" sz="3600" b="1">
                <a:solidFill>
                  <a:srgbClr val="6600FF"/>
                </a:solidFill>
                <a:ea typeface="华文行楷" pitchFamily="2" charset="-122"/>
              </a:rPr>
              <a:t>判断</a:t>
            </a:r>
            <a:r>
              <a:rPr kumimoji="1" lang="zh-CN" altLang="en-US" sz="3600" b="1">
                <a:solidFill>
                  <a:srgbClr val="FF0000"/>
                </a:solidFill>
                <a:ea typeface="华文行楷" pitchFamily="2" charset="-122"/>
              </a:rPr>
              <a:t>正误</a:t>
            </a:r>
          </a:p>
        </p:txBody>
      </p:sp>
      <p:grpSp>
        <p:nvGrpSpPr>
          <p:cNvPr id="2" name="Group 119"/>
          <p:cNvGrpSpPr>
            <a:grpSpLocks/>
          </p:cNvGrpSpPr>
          <p:nvPr/>
        </p:nvGrpSpPr>
        <p:grpSpPr bwMode="auto">
          <a:xfrm>
            <a:off x="2667000" y="3048000"/>
            <a:ext cx="2857500" cy="1004888"/>
            <a:chOff x="1156" y="1830"/>
            <a:chExt cx="1800" cy="633"/>
          </a:xfrm>
        </p:grpSpPr>
        <p:sp>
          <p:nvSpPr>
            <p:cNvPr id="14358" name="Text Box 113"/>
            <p:cNvSpPr txBox="1">
              <a:spLocks noChangeArrowheads="1"/>
            </p:cNvSpPr>
            <p:nvPr/>
          </p:nvSpPr>
          <p:spPr bwMode="auto">
            <a:xfrm>
              <a:off x="1156" y="1842"/>
              <a:ext cx="1412" cy="480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4400" b="1">
                  <a:solidFill>
                    <a:srgbClr val="FF0000"/>
                  </a:solidFill>
                </a:rPr>
                <a:t>…</a:t>
              </a:r>
            </a:p>
          </p:txBody>
        </p:sp>
        <p:sp>
          <p:nvSpPr>
            <p:cNvPr id="14359" name="Text Box 114"/>
            <p:cNvSpPr txBox="1">
              <a:spLocks noChangeArrowheads="1"/>
            </p:cNvSpPr>
            <p:nvPr/>
          </p:nvSpPr>
          <p:spPr bwMode="auto">
            <a:xfrm>
              <a:off x="2049" y="1830"/>
              <a:ext cx="907" cy="633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>
                  <a:solidFill>
                    <a:srgbClr val="FF0000"/>
                  </a:solidFill>
                </a:rPr>
                <a:t>积的书写</a:t>
              </a:r>
            </a:p>
            <a:p>
              <a:pPr>
                <a:spcBef>
                  <a:spcPct val="50000"/>
                </a:spcBef>
              </a:pPr>
              <a:r>
                <a:rPr lang="zh-CN" altLang="en-US" sz="2400" b="1">
                  <a:solidFill>
                    <a:srgbClr val="FF0000"/>
                  </a:solidFill>
                </a:rPr>
                <a:t>位置错误</a:t>
              </a:r>
            </a:p>
          </p:txBody>
        </p:sp>
      </p:grpSp>
      <p:grpSp>
        <p:nvGrpSpPr>
          <p:cNvPr id="14343" name="Group 117"/>
          <p:cNvGrpSpPr>
            <a:grpSpLocks/>
          </p:cNvGrpSpPr>
          <p:nvPr/>
        </p:nvGrpSpPr>
        <p:grpSpPr bwMode="auto">
          <a:xfrm>
            <a:off x="685800" y="2057400"/>
            <a:ext cx="5475288" cy="3554413"/>
            <a:chOff x="295" y="1117"/>
            <a:chExt cx="1497" cy="2185"/>
          </a:xfrm>
        </p:grpSpPr>
        <p:sp>
          <p:nvSpPr>
            <p:cNvPr id="14348" name="Text Box 13"/>
            <p:cNvSpPr txBox="1">
              <a:spLocks noChangeArrowheads="1"/>
            </p:cNvSpPr>
            <p:nvPr/>
          </p:nvSpPr>
          <p:spPr bwMode="auto">
            <a:xfrm>
              <a:off x="385" y="1117"/>
              <a:ext cx="117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1 3 4</a:t>
              </a:r>
            </a:p>
          </p:txBody>
        </p:sp>
        <p:sp>
          <p:nvSpPr>
            <p:cNvPr id="14349" name="Text Box 93"/>
            <p:cNvSpPr txBox="1">
              <a:spLocks noChangeArrowheads="1"/>
            </p:cNvSpPr>
            <p:nvPr/>
          </p:nvSpPr>
          <p:spPr bwMode="auto">
            <a:xfrm>
              <a:off x="376" y="1422"/>
              <a:ext cx="1179" cy="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 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1 6</a:t>
              </a:r>
            </a:p>
          </p:txBody>
        </p:sp>
        <p:sp>
          <p:nvSpPr>
            <p:cNvPr id="14350" name="Text Box 94"/>
            <p:cNvSpPr txBox="1">
              <a:spLocks noChangeArrowheads="1"/>
            </p:cNvSpPr>
            <p:nvPr/>
          </p:nvSpPr>
          <p:spPr bwMode="auto">
            <a:xfrm>
              <a:off x="364" y="2035"/>
              <a:ext cx="1179" cy="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1 3 4</a:t>
              </a:r>
            </a:p>
          </p:txBody>
        </p:sp>
        <p:sp>
          <p:nvSpPr>
            <p:cNvPr id="14351" name="Text Box 95"/>
            <p:cNvSpPr txBox="1">
              <a:spLocks noChangeArrowheads="1"/>
            </p:cNvSpPr>
            <p:nvPr/>
          </p:nvSpPr>
          <p:spPr bwMode="auto">
            <a:xfrm>
              <a:off x="373" y="1763"/>
              <a:ext cx="117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8 0 4</a:t>
              </a:r>
            </a:p>
          </p:txBody>
        </p:sp>
        <p:sp>
          <p:nvSpPr>
            <p:cNvPr id="14352" name="Text Box 96"/>
            <p:cNvSpPr txBox="1">
              <a:spLocks noChangeArrowheads="1"/>
            </p:cNvSpPr>
            <p:nvPr/>
          </p:nvSpPr>
          <p:spPr bwMode="auto">
            <a:xfrm>
              <a:off x="361" y="2377"/>
              <a:ext cx="117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9 3 8</a:t>
              </a:r>
            </a:p>
          </p:txBody>
        </p:sp>
        <p:sp>
          <p:nvSpPr>
            <p:cNvPr id="10337" name="Line 97"/>
            <p:cNvSpPr>
              <a:spLocks noChangeShapeType="1"/>
            </p:cNvSpPr>
            <p:nvPr/>
          </p:nvSpPr>
          <p:spPr bwMode="auto">
            <a:xfrm>
              <a:off x="431" y="1706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sy="50000" kx="2115830" algn="bl" rotWithShape="0">
                <a:srgbClr val="C0C0C0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zh-CN" altLang="en-US" sz="2000">
                <a:latin typeface="Arial" charset="0"/>
              </a:endParaRPr>
            </a:p>
          </p:txBody>
        </p:sp>
        <p:sp>
          <p:nvSpPr>
            <p:cNvPr id="14354" name="Rectangle 98"/>
            <p:cNvSpPr>
              <a:spLocks noChangeArrowheads="1"/>
            </p:cNvSpPr>
            <p:nvPr/>
          </p:nvSpPr>
          <p:spPr bwMode="auto">
            <a:xfrm>
              <a:off x="444" y="1389"/>
              <a:ext cx="162" cy="356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3200" b="1">
                  <a:solidFill>
                    <a:srgbClr val="FF0000"/>
                  </a:solidFill>
                </a:rPr>
                <a:t>×</a:t>
              </a:r>
            </a:p>
          </p:txBody>
        </p:sp>
        <p:sp>
          <p:nvSpPr>
            <p:cNvPr id="14355" name="Text Box 100"/>
            <p:cNvSpPr txBox="1">
              <a:spLocks noChangeArrowheads="1"/>
            </p:cNvSpPr>
            <p:nvPr/>
          </p:nvSpPr>
          <p:spPr bwMode="auto">
            <a:xfrm>
              <a:off x="295" y="1952"/>
              <a:ext cx="410" cy="469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kumimoji="1" lang="zh-CN" altLang="en-US" sz="4400" b="1">
                <a:solidFill>
                  <a:srgbClr val="CC00CC"/>
                </a:solidFill>
              </a:endParaRPr>
            </a:p>
          </p:txBody>
        </p:sp>
        <p:sp>
          <p:nvSpPr>
            <p:cNvPr id="10341" name="Line 101"/>
            <p:cNvSpPr>
              <a:spLocks noChangeShapeType="1"/>
            </p:cNvSpPr>
            <p:nvPr/>
          </p:nvSpPr>
          <p:spPr bwMode="auto">
            <a:xfrm flipV="1">
              <a:off x="318" y="2319"/>
              <a:ext cx="12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sy="50000" kx="2115830" algn="bl" rotWithShape="0">
                <a:srgbClr val="C0C0C0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zh-CN" altLang="en-US" sz="2000">
                <a:latin typeface="Arial" charset="0"/>
              </a:endParaRPr>
            </a:p>
          </p:txBody>
        </p:sp>
        <p:sp>
          <p:nvSpPr>
            <p:cNvPr id="14357" name="Text Box 115"/>
            <p:cNvSpPr txBox="1">
              <a:spLocks noChangeArrowheads="1"/>
            </p:cNvSpPr>
            <p:nvPr/>
          </p:nvSpPr>
          <p:spPr bwMode="auto">
            <a:xfrm>
              <a:off x="476" y="2795"/>
              <a:ext cx="1316" cy="507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800" b="1">
                  <a:solidFill>
                    <a:srgbClr val="008000"/>
                  </a:solidFill>
                </a:rPr>
                <a:t>〖   〗</a:t>
              </a:r>
            </a:p>
          </p:txBody>
        </p:sp>
      </p:grpSp>
      <p:sp>
        <p:nvSpPr>
          <p:cNvPr id="10356" name="Rectangle 116"/>
          <p:cNvSpPr>
            <a:spLocks noChangeArrowheads="1"/>
          </p:cNvSpPr>
          <p:nvPr/>
        </p:nvSpPr>
        <p:spPr bwMode="auto">
          <a:xfrm>
            <a:off x="1752600" y="4572000"/>
            <a:ext cx="1089025" cy="109855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CN" sz="6600" b="1">
                <a:solidFill>
                  <a:srgbClr val="FF3300"/>
                </a:solidFill>
              </a:rPr>
              <a:t>×</a:t>
            </a:r>
            <a:r>
              <a:rPr lang="en-US" altLang="zh-CN" b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14345" name="Text Box 32"/>
          <p:cNvSpPr txBox="1">
            <a:spLocks noChangeArrowheads="1"/>
          </p:cNvSpPr>
          <p:nvPr/>
        </p:nvSpPr>
        <p:spPr bwMode="auto">
          <a:xfrm>
            <a:off x="838200" y="2819400"/>
            <a:ext cx="533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en-US" b="1">
              <a:solidFill>
                <a:srgbClr val="CC00CC"/>
              </a:solidFill>
            </a:endParaRPr>
          </a:p>
          <a:p>
            <a:pPr>
              <a:spcBef>
                <a:spcPct val="50000"/>
              </a:spcBef>
            </a:pPr>
            <a:endParaRPr kumimoji="1" lang="zh-CN" altLang="en-US" sz="4400" b="1">
              <a:solidFill>
                <a:srgbClr val="CC00CC"/>
              </a:solidFill>
            </a:endParaRPr>
          </a:p>
        </p:txBody>
      </p:sp>
      <p:sp>
        <p:nvSpPr>
          <p:cNvPr id="14346" name="Text Box 33"/>
          <p:cNvSpPr txBox="1">
            <a:spLocks noChangeArrowheads="1"/>
          </p:cNvSpPr>
          <p:nvPr/>
        </p:nvSpPr>
        <p:spPr bwMode="auto">
          <a:xfrm>
            <a:off x="250825" y="260350"/>
            <a:ext cx="671513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kumimoji="1" lang="zh-CN" altLang="en-US" sz="3200">
                <a:latin typeface="Tahoma" pitchFamily="34" charset="0"/>
                <a:ea typeface="华文行楷" pitchFamily="2" charset="-122"/>
              </a:rPr>
              <a:t> </a:t>
            </a: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>
            <a:off x="3309938" y="5373688"/>
            <a:ext cx="5834062" cy="461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发生这些错误的原因是什么</a:t>
            </a:r>
            <a:r>
              <a:rPr lang="en-US" altLang="zh-CN" sz="24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  <a:endParaRPr lang="zh-CN" altLang="en-US" sz="2400" b="1" dirty="0">
              <a:solidFill>
                <a:srgbClr val="3333FF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 descr="3c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72138"/>
            <a:ext cx="828198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86" name="Text Box 86"/>
          <p:cNvSpPr txBox="1">
            <a:spLocks noChangeArrowheads="1"/>
          </p:cNvSpPr>
          <p:nvPr/>
        </p:nvSpPr>
        <p:spPr bwMode="auto">
          <a:xfrm>
            <a:off x="3348038" y="2378075"/>
            <a:ext cx="1439862" cy="1160463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</a:rPr>
              <a:t>没有满</a:t>
            </a:r>
          </a:p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</a:rPr>
              <a:t>十进一</a:t>
            </a:r>
          </a:p>
        </p:txBody>
      </p:sp>
      <p:grpSp>
        <p:nvGrpSpPr>
          <p:cNvPr id="15364" name="Group 101"/>
          <p:cNvGrpSpPr>
            <a:grpSpLocks/>
          </p:cNvGrpSpPr>
          <p:nvPr/>
        </p:nvGrpSpPr>
        <p:grpSpPr bwMode="auto">
          <a:xfrm>
            <a:off x="457200" y="1524000"/>
            <a:ext cx="2835275" cy="3449638"/>
            <a:chOff x="218" y="989"/>
            <a:chExt cx="1786" cy="2173"/>
          </a:xfrm>
        </p:grpSpPr>
        <p:sp>
          <p:nvSpPr>
            <p:cNvPr id="15372" name="Text Box 3"/>
            <p:cNvSpPr txBox="1">
              <a:spLocks noChangeArrowheads="1"/>
            </p:cNvSpPr>
            <p:nvPr/>
          </p:nvSpPr>
          <p:spPr bwMode="auto">
            <a:xfrm>
              <a:off x="464" y="1427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CN" altLang="zh-CN"/>
            </a:p>
          </p:txBody>
        </p:sp>
        <p:sp>
          <p:nvSpPr>
            <p:cNvPr id="15373" name="Text Box 76"/>
            <p:cNvSpPr txBox="1">
              <a:spLocks noChangeArrowheads="1"/>
            </p:cNvSpPr>
            <p:nvPr/>
          </p:nvSpPr>
          <p:spPr bwMode="auto">
            <a:xfrm>
              <a:off x="645" y="989"/>
              <a:ext cx="117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2 4 6</a:t>
              </a:r>
            </a:p>
          </p:txBody>
        </p:sp>
        <p:sp>
          <p:nvSpPr>
            <p:cNvPr id="15374" name="Text Box 77"/>
            <p:cNvSpPr txBox="1">
              <a:spLocks noChangeArrowheads="1"/>
            </p:cNvSpPr>
            <p:nvPr/>
          </p:nvSpPr>
          <p:spPr bwMode="auto">
            <a:xfrm>
              <a:off x="636" y="1294"/>
              <a:ext cx="117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 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3 4</a:t>
              </a:r>
            </a:p>
          </p:txBody>
        </p:sp>
        <p:sp>
          <p:nvSpPr>
            <p:cNvPr id="15375" name="Text Box 78"/>
            <p:cNvSpPr txBox="1">
              <a:spLocks noChangeArrowheads="1"/>
            </p:cNvSpPr>
            <p:nvPr/>
          </p:nvSpPr>
          <p:spPr bwMode="auto">
            <a:xfrm>
              <a:off x="283" y="1905"/>
              <a:ext cx="117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6 2 8</a:t>
              </a:r>
            </a:p>
          </p:txBody>
        </p:sp>
        <p:sp>
          <p:nvSpPr>
            <p:cNvPr id="15376" name="Text Box 79"/>
            <p:cNvSpPr txBox="1">
              <a:spLocks noChangeArrowheads="1"/>
            </p:cNvSpPr>
            <p:nvPr/>
          </p:nvSpPr>
          <p:spPr bwMode="auto">
            <a:xfrm>
              <a:off x="627" y="1621"/>
              <a:ext cx="117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8 6 4</a:t>
              </a:r>
            </a:p>
          </p:txBody>
        </p:sp>
        <p:sp>
          <p:nvSpPr>
            <p:cNvPr id="15377" name="Text Box 80"/>
            <p:cNvSpPr txBox="1">
              <a:spLocks noChangeArrowheads="1"/>
            </p:cNvSpPr>
            <p:nvPr/>
          </p:nvSpPr>
          <p:spPr bwMode="auto">
            <a:xfrm>
              <a:off x="271" y="2261"/>
              <a:ext cx="172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sz="6600" b="1" baseline="30000">
                  <a:solidFill>
                    <a:srgbClr val="008000"/>
                  </a:solidFill>
                  <a:latin typeface="幼圆" pitchFamily="49" charset="-122"/>
                  <a:ea typeface="幼圆" pitchFamily="49" charset="-122"/>
                </a:rPr>
                <a:t>7 1 4 4</a:t>
              </a:r>
            </a:p>
          </p:txBody>
        </p:sp>
        <p:sp>
          <p:nvSpPr>
            <p:cNvPr id="25681" name="Line 81"/>
            <p:cNvSpPr>
              <a:spLocks noChangeShapeType="1"/>
            </p:cNvSpPr>
            <p:nvPr/>
          </p:nvSpPr>
          <p:spPr bwMode="auto">
            <a:xfrm>
              <a:off x="691" y="1578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sy="50000" kx="2115830" algn="bl" rotWithShape="0">
                <a:srgbClr val="C0C0C0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zh-CN" altLang="en-US" sz="2000">
                <a:latin typeface="Arial" charset="0"/>
              </a:endParaRPr>
            </a:p>
          </p:txBody>
        </p:sp>
        <p:sp>
          <p:nvSpPr>
            <p:cNvPr id="15379" name="Rectangle 82"/>
            <p:cNvSpPr>
              <a:spLocks noChangeArrowheads="1"/>
            </p:cNvSpPr>
            <p:nvPr/>
          </p:nvSpPr>
          <p:spPr bwMode="auto">
            <a:xfrm>
              <a:off x="600" y="1261"/>
              <a:ext cx="372" cy="365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3200" b="1">
                  <a:solidFill>
                    <a:srgbClr val="FF0000"/>
                  </a:solidFill>
                </a:rPr>
                <a:t>×</a:t>
              </a:r>
            </a:p>
          </p:txBody>
        </p:sp>
        <p:sp>
          <p:nvSpPr>
            <p:cNvPr id="15380" name="Text Box 83"/>
            <p:cNvSpPr txBox="1">
              <a:spLocks noChangeArrowheads="1"/>
            </p:cNvSpPr>
            <p:nvPr/>
          </p:nvSpPr>
          <p:spPr bwMode="auto">
            <a:xfrm>
              <a:off x="218" y="1812"/>
              <a:ext cx="410" cy="480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kumimoji="1" lang="zh-CN" altLang="en-US" sz="4400" b="1">
                <a:solidFill>
                  <a:srgbClr val="CC00CC"/>
                </a:solidFill>
              </a:endParaRPr>
            </a:p>
          </p:txBody>
        </p:sp>
        <p:sp>
          <p:nvSpPr>
            <p:cNvPr id="25684" name="Line 84"/>
            <p:cNvSpPr>
              <a:spLocks noChangeShapeType="1"/>
            </p:cNvSpPr>
            <p:nvPr/>
          </p:nvSpPr>
          <p:spPr bwMode="auto">
            <a:xfrm flipV="1">
              <a:off x="359" y="2191"/>
              <a:ext cx="1451" cy="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sy="50000" kx="2115830" algn="bl" rotWithShape="0">
                <a:srgbClr val="C0C0C0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zh-CN" altLang="en-US" sz="2000">
                <a:latin typeface="Arial" charset="0"/>
              </a:endParaRPr>
            </a:p>
          </p:txBody>
        </p:sp>
        <p:sp>
          <p:nvSpPr>
            <p:cNvPr id="15382" name="Text Box 87"/>
            <p:cNvSpPr txBox="1">
              <a:spLocks noChangeArrowheads="1"/>
            </p:cNvSpPr>
            <p:nvPr/>
          </p:nvSpPr>
          <p:spPr bwMode="auto">
            <a:xfrm>
              <a:off x="688" y="2643"/>
              <a:ext cx="1316" cy="519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800" b="1">
                  <a:solidFill>
                    <a:srgbClr val="008000"/>
                  </a:solidFill>
                </a:rPr>
                <a:t>〖   〗</a:t>
              </a:r>
            </a:p>
          </p:txBody>
        </p:sp>
      </p:grpSp>
      <p:sp>
        <p:nvSpPr>
          <p:cNvPr id="25688" name="Rectangle 88"/>
          <p:cNvSpPr>
            <a:spLocks noChangeArrowheads="1"/>
          </p:cNvSpPr>
          <p:nvPr/>
        </p:nvSpPr>
        <p:spPr bwMode="auto">
          <a:xfrm>
            <a:off x="1692275" y="4005263"/>
            <a:ext cx="1087438" cy="109855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CN" sz="6600" b="1">
                <a:solidFill>
                  <a:srgbClr val="FF3300"/>
                </a:solidFill>
              </a:rPr>
              <a:t>×</a:t>
            </a:r>
            <a:r>
              <a:rPr lang="en-US" altLang="zh-CN" b="1">
                <a:solidFill>
                  <a:srgbClr val="008000"/>
                </a:solidFill>
              </a:rPr>
              <a:t> </a:t>
            </a:r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1979613" y="2205038"/>
            <a:ext cx="2243137" cy="1241425"/>
            <a:chOff x="1254" y="1395"/>
            <a:chExt cx="1413" cy="782"/>
          </a:xfrm>
        </p:grpSpPr>
        <p:sp>
          <p:nvSpPr>
            <p:cNvPr id="15370" name="Text Box 85"/>
            <p:cNvSpPr txBox="1">
              <a:spLocks noChangeArrowheads="1"/>
            </p:cNvSpPr>
            <p:nvPr/>
          </p:nvSpPr>
          <p:spPr bwMode="auto">
            <a:xfrm>
              <a:off x="1255" y="1697"/>
              <a:ext cx="1412" cy="480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zh-CN" altLang="en-US" sz="4400" b="1">
                <a:solidFill>
                  <a:srgbClr val="FF0000"/>
                </a:solidFill>
              </a:endParaRPr>
            </a:p>
          </p:txBody>
        </p:sp>
        <p:sp>
          <p:nvSpPr>
            <p:cNvPr id="15371" name="Text Box 100"/>
            <p:cNvSpPr txBox="1">
              <a:spLocks noChangeArrowheads="1"/>
            </p:cNvSpPr>
            <p:nvPr/>
          </p:nvSpPr>
          <p:spPr bwMode="auto">
            <a:xfrm>
              <a:off x="1254" y="1395"/>
              <a:ext cx="1412" cy="480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4400" b="1">
                  <a:solidFill>
                    <a:srgbClr val="FF0000"/>
                  </a:solidFill>
                </a:rPr>
                <a:t>…</a:t>
              </a:r>
            </a:p>
          </p:txBody>
        </p:sp>
      </p:grpSp>
      <p:sp>
        <p:nvSpPr>
          <p:cNvPr id="42021" name="Text Box 37"/>
          <p:cNvSpPr txBox="1">
            <a:spLocks noChangeArrowheads="1"/>
          </p:cNvSpPr>
          <p:nvPr/>
        </p:nvSpPr>
        <p:spPr bwMode="auto">
          <a:xfrm>
            <a:off x="7315200" y="3276600"/>
            <a:ext cx="304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b="1">
              <a:solidFill>
                <a:srgbClr val="FF0066"/>
              </a:solidFill>
            </a:endParaRPr>
          </a:p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42022" name="Text Box 38"/>
          <p:cNvSpPr txBox="1">
            <a:spLocks noChangeArrowheads="1"/>
          </p:cNvSpPr>
          <p:nvPr/>
        </p:nvSpPr>
        <p:spPr bwMode="auto">
          <a:xfrm>
            <a:off x="6781800" y="3276600"/>
            <a:ext cx="228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b="1">
              <a:solidFill>
                <a:srgbClr val="FF0066"/>
              </a:solidFill>
            </a:endParaRPr>
          </a:p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15369" name="Text Box 40"/>
          <p:cNvSpPr txBox="1">
            <a:spLocks noChangeArrowheads="1"/>
          </p:cNvSpPr>
          <p:nvPr/>
        </p:nvSpPr>
        <p:spPr bwMode="auto">
          <a:xfrm>
            <a:off x="468313" y="260350"/>
            <a:ext cx="2951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en-US" sz="240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86" grpId="0"/>
      <p:bldP spid="25688" grpId="0"/>
      <p:bldP spid="42021" grpId="0"/>
      <p:bldP spid="420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93c819fb101e93b7bb9f57a46ccc4bc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900113" y="2781300"/>
            <a:ext cx="7632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/>
              <a:t>   这节课我们学了什么？有哪些收获</a:t>
            </a:r>
            <a:r>
              <a:rPr lang="en-US" altLang="zh-CN" sz="3600" b="1"/>
              <a:t>?</a:t>
            </a:r>
            <a:endParaRPr lang="zh-CN" altLang="en-US" sz="3600" b="1"/>
          </a:p>
        </p:txBody>
      </p:sp>
      <p:sp>
        <p:nvSpPr>
          <p:cNvPr id="62470" name="WordArt 6"/>
          <p:cNvSpPr>
            <a:spLocks noChangeArrowheads="1" noChangeShapeType="1"/>
          </p:cNvSpPr>
          <p:nvPr/>
        </p:nvSpPr>
        <p:spPr bwMode="auto">
          <a:xfrm>
            <a:off x="900113" y="333375"/>
            <a:ext cx="5761037" cy="187166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zh-CN" alt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今天的收获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标题 1"/>
          <p:cNvSpPr>
            <a:spLocks noGrp="1" noChangeArrowheads="1"/>
          </p:cNvSpPr>
          <p:nvPr>
            <p:ph type="title"/>
          </p:nvPr>
        </p:nvSpPr>
        <p:spPr>
          <a:xfrm>
            <a:off x="755576" y="2946400"/>
            <a:ext cx="7344815" cy="9286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zh-CN" altLang="en-US" sz="5400" dirty="0" smtClean="0"/>
              <a:t>贺州市八步龙山小学录制</a:t>
            </a:r>
            <a:br>
              <a:rPr lang="zh-CN" altLang="en-US" sz="5400" dirty="0" smtClean="0"/>
            </a:br>
            <a:r>
              <a:rPr lang="zh-CN" altLang="en-US" sz="5400" dirty="0" smtClean="0"/>
              <a:t/>
            </a:r>
            <a:br>
              <a:rPr lang="zh-CN" altLang="en-US" sz="5400" dirty="0" smtClean="0"/>
            </a:br>
            <a:r>
              <a:rPr lang="en-US" altLang="zh-CN" sz="5400" dirty="0" smtClean="0"/>
              <a:t>2016</a:t>
            </a:r>
            <a:r>
              <a:rPr lang="zh-CN" altLang="en-US" sz="5400" dirty="0" smtClean="0"/>
              <a:t>年</a:t>
            </a:r>
            <a:r>
              <a:rPr lang="en-US" altLang="zh-CN" sz="5400" dirty="0" smtClean="0"/>
              <a:t>5</a:t>
            </a:r>
            <a:r>
              <a:rPr lang="zh-CN" altLang="en-US" sz="5400" dirty="0" smtClean="0"/>
              <a:t>月</a:t>
            </a:r>
            <a:r>
              <a:rPr lang="en-US" altLang="zh-CN" sz="5400" smtClean="0"/>
              <a:t>12</a:t>
            </a:r>
            <a:r>
              <a:rPr lang="zh-CN" altLang="en-US" sz="5400" smtClean="0"/>
              <a:t>日</a:t>
            </a:r>
            <a:endParaRPr lang="zh-CN" altLang="en-US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16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跋涉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766</TotalTime>
  <Pages>0</Pages>
  <Words>550</Words>
  <Characters>0</Characters>
  <Application>Microsoft Office PowerPoint</Application>
  <DocSecurity>0</DocSecurity>
  <PresentationFormat>全屏显示(4:3)</PresentationFormat>
  <Lines>0</Lines>
  <Paragraphs>80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跋涉</vt:lpstr>
      <vt:lpstr>Office 主题</vt:lpstr>
      <vt:lpstr>幻灯片 1</vt:lpstr>
      <vt:lpstr>学习目标</vt:lpstr>
      <vt:lpstr>幻灯片 3</vt:lpstr>
      <vt:lpstr>幻灯片 4</vt:lpstr>
      <vt:lpstr>幻灯片 5</vt:lpstr>
      <vt:lpstr>幻灯片 6</vt:lpstr>
      <vt:lpstr>幻灯片 7</vt:lpstr>
      <vt:lpstr>幻灯片 8</vt:lpstr>
      <vt:lpstr>贺州市八步龙山小学录制  2016年5月12日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island</dc:creator>
  <cp:lastModifiedBy>Administrator</cp:lastModifiedBy>
  <cp:revision>85</cp:revision>
  <cp:lastPrinted>1899-12-30T00:00:00Z</cp:lastPrinted>
  <dcterms:created xsi:type="dcterms:W3CDTF">2010-10-01T12:57:51Z</dcterms:created>
  <dcterms:modified xsi:type="dcterms:W3CDTF">2016-12-01T02:41:51Z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2052-6.6.0.2877</vt:lpwstr>
  </property>
</Properties>
</file>