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317" r:id="rId4"/>
    <p:sldId id="306" r:id="rId5"/>
    <p:sldId id="309" r:id="rId6"/>
    <p:sldId id="310" r:id="rId7"/>
    <p:sldId id="307" r:id="rId8"/>
    <p:sldId id="308" r:id="rId9"/>
    <p:sldId id="316" r:id="rId10"/>
    <p:sldId id="315" r:id="rId11"/>
    <p:sldId id="268" r:id="rId12"/>
    <p:sldId id="31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  <a:srgbClr val="CC00CC"/>
    <a:srgbClr val="FFFF99"/>
    <a:srgbClr val="9966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D0109B3-6EDD-4CF2-B701-1F8E49266491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0D4B-6301-4F15-B68A-8EE909B564B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82351-DDD4-4276-8B18-0576173DD3C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5EB9-B65E-45A0-BAA4-6719C15D2BF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E92578-30F5-46BE-AE76-3F7740E668D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E91DFE-B5EF-41ED-8335-FF605D71BD2F}" type="slidenum">
              <a:rPr lang="en-US" altLang="zh-CN"/>
            </a:fld>
            <a:endParaRPr lang="en-US" altLang="zh-CN"/>
          </a:p>
        </p:txBody>
      </p:sp>
      <p:grpSp>
        <p:nvGrpSpPr>
          <p:cNvPr id="74760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4761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62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63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4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4765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8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9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4770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4771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72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73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74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4775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6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7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8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9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4780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4781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9AC7-C271-4443-A805-F5FC36612B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3B49-06DD-450C-B6F9-F567671151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E19F9-FBE1-4337-9713-B31D257A18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0136-8F96-400B-B2E2-0716DDF138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78C3-E8AD-4A56-9630-0719EC01806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43A6-6EAD-44C7-9AF1-4655B86A02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10D9-5BB8-4301-8406-EDB94EC262D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7919-CE49-4F5E-B497-D9A27E6AC6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E9B9-F9B1-4D68-A73D-525833586E9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D875D-56D6-4A56-AF58-E90DC19C7E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BCD6-BC6B-487E-A122-69674BC97E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BCC7-E2B1-4CFC-A93C-A0F0C78A86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4CDBB-6A1F-41B1-B9C9-2538885A9A5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A1D1-CF69-4765-A4AF-35A7BA06E51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7F16-FF56-467E-B776-2F566F69034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DC9C5-3B40-4E34-AFCA-FD3F1E3986D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FB64F-669E-4BF1-92EB-87E81831A70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9305-229C-4281-87DC-F5439D5EC4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E537124-FA79-4CDD-AD37-DE1F31CDDCD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fld id="{69D68927-E5CD-474A-97A8-7E366A3FA776}" type="slidenum">
              <a:rPr lang="en-US" altLang="zh-CN"/>
            </a:fld>
            <a:endParaRPr lang="en-US" altLang="zh-CN"/>
          </a:p>
        </p:txBody>
      </p:sp>
      <p:sp>
        <p:nvSpPr>
          <p:cNvPr id="73736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7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3738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3739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0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1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2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3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4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5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6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7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748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3749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3750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51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52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3753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4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5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3756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3757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58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59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60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61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62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63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64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3765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3766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67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768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3769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3770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3771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3772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3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4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5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6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7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8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779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37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hyperlink" Target="http://ybzxx.nhedu.net/web/sannian31.htm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ybzxx.nhedu.net/web/sannian31.htm" TargetMode="Externa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8" descr="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25016" y="0"/>
            <a:ext cx="9269016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文本框 3"/>
          <p:cNvSpPr txBox="1">
            <a:spLocks noChangeArrowheads="1"/>
          </p:cNvSpPr>
          <p:nvPr/>
        </p:nvSpPr>
        <p:spPr bwMode="auto">
          <a:xfrm>
            <a:off x="1170385" y="849314"/>
            <a:ext cx="614957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/>
              <a:t>新</a:t>
            </a:r>
            <a:r>
              <a:rPr lang="zh-CN" altLang="zh-CN" sz="2800" dirty="0"/>
              <a:t>人教</a:t>
            </a:r>
            <a:r>
              <a:rPr lang="zh-CN" altLang="zh-CN" sz="2800" dirty="0" smtClean="0"/>
              <a:t>版</a:t>
            </a:r>
            <a:r>
              <a:rPr lang="zh-CN" altLang="en-US" sz="2800" dirty="0" smtClean="0"/>
              <a:t>五</a:t>
            </a:r>
            <a:r>
              <a:rPr lang="zh-CN" altLang="zh-CN" sz="2800" dirty="0" smtClean="0"/>
              <a:t>年</a:t>
            </a:r>
            <a:r>
              <a:rPr lang="zh-CN" altLang="zh-CN" sz="2800" dirty="0"/>
              <a:t>级</a:t>
            </a:r>
            <a:r>
              <a:rPr lang="zh-CN" altLang="en-US" sz="2800" dirty="0"/>
              <a:t>数学</a:t>
            </a:r>
            <a:r>
              <a:rPr lang="zh-CN" altLang="zh-CN" sz="2800" dirty="0"/>
              <a:t>课本上册</a:t>
            </a:r>
            <a:r>
              <a:rPr lang="en-US" altLang="zh-CN" sz="2800" dirty="0"/>
              <a:t>   </a:t>
            </a:r>
            <a:endParaRPr lang="zh-CN" altLang="zh-CN" sz="2800" dirty="0"/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1187053" y="2363789"/>
            <a:ext cx="634722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/>
              <a:t>     </a:t>
            </a:r>
            <a:r>
              <a:rPr lang="zh-CN" altLang="en-US" sz="4000" dirty="0" smtClean="0"/>
              <a:t>第七单</a:t>
            </a:r>
            <a:r>
              <a:rPr lang="zh-CN" altLang="en-US" sz="4000" dirty="0"/>
              <a:t>元  </a:t>
            </a:r>
            <a:r>
              <a:rPr lang="zh-CN" altLang="en-US" sz="4000" dirty="0" smtClean="0"/>
              <a:t>植树问题</a:t>
            </a:r>
            <a:endParaRPr lang="en-US" altLang="zh-CN" sz="4000" dirty="0"/>
          </a:p>
        </p:txBody>
      </p:sp>
      <p:sp>
        <p:nvSpPr>
          <p:cNvPr id="10244" name="文本框 5"/>
          <p:cNvSpPr txBox="1">
            <a:spLocks noChangeArrowheads="1"/>
          </p:cNvSpPr>
          <p:nvPr/>
        </p:nvSpPr>
        <p:spPr bwMode="auto">
          <a:xfrm>
            <a:off x="1979712" y="3861048"/>
            <a:ext cx="56030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/>
              <a:t>        </a:t>
            </a:r>
            <a:r>
              <a:rPr lang="zh-CN" altLang="zh-CN" sz="2800" dirty="0" smtClean="0"/>
              <a:t>第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课</a:t>
            </a:r>
            <a:r>
              <a:rPr lang="zh-CN" altLang="en-US" sz="2800" dirty="0" smtClean="0"/>
              <a:t>时   封闭图形   </a:t>
            </a:r>
            <a:endParaRPr lang="en-US" altLang="zh-CN" sz="28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779912" y="5085184"/>
            <a:ext cx="3240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执教教师：李燕兵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>
          <a:xfrm>
            <a:off x="1931194" y="2946400"/>
            <a:ext cx="5712619" cy="92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CN" altLang="en-US" sz="4900" dirty="0" smtClean="0"/>
              <a:t>贺州市八步龙山小学录制</a:t>
            </a:r>
            <a:br>
              <a:rPr lang="zh-CN" altLang="en-US" sz="4900" dirty="0" smtClean="0"/>
            </a:br>
            <a:br>
              <a:rPr lang="zh-CN" altLang="en-US" sz="4900" dirty="0" smtClean="0"/>
            </a:br>
            <a:r>
              <a:rPr lang="en-US" altLang="zh-CN" sz="4900" dirty="0" smtClean="0"/>
              <a:t>2017</a:t>
            </a:r>
            <a:r>
              <a:rPr lang="zh-CN" altLang="en-US" sz="4900" dirty="0" smtClean="0"/>
              <a:t>年</a:t>
            </a:r>
            <a:r>
              <a:rPr lang="en-US" altLang="zh-CN" sz="4900" dirty="0" smtClean="0"/>
              <a:t>12</a:t>
            </a:r>
            <a:r>
              <a:rPr lang="zh-CN" altLang="en-US" sz="4900" dirty="0" smtClean="0"/>
              <a:t>月</a:t>
            </a:r>
            <a:r>
              <a:rPr lang="en-US" altLang="zh-CN" sz="4900" smtClean="0"/>
              <a:t>28</a:t>
            </a:r>
            <a:r>
              <a:rPr lang="zh-CN" altLang="en-US" sz="4900" smtClean="0"/>
              <a:t>日</a:t>
            </a:r>
            <a:endParaRPr lang="zh-CN" altLang="en-US" sz="49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7163538157304272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825" y="1628775"/>
            <a:ext cx="5184775" cy="4379913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5627688" y="2782888"/>
            <a:ext cx="3097212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endParaRPr lang="zh-CN" altLang="en-US"/>
          </a:p>
        </p:txBody>
      </p:sp>
      <p:pic>
        <p:nvPicPr>
          <p:cNvPr id="60420" name="Picture 4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505075"/>
            <a:ext cx="563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8988" y="2133600"/>
            <a:ext cx="565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988" y="3800475"/>
            <a:ext cx="5635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325" y="4005263"/>
            <a:ext cx="563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8850" y="2924175"/>
            <a:ext cx="565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5" name="AutoShape 9"/>
          <p:cNvSpPr>
            <a:spLocks noChangeArrowheads="1"/>
          </p:cNvSpPr>
          <p:nvPr/>
        </p:nvSpPr>
        <p:spPr bwMode="auto">
          <a:xfrm rot="19860000">
            <a:off x="6415088" y="2011363"/>
            <a:ext cx="295275" cy="760412"/>
          </a:xfrm>
          <a:prstGeom prst="downArrow">
            <a:avLst>
              <a:gd name="adj1" fmla="val 50000"/>
              <a:gd name="adj2" fmla="val 6438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18060000">
            <a:off x="5091113" y="2909888"/>
            <a:ext cx="296862" cy="760412"/>
          </a:xfrm>
          <a:prstGeom prst="downArrow">
            <a:avLst>
              <a:gd name="adj1" fmla="val 50000"/>
              <a:gd name="adj2" fmla="val 6403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 rot="12720000">
            <a:off x="6516688" y="4508500"/>
            <a:ext cx="296862" cy="760413"/>
          </a:xfrm>
          <a:prstGeom prst="downArrow">
            <a:avLst>
              <a:gd name="adj1" fmla="val 50000"/>
              <a:gd name="adj2" fmla="val 6403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8040000">
            <a:off x="8620125" y="4062413"/>
            <a:ext cx="295275" cy="758825"/>
          </a:xfrm>
          <a:prstGeom prst="downArrow">
            <a:avLst>
              <a:gd name="adj1" fmla="val 50000"/>
              <a:gd name="adj2" fmla="val 6424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1860000">
            <a:off x="8243888" y="2205038"/>
            <a:ext cx="296862" cy="760412"/>
          </a:xfrm>
          <a:prstGeom prst="downArrow">
            <a:avLst>
              <a:gd name="adj1" fmla="val 50000"/>
              <a:gd name="adj2" fmla="val 6403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228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在圆形池塘周围栽树，池塘的周长是</a:t>
            </a:r>
            <a:r>
              <a:rPr lang="en-US" altLang="zh-CN" sz="3200" b="1" dirty="0" smtClean="0"/>
              <a:t>100</a:t>
            </a:r>
            <a:r>
              <a:rPr lang="zh-CN" altLang="en-US" sz="3200" b="1" dirty="0" smtClean="0"/>
              <a:t>米，如果每隔</a:t>
            </a:r>
            <a:r>
              <a:rPr lang="en-US" altLang="zh-CN" sz="3200" b="1" dirty="0" smtClean="0"/>
              <a:t>20</a:t>
            </a:r>
            <a:r>
              <a:rPr lang="zh-CN" altLang="en-US" sz="3200" b="1" dirty="0" smtClean="0"/>
              <a:t>米栽树一棵，一共要栽多少棵树？</a:t>
            </a:r>
            <a:endParaRPr lang="zh-CN" altLang="en-US" sz="3200" b="1" dirty="0"/>
          </a:p>
        </p:txBody>
      </p:sp>
      <p:sp>
        <p:nvSpPr>
          <p:cNvPr id="2" name="椭圆 1"/>
          <p:cNvSpPr/>
          <p:nvPr/>
        </p:nvSpPr>
        <p:spPr>
          <a:xfrm>
            <a:off x="5920105" y="3063875"/>
            <a:ext cx="1524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345680" y="2784475"/>
            <a:ext cx="1524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572500" y="3482975"/>
            <a:ext cx="1524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704455" y="4284980"/>
            <a:ext cx="1524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85535" y="4208780"/>
            <a:ext cx="1524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 animBg="1"/>
      <p:bldP spid="60426" grpId="0" animBg="1"/>
      <p:bldP spid="60427" grpId="0" animBg="1"/>
      <p:bldP spid="60428" grpId="0" animBg="1"/>
      <p:bldP spid="604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900113" y="1989138"/>
            <a:ext cx="2592387" cy="24479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979613" y="1917700"/>
            <a:ext cx="360362" cy="287338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2124075" y="4292600"/>
            <a:ext cx="360363" cy="288925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932363" y="2060575"/>
            <a:ext cx="2592387" cy="24495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6013450" y="1917700"/>
            <a:ext cx="358775" cy="287338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787900" y="2997200"/>
            <a:ext cx="360363" cy="288925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6084888" y="4292600"/>
            <a:ext cx="360362" cy="288925"/>
          </a:xfrm>
          <a:prstGeom prst="star5">
            <a:avLst/>
          </a:prstGeom>
          <a:noFill/>
          <a:ln w="76200">
            <a:solidFill>
              <a:srgbClr val="FF0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0113" y="117475"/>
            <a:ext cx="78470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515" name="Group 3"/>
          <p:cNvGraphicFramePr>
            <a:graphicFrameLocks noGrp="1"/>
          </p:cNvGraphicFramePr>
          <p:nvPr>
            <p:ph/>
          </p:nvPr>
        </p:nvGraphicFramePr>
        <p:xfrm>
          <a:off x="323850" y="3068638"/>
          <a:ext cx="8569325" cy="3054351"/>
        </p:xfrm>
        <a:graphic>
          <a:graphicData uri="http://schemas.openxmlformats.org/drawingml/2006/table">
            <a:tbl>
              <a:tblPr/>
              <a:tblGrid>
                <a:gridCol w="1365250"/>
                <a:gridCol w="1365250"/>
                <a:gridCol w="1516063"/>
                <a:gridCol w="1441450"/>
                <a:gridCol w="1441450"/>
                <a:gridCol w="1439862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种树方案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路长（米）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每两棵树间的距离（米）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间隔数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种树棵树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规律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921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圆周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种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207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cPr/>
                </a:tc>
              </a:tr>
              <a:tr h="60483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3276600" y="2276475"/>
            <a:ext cx="2447925" cy="588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/>
              <a:t>规律探究表</a:t>
            </a:r>
            <a:endParaRPr lang="zh-CN" altLang="en-US" sz="3200" b="1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2051050" y="4221163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10</a:t>
            </a:r>
            <a:endParaRPr lang="en-US" altLang="zh-CN" sz="2800" b="1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563938" y="4292600"/>
            <a:ext cx="7921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5</a:t>
            </a:r>
            <a:endParaRPr lang="en-US" altLang="zh-CN" sz="2800" b="1"/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5003800" y="4221163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2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051050" y="5589588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20</a:t>
            </a:r>
            <a:endParaRPr lang="en-US" altLang="zh-CN" sz="2800" b="1"/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2051050" y="4941888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15</a:t>
            </a:r>
            <a:endParaRPr lang="en-US" altLang="zh-CN" sz="2800" b="1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3492500" y="4941888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en-US" altLang="zh-CN" sz="2800" b="1"/>
              <a:t>5</a:t>
            </a:r>
            <a:endParaRPr lang="en-US" altLang="zh-CN" sz="2800" b="1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4932363" y="4941888"/>
            <a:ext cx="7921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3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3492500" y="5589588"/>
            <a:ext cx="7921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en-US" altLang="zh-CN" sz="2800" b="1"/>
              <a:t>5</a:t>
            </a:r>
            <a:endParaRPr lang="en-US" altLang="zh-CN" sz="2800" b="1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4932363" y="5589588"/>
            <a:ext cx="7921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 4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300788" y="5589588"/>
            <a:ext cx="7921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  </a:t>
            </a:r>
            <a:r>
              <a:rPr lang="en-US" altLang="zh-CN" sz="2800" b="1">
                <a:solidFill>
                  <a:srgbClr val="FF0000"/>
                </a:solidFill>
              </a:rPr>
              <a:t>4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6300788" y="4149725"/>
            <a:ext cx="792162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  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6300788" y="4941888"/>
            <a:ext cx="7921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  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7524750" y="4292600"/>
            <a:ext cx="1404938" cy="895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棵数</a:t>
            </a:r>
            <a:r>
              <a:rPr lang="en-US" altLang="zh-CN" sz="2400" b="1">
                <a:solidFill>
                  <a:srgbClr val="FF0000"/>
                </a:solidFill>
              </a:rPr>
              <a:t>=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间隔数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0" grpId="0" animBg="1" autoUpdateAnimBg="0"/>
      <p:bldP spid="64551" grpId="0" autoUpdateAnimBg="0"/>
      <p:bldP spid="64552" grpId="0" autoUpdateAnimBg="0"/>
      <p:bldP spid="64553" grpId="0" autoUpdateAnimBg="0"/>
      <p:bldP spid="64554" grpId="0" autoUpdateAnimBg="0"/>
      <p:bldP spid="64555" grpId="0" autoUpdateAnimBg="0"/>
      <p:bldP spid="64556" grpId="0" autoUpdateAnimBg="0"/>
      <p:bldP spid="64557" grpId="0" autoUpdateAnimBg="0"/>
      <p:bldP spid="64558" grpId="0" autoUpdateAnimBg="0"/>
      <p:bldP spid="64559" grpId="0" autoUpdateAnimBg="0"/>
      <p:bldP spid="64560" grpId="0" autoUpdateAnimBg="0"/>
      <p:bldP spid="64561" grpId="0" autoUpdateAnimBg="0"/>
      <p:bldP spid="64562" grpId="0" autoUpdateAnimBg="0"/>
      <p:bldP spid="645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971550" y="1125538"/>
            <a:ext cx="7489825" cy="396081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708400" y="3213100"/>
            <a:ext cx="7345363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间隔数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87450" y="1412875"/>
            <a:ext cx="655320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sym typeface="Wingdings" panose="05000000000000000000" pitchFamily="2" charset="2"/>
              </a:rPr>
              <a:t>（封闭图形）</a:t>
            </a:r>
            <a:r>
              <a:rPr lang="zh-CN" altLang="en-US" sz="4000" b="1">
                <a:solidFill>
                  <a:srgbClr val="FF0000"/>
                </a:solidFill>
              </a:rPr>
              <a:t>棵数和间隔数之间有什么关系？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195513" y="3303588"/>
            <a:ext cx="24066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棵数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00113" y="1166813"/>
            <a:ext cx="7632700" cy="2117725"/>
          </a:xfrm>
          <a:prstGeom prst="rect">
            <a:avLst/>
          </a:prstGeom>
          <a:solidFill>
            <a:schemeClr val="folHlink"/>
          </a:solidFill>
          <a:ln w="76200" cmpd="tri">
            <a:solidFill>
              <a:srgbClr val="0066FF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/>
              <a:t>       </a:t>
            </a:r>
            <a:r>
              <a:rPr lang="zh-CN" altLang="en-US" sz="3200" b="1"/>
              <a:t>在一个周长</a:t>
            </a:r>
            <a:r>
              <a:rPr lang="en-US" sz="3200" b="1"/>
              <a:t>30</a:t>
            </a:r>
            <a:r>
              <a:rPr lang="zh-CN" altLang="en-US" sz="3200" b="1"/>
              <a:t>米的圆形熊猫馆外种植一圈小树，每隔</a:t>
            </a:r>
            <a:r>
              <a:rPr lang="en-US" sz="3200" b="1"/>
              <a:t>5</a:t>
            </a:r>
            <a:r>
              <a:rPr lang="zh-CN" altLang="en-US" sz="3200" b="1"/>
              <a:t>米种一棵小树，能种多少棵？</a:t>
            </a:r>
            <a:br>
              <a:rPr lang="zh-CN" altLang="en-US" sz="3200" b="1"/>
            </a:br>
            <a:endParaRPr lang="zh-CN" altLang="en-US" sz="3200" b="1"/>
          </a:p>
        </p:txBody>
      </p:sp>
      <p:pic>
        <p:nvPicPr>
          <p:cNvPr id="62467" name="Picture 3" descr="2237724_113224002836_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6925" y="3429000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588" y="2865438"/>
            <a:ext cx="563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6092825"/>
            <a:ext cx="563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805488"/>
            <a:ext cx="563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157788"/>
            <a:ext cx="563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076700"/>
            <a:ext cx="5635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3" name="Picture 9" descr="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573463"/>
            <a:ext cx="5635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003800" y="4076700"/>
            <a:ext cx="353377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en-US" altLang="zh-CN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÷5=6</a:t>
            </a:r>
            <a:r>
              <a:rPr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（棵）</a:t>
            </a:r>
            <a:endParaRPr lang="zh-CN" altLang="en-US" sz="3200" b="1">
              <a:solidFill>
                <a:srgbClr val="CC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答：能种</a:t>
            </a:r>
            <a:r>
              <a:rPr lang="en-US" altLang="zh-CN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棵小树。</a:t>
            </a:r>
            <a:endParaRPr lang="zh-CN" altLang="en-US" sz="3200" b="1">
              <a:solidFill>
                <a:srgbClr val="CC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grpSp>
        <p:nvGrpSpPr>
          <p:cNvPr id="62475" name="Group 11"/>
          <p:cNvGrpSpPr/>
          <p:nvPr/>
        </p:nvGrpSpPr>
        <p:grpSpPr bwMode="auto">
          <a:xfrm>
            <a:off x="179388" y="103188"/>
            <a:ext cx="2808287" cy="949325"/>
            <a:chOff x="204" y="164"/>
            <a:chExt cx="1769" cy="598"/>
          </a:xfrm>
        </p:grpSpPr>
        <p:sp>
          <p:nvSpPr>
            <p:cNvPr id="62476" name="AutoShape 12"/>
            <p:cNvSpPr>
              <a:spLocks noChangeArrowheads="1"/>
            </p:cNvSpPr>
            <p:nvPr/>
          </p:nvSpPr>
          <p:spPr bwMode="auto">
            <a:xfrm>
              <a:off x="204" y="164"/>
              <a:ext cx="590" cy="589"/>
            </a:xfrm>
            <a:prstGeom prst="smileyFace">
              <a:avLst>
                <a:gd name="adj" fmla="val 4653"/>
              </a:avLst>
            </a:prstGeom>
            <a:solidFill>
              <a:srgbClr val="9933FF"/>
            </a:solidFill>
            <a:ln w="9525">
              <a:noFill/>
              <a:rou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884" y="346"/>
              <a:ext cx="1089" cy="41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新魏" panose="02010800040101010101" pitchFamily="2" charset="-122"/>
                </a:rPr>
                <a:t>试一试</a:t>
              </a:r>
              <a:endParaRPr lang="zh-CN" alt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xin_41110229103030115594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8001000" cy="180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latin typeface="Times New Roman" panose="02020603050405020304" pitchFamily="18" charset="0"/>
              </a:rPr>
              <a:t>       </a:t>
            </a:r>
            <a:r>
              <a:rPr kumimoji="1"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圆形体育馆的一周全长是</a:t>
            </a:r>
            <a:r>
              <a:rPr kumimoji="1"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1500</a:t>
            </a:r>
            <a:r>
              <a:rPr kumimoji="1"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米，如果沿着这一圈每隔</a:t>
            </a:r>
            <a:r>
              <a:rPr kumimoji="1"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kumimoji="1"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米安装一盏灯，一共需要装几盏灯？</a:t>
            </a:r>
            <a:endParaRPr kumimoji="1"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0" y="3429000"/>
            <a:ext cx="495300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1500÷15=100</a:t>
            </a:r>
            <a:r>
              <a:rPr kumimoji="1"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（盏）</a:t>
            </a:r>
            <a:endParaRPr kumimoji="1"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对角花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1066800" y="1828800"/>
            <a:ext cx="7239000" cy="457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052513"/>
            <a:ext cx="560387" cy="1195387"/>
          </a:xfrm>
          <a:prstGeom prst="rect">
            <a:avLst/>
          </a:prstGeom>
          <a:noFill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560388" cy="1522413"/>
          </a:xfrm>
          <a:prstGeom prst="rect">
            <a:avLst/>
          </a:prstGeom>
          <a:noFill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038600"/>
            <a:ext cx="598488" cy="1557338"/>
          </a:xfrm>
          <a:prstGeom prst="rect">
            <a:avLst/>
          </a:prstGeom>
          <a:noFill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620713"/>
            <a:ext cx="476250" cy="1239837"/>
          </a:xfrm>
          <a:prstGeom prst="rect">
            <a:avLst/>
          </a:prstGeom>
          <a:noFill/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657600"/>
            <a:ext cx="525463" cy="1368425"/>
          </a:xfrm>
          <a:prstGeom prst="rect">
            <a:avLst/>
          </a:prstGeom>
          <a:noFill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52600"/>
            <a:ext cx="595313" cy="1268413"/>
          </a:xfrm>
          <a:prstGeom prst="rect">
            <a:avLst/>
          </a:prstGeom>
          <a:noFill/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648200"/>
            <a:ext cx="663575" cy="1412875"/>
          </a:xfrm>
          <a:prstGeom prst="rect">
            <a:avLst/>
          </a:prstGeom>
          <a:noFill/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38200"/>
            <a:ext cx="479425" cy="1304925"/>
          </a:xfrm>
          <a:prstGeom prst="rect">
            <a:avLst/>
          </a:prstGeom>
          <a:noFill/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876800"/>
            <a:ext cx="558800" cy="1520825"/>
          </a:xfrm>
          <a:prstGeom prst="rect">
            <a:avLst/>
          </a:prstGeom>
          <a:noFill/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286000" y="2514600"/>
            <a:ext cx="4953000" cy="2289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９个小朋友围成一圈做游戏，每两个人之间的距离是１米，这一圈的长度是多少？</a:t>
            </a:r>
            <a:endParaRPr lang="zh-CN" altLang="en-US" sz="36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牵牛花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66040"/>
            <a:ext cx="9144000" cy="6858000"/>
          </a:xfrm>
          <a:prstGeom prst="rect">
            <a:avLst/>
          </a:prstGeom>
          <a:noFill/>
        </p:spPr>
      </p:pic>
      <p:sp>
        <p:nvSpPr>
          <p:cNvPr id="16389" name="WordArt 5" descr="绿色大理石"/>
          <p:cNvSpPr>
            <a:spLocks noChangeArrowheads="1" noChangeShapeType="1" noTextEdit="1"/>
          </p:cNvSpPr>
          <p:nvPr/>
        </p:nvSpPr>
        <p:spPr bwMode="auto">
          <a:xfrm>
            <a:off x="3276600" y="838200"/>
            <a:ext cx="312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blipFill dpi="0" rotWithShape="0">
                  <a:blip r:embed="rId2">
                    <a:alphaModFix amt="27000"/>
                  </a:blip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我的收获：</a:t>
            </a:r>
            <a:endParaRPr lang="zh-CN" altLang="en-US" sz="3600" b="1" kern="10">
              <a:ln w="9525">
                <a:round/>
              </a:ln>
              <a:blipFill dpi="0" rotWithShape="0">
                <a:blip r:embed="rId2">
                  <a:alphaModFix amt="27000"/>
                </a:blip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97150" y="3174365"/>
            <a:ext cx="5562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封闭图形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棵数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间隔数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417</Words>
  <Application>WPS 演示</Application>
  <PresentationFormat>全屏显示(4:3)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Comic Sans MS</vt:lpstr>
      <vt:lpstr>Times New Roman</vt:lpstr>
      <vt:lpstr>楷体_GB2312</vt:lpstr>
      <vt:lpstr>华文新魏</vt:lpstr>
      <vt:lpstr>黑体</vt:lpstr>
      <vt:lpstr>微软雅黑</vt:lpstr>
      <vt:lpstr>Arial Unicode MS</vt:lpstr>
      <vt:lpstr>新宋体</vt:lpstr>
      <vt:lpstr>默认设计模板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贺州市八步龙山小学录制  2017年12月28日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植树问题（封闭图形）</dc:title>
  <dc:creator>钟炜</dc:creator>
  <cp:lastModifiedBy>Administrator</cp:lastModifiedBy>
  <cp:revision>15</cp:revision>
  <cp:lastPrinted>2113-01-01T00:00:00Z</cp:lastPrinted>
  <dcterms:created xsi:type="dcterms:W3CDTF">2113-01-01T00:00:00Z</dcterms:created>
  <dcterms:modified xsi:type="dcterms:W3CDTF">2017-12-26T02:02:52Z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2052-10.1.0.7022</vt:lpwstr>
  </property>
</Properties>
</file>