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1" r:id="rId4"/>
    <p:sldId id="262" r:id="rId5"/>
    <p:sldId id="263" r:id="rId6"/>
    <p:sldId id="271" r:id="rId7"/>
    <p:sldId id="272" r:id="rId8"/>
    <p:sldId id="273" r:id="rId9"/>
    <p:sldId id="279" r:id="rId10"/>
    <p:sldId id="25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.GIF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片 8" descr="2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166688" y="-9525"/>
            <a:ext cx="12358688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文本框 3"/>
          <p:cNvSpPr txBox="1">
            <a:spLocks noChangeArrowheads="1"/>
          </p:cNvSpPr>
          <p:nvPr/>
        </p:nvSpPr>
        <p:spPr bwMode="auto">
          <a:xfrm>
            <a:off x="1560513" y="849313"/>
            <a:ext cx="8199437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dirty="0"/>
              <a:t>新</a:t>
            </a:r>
            <a:r>
              <a:rPr lang="zh-CN" altLang="zh-CN" sz="2800" dirty="0"/>
              <a:t>人教</a:t>
            </a:r>
            <a:r>
              <a:rPr lang="zh-CN" altLang="zh-CN" sz="2800" dirty="0" smtClean="0"/>
              <a:t>版</a:t>
            </a:r>
            <a:r>
              <a:rPr lang="zh-CN" altLang="en-US" sz="2800" dirty="0" smtClean="0"/>
              <a:t>六</a:t>
            </a:r>
            <a:r>
              <a:rPr lang="zh-CN" altLang="zh-CN" sz="2800" dirty="0" smtClean="0"/>
              <a:t>年</a:t>
            </a:r>
            <a:r>
              <a:rPr lang="zh-CN" altLang="zh-CN" sz="2800" dirty="0"/>
              <a:t>级</a:t>
            </a:r>
            <a:r>
              <a:rPr lang="zh-CN" altLang="en-US" sz="2800" dirty="0"/>
              <a:t>数学</a:t>
            </a:r>
            <a:r>
              <a:rPr lang="zh-CN" altLang="zh-CN" sz="2800" dirty="0"/>
              <a:t>课本</a:t>
            </a:r>
            <a:r>
              <a:rPr lang="zh-CN" altLang="en-US" sz="2800" dirty="0"/>
              <a:t>下</a:t>
            </a:r>
            <a:r>
              <a:rPr lang="zh-CN" altLang="zh-CN" sz="2800" dirty="0"/>
              <a:t>册</a:t>
            </a:r>
            <a:r>
              <a:rPr lang="en-US" altLang="zh-CN" sz="2800" dirty="0"/>
              <a:t>   </a:t>
            </a:r>
            <a:endParaRPr lang="zh-CN" altLang="zh-CN" sz="2800" dirty="0"/>
          </a:p>
        </p:txBody>
      </p:sp>
      <p:sp>
        <p:nvSpPr>
          <p:cNvPr id="10244" name="文本框 4"/>
          <p:cNvSpPr txBox="1">
            <a:spLocks noChangeArrowheads="1"/>
          </p:cNvSpPr>
          <p:nvPr/>
        </p:nvSpPr>
        <p:spPr bwMode="auto">
          <a:xfrm>
            <a:off x="2852141" y="2202423"/>
            <a:ext cx="8462962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000" dirty="0"/>
              <a:t>     </a:t>
            </a:r>
            <a:r>
              <a:rPr lang="zh-CN" altLang="en-US" sz="4000" dirty="0" smtClean="0"/>
              <a:t>第六单</a:t>
            </a:r>
            <a:r>
              <a:rPr lang="zh-CN" altLang="en-US" sz="4000" dirty="0"/>
              <a:t>元  </a:t>
            </a:r>
            <a:r>
              <a:rPr lang="zh-CN" altLang="en-US" sz="4000" dirty="0" smtClean="0"/>
              <a:t>数学思考</a:t>
            </a:r>
            <a:endParaRPr lang="en-US" altLang="zh-CN" sz="4000" dirty="0"/>
          </a:p>
        </p:txBody>
      </p:sp>
      <p:sp>
        <p:nvSpPr>
          <p:cNvPr id="10245" name="文本框 5"/>
          <p:cNvSpPr txBox="1">
            <a:spLocks noChangeArrowheads="1"/>
          </p:cNvSpPr>
          <p:nvPr/>
        </p:nvSpPr>
        <p:spPr bwMode="auto">
          <a:xfrm>
            <a:off x="3670132" y="3899087"/>
            <a:ext cx="747077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 </a:t>
            </a:r>
            <a:r>
              <a:rPr lang="zh-CN" altLang="zh-CN" sz="2800" dirty="0" smtClean="0"/>
              <a:t>第</a:t>
            </a:r>
            <a:r>
              <a:rPr lang="zh-CN" altLang="en-US" sz="2800" dirty="0"/>
              <a:t>二</a:t>
            </a:r>
            <a:r>
              <a:rPr lang="zh-CN" altLang="zh-CN" sz="2800" dirty="0" smtClean="0"/>
              <a:t>课</a:t>
            </a:r>
            <a:r>
              <a:rPr lang="zh-CN" altLang="en-US" sz="2800" dirty="0" smtClean="0"/>
              <a:t>时    逻辑推理</a:t>
            </a:r>
            <a:endParaRPr lang="en-US" altLang="zh-CN" sz="2800" dirty="0"/>
          </a:p>
        </p:txBody>
      </p:sp>
      <p:sp>
        <p:nvSpPr>
          <p:cNvPr id="10246" name="文本框 6"/>
          <p:cNvSpPr txBox="1">
            <a:spLocks noChangeArrowheads="1"/>
          </p:cNvSpPr>
          <p:nvPr/>
        </p:nvSpPr>
        <p:spPr bwMode="auto">
          <a:xfrm>
            <a:off x="3991311" y="5054395"/>
            <a:ext cx="5821363" cy="523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</a:t>
            </a:r>
            <a:r>
              <a:rPr lang="zh-CN" altLang="zh-CN" sz="2800" dirty="0"/>
              <a:t>执教教师</a:t>
            </a:r>
            <a:r>
              <a:rPr lang="zh-CN" altLang="zh-CN" sz="2800" dirty="0" smtClean="0"/>
              <a:t>：</a:t>
            </a:r>
            <a:r>
              <a:rPr lang="zh-CN" altLang="en-US" sz="2800" dirty="0" smtClean="0"/>
              <a:t>李燕兵</a:t>
            </a:r>
            <a:endParaRPr lang="zh-CN" altLang="zh-CN" sz="2800" dirty="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152611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8186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56667" y="179389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7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72200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8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0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9" name="Rectangl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3027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80" name="Rectangl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954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81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173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82" name="Rectangl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27651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83" name="Rectangle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448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84" name="Rectangl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599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pic>
        <p:nvPicPr>
          <p:cNvPr id="3085" name="Picture 5" descr="图片1788888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2729" y="3380069"/>
            <a:ext cx="30099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TextBox 22"/>
          <p:cNvSpPr txBox="1">
            <a:spLocks noChangeArrowheads="1"/>
          </p:cNvSpPr>
          <p:nvPr/>
        </p:nvSpPr>
        <p:spPr bwMode="auto">
          <a:xfrm>
            <a:off x="2919806" y="1256125"/>
            <a:ext cx="6913033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有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语文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数学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品德与生活</a:t>
            </a: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三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本书，小红、小丽、小刚各拿一本。小红拿的是语文书，小丽拿的不是数学书</a:t>
            </a:r>
            <a:r>
              <a:rPr lang="zh-CN" altLang="en-US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，三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人拿的的各是什么书？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719668" y="476250"/>
            <a:ext cx="2112433" cy="738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25400">
                  <a:solidFill>
                    <a:srgbClr val="000000"/>
                  </a:solidFill>
                  <a:round/>
                </a:ln>
                <a:solidFill>
                  <a:srgbClr val="3399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探究：</a:t>
            </a:r>
            <a:endParaRPr lang="zh-CN" altLang="en-US" sz="4000" kern="10">
              <a:ln w="25400">
                <a:solidFill>
                  <a:srgbClr val="000000"/>
                </a:solidFill>
                <a:round/>
              </a:ln>
              <a:solidFill>
                <a:srgbClr val="339966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099" name="Rectangle 5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152611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0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8186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1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56667" y="179389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2" name="Rectangl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72200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3" name="Rectangl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0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4" name="Rectangl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3027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5" name="Rectangl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954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6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173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7" name="Rectangle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27651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8" name="Rectangle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448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4109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599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pic>
        <p:nvPicPr>
          <p:cNvPr id="4110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434" y="1484314"/>
            <a:ext cx="16637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1" name="Rectangle 20"/>
          <p:cNvSpPr>
            <a:spLocks noChangeArrowheads="1"/>
          </p:cNvSpPr>
          <p:nvPr/>
        </p:nvSpPr>
        <p:spPr bwMode="auto">
          <a:xfrm>
            <a:off x="2256367" y="1835719"/>
            <a:ext cx="9601200" cy="2850011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六年级有三个班，每班有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个班长。开班长会时，每次每班只要一个班长参加。第一次到会的有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B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C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；第二次有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B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D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E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；第三次有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E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F</a:t>
            </a:r>
            <a:r>
              <a:rPr lang="zh-CN" altLang="en-US" sz="3200" b="1">
                <a:latin typeface="楷体_GB2312" panose="02010609030101010101" pitchFamily="49" charset="-122"/>
                <a:ea typeface="楷体_GB2312" panose="02010609030101010101" pitchFamily="49" charset="-122"/>
              </a:rPr>
              <a:t>。请问哪两位班长是同班的？</a:t>
            </a:r>
            <a:endParaRPr lang="zh-CN" altLang="en-US" sz="3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WordArt 2"/>
          <p:cNvSpPr>
            <a:spLocks noChangeArrowheads="1" noChangeShapeType="1" noTextEdit="1"/>
          </p:cNvSpPr>
          <p:nvPr/>
        </p:nvSpPr>
        <p:spPr bwMode="auto">
          <a:xfrm>
            <a:off x="527052" y="620714"/>
            <a:ext cx="2112433" cy="630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4000" kern="10">
                <a:ln w="25400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楷体_GB2312" panose="02010609030101010101" pitchFamily="49" charset="-122"/>
                <a:ea typeface="宋体" panose="02010600030101010101" pitchFamily="2" charset="-122"/>
              </a:rPr>
              <a:t>探究</a:t>
            </a:r>
            <a:r>
              <a:rPr lang="en-US" altLang="zh-CN" sz="4000" kern="10">
                <a:ln w="25400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楷体_GB2312" panose="02010609030101010101" pitchFamily="49" charset="-122"/>
                <a:ea typeface="宋体" panose="02010600030101010101" pitchFamily="2" charset="-122"/>
              </a:rPr>
              <a:t>:</a:t>
            </a:r>
            <a:endParaRPr lang="zh-CN" altLang="en-US" sz="4000" kern="10">
              <a:ln w="25400">
                <a:solidFill>
                  <a:srgbClr val="000000"/>
                </a:solidFill>
                <a:round/>
              </a:ln>
              <a:solidFill>
                <a:srgbClr val="000000"/>
              </a:solidFill>
              <a:latin typeface="楷体_GB2312" panose="0201060903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5123" name="Rectangle 5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152611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4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8186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5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56667" y="179389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6" name="Rectangl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72200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7" name="Rectangl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0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8" name="Rectangl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3027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29" name="Rectangl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954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30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173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31" name="Rectangle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27651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32" name="Rectangle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448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33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599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136" name="Rectangle 19"/>
          <p:cNvSpPr>
            <a:spLocks noChangeArrowheads="1"/>
          </p:cNvSpPr>
          <p:nvPr/>
        </p:nvSpPr>
        <p:spPr bwMode="auto">
          <a:xfrm>
            <a:off x="719667" y="1442949"/>
            <a:ext cx="11042651" cy="1200329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六年级有三个班，每班有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个班长。开班长会时，每次每班只要一个班长参加。第一次到会的有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B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C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；第二次有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B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D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E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；第三次有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E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F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。请问哪两位班长是同班的？</a:t>
            </a:r>
            <a:endParaRPr lang="zh-CN" altLang="en-US" sz="2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aphicFrame>
        <p:nvGraphicFramePr>
          <p:cNvPr id="117780" name="Group 20"/>
          <p:cNvGraphicFramePr>
            <a:graphicFrameLocks noGrp="1"/>
          </p:cNvGraphicFramePr>
          <p:nvPr/>
        </p:nvGraphicFramePr>
        <p:xfrm>
          <a:off x="912284" y="2925763"/>
          <a:ext cx="10369551" cy="3095626"/>
        </p:xfrm>
        <a:graphic>
          <a:graphicData uri="http://schemas.openxmlformats.org/drawingml/2006/table">
            <a:tbl>
              <a:tblPr/>
              <a:tblGrid>
                <a:gridCol w="1481667"/>
                <a:gridCol w="1481667"/>
                <a:gridCol w="1481667"/>
                <a:gridCol w="1479549"/>
                <a:gridCol w="1481667"/>
                <a:gridCol w="1481667"/>
                <a:gridCol w="1481667"/>
              </a:tblGrid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 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A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B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C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D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E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F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第一次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第二次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第三次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313541" y="3800819"/>
            <a:ext cx="16635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98275" y="3822853"/>
            <a:ext cx="1112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30398" y="3886103"/>
            <a:ext cx="10025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72829" y="3833870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51601" y="3824905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914641" y="3803390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89310" y="4556166"/>
            <a:ext cx="1112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69178" y="4566924"/>
            <a:ext cx="1112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99946" y="4588439"/>
            <a:ext cx="1112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81107" y="4577941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25520" y="4567183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25398" y="4577941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20050" y="5361693"/>
            <a:ext cx="10025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25998" y="5361694"/>
            <a:ext cx="10025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64342" y="5350936"/>
            <a:ext cx="10025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0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53517" y="5332769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48830" y="5375800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54900" y="5332769"/>
            <a:ext cx="1167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en-US" altLang="zh-CN" sz="30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152611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1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8186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1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56667" y="179389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17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72200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18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0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19" name="Rectangl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3027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0" name="Rectangl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954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1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173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2" name="Rectangl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27651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3" name="Rectangle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448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4" name="Rectangl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599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1007534" y="927100"/>
            <a:ext cx="10850033" cy="1799019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600" b="1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26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王阿姨、刘阿姨、丁叔叔、李叔叔分别是工人、教师、军人。王阿姨是教师；丁叔叔不是工人；只有刘阿姨和李叔叔的职业相同。请问他们的职业各是什么？</a:t>
            </a:r>
            <a:endParaRPr lang="zh-CN" altLang="en-US" sz="2600" b="1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aphicFrame>
        <p:nvGraphicFramePr>
          <p:cNvPr id="127029" name="Group 53"/>
          <p:cNvGraphicFramePr>
            <a:graphicFrameLocks noGrp="1"/>
          </p:cNvGraphicFramePr>
          <p:nvPr/>
        </p:nvGraphicFramePr>
        <p:xfrm>
          <a:off x="2128424" y="2735092"/>
          <a:ext cx="8737600" cy="2840039"/>
        </p:xfrm>
        <a:graphic>
          <a:graphicData uri="http://schemas.openxmlformats.org/drawingml/2006/table">
            <a:tbl>
              <a:tblPr/>
              <a:tblGrid>
                <a:gridCol w="1246716"/>
                <a:gridCol w="1869017"/>
                <a:gridCol w="1875367"/>
                <a:gridCol w="1875367"/>
                <a:gridCol w="1871133"/>
              </a:tblGrid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王阿姨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刘阿姨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丁叔叔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李叔叔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工人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教师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Times New Roman" panose="02020603050405020304" pitchFamily="18" charset="0"/>
                        </a:rPr>
                        <a:t>军人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0FF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8" name="Text Box 54"/>
          <p:cNvSpPr txBox="1">
            <a:spLocks noChangeArrowheads="1"/>
          </p:cNvSpPr>
          <p:nvPr/>
        </p:nvSpPr>
        <p:spPr bwMode="auto">
          <a:xfrm>
            <a:off x="1241744" y="5697537"/>
            <a:ext cx="10081684" cy="1160463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所以，王阿姨是教师，丁叔叔是军人，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           刘阿姨和李叔叔是工人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359" name="WordArt 48"/>
          <p:cNvSpPr>
            <a:spLocks noChangeArrowheads="1" noChangeShapeType="1" noTextEdit="1"/>
          </p:cNvSpPr>
          <p:nvPr/>
        </p:nvSpPr>
        <p:spPr bwMode="auto">
          <a:xfrm>
            <a:off x="814917" y="439106"/>
            <a:ext cx="2438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639998" lon="20699998" rev="0"/>
              </a:camera>
              <a:lightRig rig="legacyNormal3" dir="l"/>
            </a:scene3d>
            <a:sp3d extrusionH="201600" prstMaterial="legacyPlastic">
              <a:extrusionClr>
                <a:srgbClr val="FF9966"/>
              </a:extrusionClr>
            </a:sp3d>
          </a:bodyPr>
          <a:lstStyle/>
          <a:p>
            <a:pPr algn="ctr"/>
            <a:r>
              <a:rPr lang="zh-CN" altLang="en-US" sz="3600" kern="10" dirty="0">
                <a:ln w="9525">
                  <a:round/>
                </a:ln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我能行！</a:t>
            </a:r>
            <a:endParaRPr lang="zh-CN" altLang="en-US" sz="3600" kern="10" dirty="0">
              <a:ln w="9525">
                <a:round/>
              </a:ln>
              <a:solidFill>
                <a:srgbClr val="CC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92628" y="3506455"/>
            <a:ext cx="947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en-US" altLang="zh-CN" sz="2000" b="1" dirty="0" smtClean="0">
                <a:ln>
                  <a:noFill/>
                </a:ln>
                <a:solidFill>
                  <a:srgbClr val="2F0FF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√</a:t>
            </a:r>
            <a:endParaRPr lang="en-US" altLang="zh-CN" sz="2000" b="1" dirty="0" smtClean="0">
              <a:ln>
                <a:noFill/>
              </a:ln>
              <a:solidFill>
                <a:srgbClr val="2F0FF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03486" y="3492454"/>
            <a:ext cx="72517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en-US" altLang="zh-CN" b="1" dirty="0" smtClean="0">
                <a:ln>
                  <a:noFill/>
                </a:ln>
                <a:solidFill>
                  <a:srgbClr val="2F0FF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√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12684" y="4285561"/>
            <a:ext cx="135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2F0FF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√</a:t>
            </a:r>
            <a:endParaRPr lang="en-US" altLang="zh-CN" b="1" dirty="0" smtClean="0">
              <a:solidFill>
                <a:srgbClr val="2F0FF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1470" y="3459296"/>
            <a:ext cx="1189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2F0FF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</a:t>
            </a:r>
            <a:endParaRPr lang="en-US" altLang="zh-CN" b="1" dirty="0" smtClean="0">
              <a:solidFill>
                <a:srgbClr val="2F0FF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33841" y="4230477"/>
            <a:ext cx="881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2F0FF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</a:t>
            </a:r>
            <a:endParaRPr lang="en-US" altLang="zh-CN" b="1" dirty="0" smtClean="0">
              <a:solidFill>
                <a:srgbClr val="2F0FF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66892" y="5012675"/>
            <a:ext cx="77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2F0FF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√</a:t>
            </a:r>
            <a:endParaRPr lang="en-US" altLang="zh-CN" b="1" dirty="0" smtClean="0">
              <a:solidFill>
                <a:srgbClr val="2F0FF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  <p:bldP spid="2" grpId="0"/>
      <p:bldP spid="3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9"/>
          <p:cNvSpPr>
            <a:spLocks noChangeArrowheads="1"/>
          </p:cNvSpPr>
          <p:nvPr/>
        </p:nvSpPr>
        <p:spPr bwMode="auto">
          <a:xfrm>
            <a:off x="624418" y="1623964"/>
            <a:ext cx="11040533" cy="2308324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有一个立方体，六个面上分别写着数字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</a:t>
            </a:r>
            <a:r>
              <a:rPr lang="zh-CN" altLang="en-US" sz="3200" b="1" dirty="0">
                <a:solidFill>
                  <a:srgbClr val="3366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；体验三个人从不同角度观察到的结果如下图所示，这个立方体相对的两个面上的数字各是几？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1200151" y="4581526"/>
            <a:ext cx="1919816" cy="14398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 rot="864647">
            <a:off x="1871133" y="4508500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6</a:t>
            </a:r>
            <a:endParaRPr lang="en-US" altLang="zh-CN" sz="2400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775884" y="5300663"/>
            <a:ext cx="57573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 rot="-314823">
            <a:off x="2803989" y="4976092"/>
            <a:ext cx="670983" cy="461665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4</a:t>
            </a:r>
            <a:endParaRPr lang="en-US" altLang="zh-CN" sz="2400" dirty="0"/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4464051" y="4508501"/>
            <a:ext cx="1919816" cy="14398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4847167" y="5084763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endParaRPr lang="en-US" altLang="zh-CN" sz="2400"/>
          </a:p>
        </p:txBody>
      </p:sp>
      <p:sp>
        <p:nvSpPr>
          <p:cNvPr id="14345" name="Text Box 10"/>
          <p:cNvSpPr txBox="1">
            <a:spLocks noChangeArrowheads="1"/>
          </p:cNvSpPr>
          <p:nvPr/>
        </p:nvSpPr>
        <p:spPr bwMode="auto">
          <a:xfrm rot="525135">
            <a:off x="5135033" y="4437063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6053991" y="4981052"/>
            <a:ext cx="67098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1</a:t>
            </a:r>
            <a:endParaRPr lang="en-US" altLang="zh-CN" sz="2400" dirty="0"/>
          </a:p>
        </p:txBody>
      </p:sp>
      <p:sp>
        <p:nvSpPr>
          <p:cNvPr id="14347" name="AutoShape 12"/>
          <p:cNvSpPr>
            <a:spLocks noChangeArrowheads="1"/>
          </p:cNvSpPr>
          <p:nvPr/>
        </p:nvSpPr>
        <p:spPr bwMode="auto">
          <a:xfrm>
            <a:off x="7920567" y="4508501"/>
            <a:ext cx="1919817" cy="14398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8496300" y="5229225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4</a:t>
            </a:r>
            <a:endParaRPr lang="en-US" altLang="zh-CN" sz="2400"/>
          </a:p>
        </p:txBody>
      </p:sp>
      <p:sp>
        <p:nvSpPr>
          <p:cNvPr id="14349" name="Text Box 14"/>
          <p:cNvSpPr txBox="1">
            <a:spLocks noChangeArrowheads="1"/>
          </p:cNvSpPr>
          <p:nvPr/>
        </p:nvSpPr>
        <p:spPr bwMode="auto">
          <a:xfrm rot="500399">
            <a:off x="8591551" y="4437063"/>
            <a:ext cx="673100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5</a:t>
            </a:r>
            <a:endParaRPr lang="en-US" altLang="zh-CN" sz="2400"/>
          </a:p>
        </p:txBody>
      </p:sp>
      <p:sp>
        <p:nvSpPr>
          <p:cNvPr id="14350" name="Text Box 15"/>
          <p:cNvSpPr txBox="1">
            <a:spLocks noChangeArrowheads="1"/>
          </p:cNvSpPr>
          <p:nvPr/>
        </p:nvSpPr>
        <p:spPr bwMode="auto">
          <a:xfrm>
            <a:off x="9532022" y="4937760"/>
            <a:ext cx="670984" cy="461665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/>
              <a:t>3</a:t>
            </a:r>
            <a:endParaRPr lang="en-US" altLang="zh-CN" sz="2400" dirty="0"/>
          </a:p>
        </p:txBody>
      </p:sp>
      <p:sp>
        <p:nvSpPr>
          <p:cNvPr id="14351" name="WordArt 16"/>
          <p:cNvSpPr>
            <a:spLocks noChangeArrowheads="1" noChangeShapeType="1" noTextEdit="1"/>
          </p:cNvSpPr>
          <p:nvPr/>
        </p:nvSpPr>
        <p:spPr bwMode="auto">
          <a:xfrm>
            <a:off x="814917" y="692150"/>
            <a:ext cx="3048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快乐推理！</a:t>
            </a:r>
            <a:endParaRPr lang="zh-CN" altLang="en-US" sz="3600" b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894" name="Group 62"/>
          <p:cNvGraphicFramePr>
            <a:graphicFrameLocks noGrp="1"/>
          </p:cNvGraphicFramePr>
          <p:nvPr/>
        </p:nvGraphicFramePr>
        <p:xfrm>
          <a:off x="1007534" y="2925763"/>
          <a:ext cx="10369553" cy="3271013"/>
        </p:xfrm>
        <a:graphic>
          <a:graphicData uri="http://schemas.openxmlformats.org/drawingml/2006/table">
            <a:tbl>
              <a:tblPr/>
              <a:tblGrid>
                <a:gridCol w="1481667"/>
                <a:gridCol w="1481667"/>
                <a:gridCol w="1481667"/>
                <a:gridCol w="1479551"/>
                <a:gridCol w="1481667"/>
                <a:gridCol w="1481667"/>
                <a:gridCol w="1481667"/>
              </a:tblGrid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 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1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2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3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4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5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6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第一个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  </a:t>
                      </a: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zh-CN" sz="2400" b="1" dirty="0" smtClean="0">
                        <a:solidFill>
                          <a:srgbClr val="0000FF"/>
                        </a:solidFill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第二个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_GB2312" panose="02010609030101010101" pitchFamily="49" charset="-122"/>
                          <a:cs typeface="宋体" panose="02010600030101010101" pitchFamily="2" charset="-122"/>
                        </a:rPr>
                        <a:t>第三个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121920" marR="12192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4" name="AutoShape 45"/>
          <p:cNvSpPr>
            <a:spLocks noChangeArrowheads="1"/>
          </p:cNvSpPr>
          <p:nvPr/>
        </p:nvSpPr>
        <p:spPr bwMode="auto">
          <a:xfrm>
            <a:off x="1390651" y="1341438"/>
            <a:ext cx="1919816" cy="14398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05" name="AutoShape 46"/>
          <p:cNvSpPr>
            <a:spLocks noChangeArrowheads="1"/>
          </p:cNvSpPr>
          <p:nvPr/>
        </p:nvSpPr>
        <p:spPr bwMode="auto">
          <a:xfrm>
            <a:off x="4847168" y="1268413"/>
            <a:ext cx="1919817" cy="14398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06" name="AutoShape 47"/>
          <p:cNvSpPr>
            <a:spLocks noChangeArrowheads="1"/>
          </p:cNvSpPr>
          <p:nvPr/>
        </p:nvSpPr>
        <p:spPr bwMode="auto">
          <a:xfrm>
            <a:off x="8208434" y="1268413"/>
            <a:ext cx="1919817" cy="14398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07" name="Text Box 48"/>
          <p:cNvSpPr txBox="1">
            <a:spLocks noChangeArrowheads="1"/>
          </p:cNvSpPr>
          <p:nvPr/>
        </p:nvSpPr>
        <p:spPr bwMode="auto">
          <a:xfrm>
            <a:off x="1871134" y="1989138"/>
            <a:ext cx="57573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15408" name="Text Box 49"/>
          <p:cNvSpPr txBox="1">
            <a:spLocks noChangeArrowheads="1"/>
          </p:cNvSpPr>
          <p:nvPr/>
        </p:nvSpPr>
        <p:spPr bwMode="auto">
          <a:xfrm rot="864647">
            <a:off x="1968500" y="1268413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6</a:t>
            </a:r>
            <a:endParaRPr lang="en-US" altLang="zh-CN" sz="2400"/>
          </a:p>
        </p:txBody>
      </p:sp>
      <p:sp>
        <p:nvSpPr>
          <p:cNvPr id="15409" name="Text Box 50"/>
          <p:cNvSpPr txBox="1">
            <a:spLocks noChangeArrowheads="1"/>
          </p:cNvSpPr>
          <p:nvPr/>
        </p:nvSpPr>
        <p:spPr bwMode="auto">
          <a:xfrm rot="-314823">
            <a:off x="2928620" y="1773555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4</a:t>
            </a:r>
            <a:endParaRPr lang="en-US" altLang="zh-CN" sz="2400"/>
          </a:p>
        </p:txBody>
      </p:sp>
      <p:sp>
        <p:nvSpPr>
          <p:cNvPr id="15410" name="Text Box 51"/>
          <p:cNvSpPr txBox="1">
            <a:spLocks noChangeArrowheads="1"/>
          </p:cNvSpPr>
          <p:nvPr/>
        </p:nvSpPr>
        <p:spPr bwMode="auto">
          <a:xfrm>
            <a:off x="5232400" y="1916113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endParaRPr lang="en-US" altLang="zh-CN" sz="2400"/>
          </a:p>
        </p:txBody>
      </p:sp>
      <p:sp>
        <p:nvSpPr>
          <p:cNvPr id="15411" name="Text Box 52"/>
          <p:cNvSpPr txBox="1">
            <a:spLocks noChangeArrowheads="1"/>
          </p:cNvSpPr>
          <p:nvPr/>
        </p:nvSpPr>
        <p:spPr bwMode="auto">
          <a:xfrm rot="525135">
            <a:off x="5422900" y="1196975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15412" name="Text Box 53"/>
          <p:cNvSpPr txBox="1">
            <a:spLocks noChangeArrowheads="1"/>
          </p:cNvSpPr>
          <p:nvPr/>
        </p:nvSpPr>
        <p:spPr bwMode="auto">
          <a:xfrm>
            <a:off x="6404823" y="1759268"/>
            <a:ext cx="67098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15413" name="Text Box 54"/>
          <p:cNvSpPr txBox="1">
            <a:spLocks noChangeArrowheads="1"/>
          </p:cNvSpPr>
          <p:nvPr/>
        </p:nvSpPr>
        <p:spPr bwMode="auto">
          <a:xfrm>
            <a:off x="8591551" y="1916113"/>
            <a:ext cx="67098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4</a:t>
            </a:r>
            <a:endParaRPr lang="en-US" altLang="zh-CN" sz="2400"/>
          </a:p>
        </p:txBody>
      </p:sp>
      <p:sp>
        <p:nvSpPr>
          <p:cNvPr id="15414" name="Text Box 55"/>
          <p:cNvSpPr txBox="1">
            <a:spLocks noChangeArrowheads="1"/>
          </p:cNvSpPr>
          <p:nvPr/>
        </p:nvSpPr>
        <p:spPr bwMode="auto">
          <a:xfrm rot="500399">
            <a:off x="8879418" y="1196975"/>
            <a:ext cx="673100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5</a:t>
            </a:r>
            <a:endParaRPr lang="en-US" altLang="zh-CN" sz="2400"/>
          </a:p>
        </p:txBody>
      </p:sp>
      <p:sp>
        <p:nvSpPr>
          <p:cNvPr id="15415" name="Text Box 56"/>
          <p:cNvSpPr txBox="1">
            <a:spLocks noChangeArrowheads="1"/>
          </p:cNvSpPr>
          <p:nvPr/>
        </p:nvSpPr>
        <p:spPr bwMode="auto">
          <a:xfrm>
            <a:off x="9783022" y="1743393"/>
            <a:ext cx="6709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endParaRPr lang="en-US" altLang="zh-CN" sz="2400"/>
          </a:p>
        </p:txBody>
      </p:sp>
      <p:sp>
        <p:nvSpPr>
          <p:cNvPr id="15416" name="WordArt 57"/>
          <p:cNvSpPr>
            <a:spLocks noChangeArrowheads="1" noChangeShapeType="1" noTextEdit="1"/>
          </p:cNvSpPr>
          <p:nvPr/>
        </p:nvSpPr>
        <p:spPr bwMode="auto">
          <a:xfrm>
            <a:off x="814917" y="692150"/>
            <a:ext cx="3048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快乐推理！</a:t>
            </a:r>
            <a:endParaRPr lang="zh-CN" altLang="en-US" sz="3600" b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9062" y="3878714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3006" y="3837477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78808" y="3900230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66789" y="4728569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05133" y="4696296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32718" y="4664023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11203" y="5503119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52727" y="5481604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05010" y="5449330"/>
            <a:ext cx="881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√</a:t>
            </a:r>
            <a:endParaRPr lang="en-US" altLang="zh-CN" sz="3200" b="1" dirty="0" smtClean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95731" y="3855903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793038" y="3909151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8855727" y="3876100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7291331" y="4713383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8844710" y="4735416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10298936" y="4757450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3005770" y="5561681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4437962" y="5528630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76902" y="5561681"/>
            <a:ext cx="6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宋体" panose="02010600030101010101" pitchFamily="2" charset="-122"/>
              </a:rPr>
              <a:t>×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WordArt 2"/>
          <p:cNvSpPr>
            <a:spLocks noChangeArrowheads="1" noChangeShapeType="1" noTextEdit="1"/>
          </p:cNvSpPr>
          <p:nvPr/>
        </p:nvSpPr>
        <p:spPr bwMode="auto">
          <a:xfrm>
            <a:off x="527051" y="908050"/>
            <a:ext cx="134408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4000" kern="10">
                <a:ln w="25400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楷体_GB2312" panose="02010609030101010101" pitchFamily="49" charset="-122"/>
                <a:ea typeface="宋体" panose="02010600030101010101" pitchFamily="2" charset="-122"/>
              </a:rPr>
              <a:t>小结</a:t>
            </a:r>
            <a:r>
              <a:rPr lang="en-US" altLang="zh-CN" sz="4000" kern="10">
                <a:ln w="25400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楷体_GB2312" panose="02010609030101010101" pitchFamily="49" charset="-122"/>
                <a:ea typeface="宋体" panose="02010600030101010101" pitchFamily="2" charset="-122"/>
              </a:rPr>
              <a:t>:</a:t>
            </a:r>
            <a:endParaRPr lang="zh-CN" altLang="en-US" sz="4000" kern="10">
              <a:ln w="25400">
                <a:solidFill>
                  <a:srgbClr val="000000"/>
                </a:solidFill>
                <a:round/>
              </a:ln>
              <a:solidFill>
                <a:srgbClr val="000000"/>
              </a:solidFill>
              <a:latin typeface="楷体_GB2312" panose="0201060903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21507" name="Rectangle 3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152611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0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81867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0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56667" y="179389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72200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1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660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2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302751" y="174626"/>
            <a:ext cx="1346200" cy="2889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3" name="Rectangl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954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4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173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5" name="Rectangl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27651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6" name="Rectangl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44833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21517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59900" y="12700"/>
            <a:ext cx="1727200" cy="58737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34159" name="Text Box 15"/>
          <p:cNvSpPr txBox="1">
            <a:spLocks noChangeArrowheads="1"/>
          </p:cNvSpPr>
          <p:nvPr/>
        </p:nvSpPr>
        <p:spPr bwMode="auto">
          <a:xfrm>
            <a:off x="1200151" y="1798638"/>
            <a:ext cx="10176933" cy="169277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   </a:t>
            </a:r>
            <a:r>
              <a:rPr lang="zh-CN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在生活中解决逻辑推理问题时，可以借助</a:t>
            </a:r>
            <a:r>
              <a:rPr lang="zh-CN" altLang="en-US" sz="4000" b="1">
                <a:solidFill>
                  <a:srgbClr val="2F0FF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表格</a:t>
            </a:r>
            <a:r>
              <a:rPr lang="zh-CN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利用</a:t>
            </a:r>
            <a:r>
              <a:rPr lang="zh-CN" altLang="en-US" sz="4000" b="1">
                <a:solidFill>
                  <a:srgbClr val="EE12B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排除法</a:t>
            </a:r>
            <a:r>
              <a:rPr lang="zh-CN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进行判断，找到结果。</a:t>
            </a:r>
            <a:endParaRPr lang="zh-CN" altLang="en-US" sz="40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"/>
          <p:cNvSpPr>
            <a:spLocks noGrp="1" noChangeArrowheads="1"/>
          </p:cNvSpPr>
          <p:nvPr>
            <p:ph type="title"/>
          </p:nvPr>
        </p:nvSpPr>
        <p:spPr>
          <a:xfrm>
            <a:off x="2574925" y="2946400"/>
            <a:ext cx="7616825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5400" dirty="0" smtClean="0"/>
              <a:t>贺州市八步龙山小学录制</a:t>
            </a:r>
            <a:br>
              <a:rPr lang="zh-CN" altLang="en-US" sz="5400" dirty="0" smtClean="0"/>
            </a:br>
            <a:br>
              <a:rPr lang="zh-CN" altLang="en-US" sz="5400" dirty="0" smtClean="0"/>
            </a:br>
            <a:r>
              <a:rPr lang="en-US" altLang="zh-CN" sz="5400" dirty="0" smtClean="0"/>
              <a:t>2017</a:t>
            </a:r>
            <a:r>
              <a:rPr lang="zh-CN" altLang="en-US" sz="5400" dirty="0" smtClean="0"/>
              <a:t>年</a:t>
            </a:r>
            <a:r>
              <a:rPr lang="en-US" altLang="zh-CN" sz="5400" dirty="0" smtClean="0"/>
              <a:t>5</a:t>
            </a:r>
            <a:r>
              <a:rPr lang="zh-CN" altLang="en-US" sz="5400" dirty="0" smtClean="0"/>
              <a:t>月</a:t>
            </a:r>
            <a:r>
              <a:rPr lang="en-US" altLang="zh-CN" sz="5400" dirty="0" smtClean="0"/>
              <a:t>23</a:t>
            </a:r>
            <a:r>
              <a:rPr lang="zh-CN" altLang="en-US" sz="5400" dirty="0" smtClean="0"/>
              <a:t>日</a:t>
            </a:r>
            <a:endParaRPr lang="zh-CN" altLang="en-US" sz="5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WPS 演示</Application>
  <PresentationFormat>自定义</PresentationFormat>
  <Paragraphs>217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楷体_GB2312</vt:lpstr>
      <vt:lpstr>Times New Roman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贺州市八步龙山小学录制  2017年5月23日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35</cp:revision>
  <dcterms:created xsi:type="dcterms:W3CDTF">2015-05-05T08:02:00Z</dcterms:created>
  <dcterms:modified xsi:type="dcterms:W3CDTF">2017-06-28T10:52:40Z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