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97" r:id="rId3"/>
    <p:sldId id="266" r:id="rId4"/>
    <p:sldId id="285" r:id="rId5"/>
    <p:sldId id="270" r:id="rId6"/>
    <p:sldId id="296" r:id="rId7"/>
    <p:sldId id="269" r:id="rId8"/>
    <p:sldId id="282" r:id="rId9"/>
    <p:sldId id="295" r:id="rId10"/>
    <p:sldId id="298" r:id="rId12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FFFFCC"/>
    <a:srgbClr val="FFCCFF"/>
    <a:srgbClr val="CCFFFF"/>
    <a:srgbClr val="99FFCC"/>
    <a:srgbClr val="66FF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5026" autoAdjust="0"/>
  </p:normalViewPr>
  <p:slideViewPr>
    <p:cSldViewPr>
      <p:cViewPr varScale="1">
        <p:scale>
          <a:sx n="108" d="100"/>
          <a:sy n="108" d="100"/>
        </p:scale>
        <p:origin x="-170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9.xml"/><Relationship Id="rId11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200"/>
            </a:lvl1pPr>
          </a:lstStyle>
          <a:p>
            <a:endParaRPr lang="en-US" altLang="zh-CN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/>
            </a:lvl1pPr>
          </a:lstStyle>
          <a:p>
            <a:endParaRPr lang="en-US" altLang="zh-CN"/>
          </a:p>
        </p:txBody>
      </p:sp>
      <p:sp>
        <p:nvSpPr>
          <p:cNvPr id="481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ffectLst/>
        </p:spPr>
      </p:sp>
      <p:sp>
        <p:nvSpPr>
          <p:cNvPr id="48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z="1200"/>
            </a:lvl1pPr>
          </a:lstStyle>
          <a:p>
            <a:endParaRPr lang="en-US" altLang="zh-CN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/>
            </a:lvl1pPr>
          </a:lstStyle>
          <a:p>
            <a:fld id="{072084EB-A701-4F64-BEE3-97E14340C2C3}" type="slidenum">
              <a:rPr lang="en-US" altLang="zh-CN"/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1C42302E-549E-4E08-B51A-7374E1F34C77}" type="slidenum">
              <a:rPr lang="en-US" altLang="zh-CN"/>
            </a:fld>
            <a:endParaRPr lang="en-US" altLang="zh-CN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5D17EE-6011-4EB3-BC30-207EB56F88AF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A8A2A0-61A8-4D31-804F-99ED1EE519DD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82FBC7-EF9B-4BC8-9CDF-5FD799598442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C1EE9F-DB5D-438A-9B27-519E035D80DD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C49213-196E-49E9-9E30-C2C49CABCBF5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E8616B-EE7E-4B8B-A20F-C9E172199A5A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AF4B37-E002-4A3C-862A-49B5B7A302AA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99FE49-0C50-49B7-B33F-595027290A9F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6ABF9D-AD98-43AF-AABF-6A54FD8655C2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135DFA-88C0-4408-AD0D-7AFA45F5E988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FF154-F33E-4CBD-8AB5-D7F13CB2ECD3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04B8BCF6-AB84-4AE8-AADA-886051A1C89E}" type="slidenum">
              <a:rPr lang="en-US" altLang="zh-CN"/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jpeg"/><Relationship Id="rId1" Type="http://schemas.openxmlformats.org/officeDocument/2006/relationships/hyperlink" Target="http://ybzxx.nhedu.net/web/sannian31.ht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jpeg"/><Relationship Id="rId1" Type="http://schemas.openxmlformats.org/officeDocument/2006/relationships/hyperlink" Target="http://ybzxx.nhedu.net/web/sannian31.htm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jpeg"/><Relationship Id="rId1" Type="http://schemas.openxmlformats.org/officeDocument/2006/relationships/hyperlink" Target="http://ybzxx.nhedu.net/web/sannian31.htm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hyperlink" Target="&#26893;&#26641;&#38382;&#39064;&#65288;&#21892;&#38271;&#65289;.ppt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1" name="图片 8" descr="2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-125016" y="0"/>
            <a:ext cx="9269016" cy="686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2" name="文本框 3"/>
          <p:cNvSpPr txBox="1">
            <a:spLocks noChangeArrowheads="1"/>
          </p:cNvSpPr>
          <p:nvPr/>
        </p:nvSpPr>
        <p:spPr bwMode="auto">
          <a:xfrm>
            <a:off x="1170385" y="849314"/>
            <a:ext cx="6149578" cy="5222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800" dirty="0"/>
              <a:t>新</a:t>
            </a:r>
            <a:r>
              <a:rPr lang="zh-CN" altLang="zh-CN" sz="2800" dirty="0"/>
              <a:t>人教</a:t>
            </a:r>
            <a:r>
              <a:rPr lang="zh-CN" altLang="zh-CN" sz="2800" dirty="0" smtClean="0"/>
              <a:t>版</a:t>
            </a:r>
            <a:r>
              <a:rPr lang="zh-CN" altLang="en-US" sz="2800" dirty="0" smtClean="0"/>
              <a:t>五</a:t>
            </a:r>
            <a:r>
              <a:rPr lang="zh-CN" altLang="zh-CN" sz="2800" dirty="0" smtClean="0"/>
              <a:t>年</a:t>
            </a:r>
            <a:r>
              <a:rPr lang="zh-CN" altLang="zh-CN" sz="2800" dirty="0"/>
              <a:t>级</a:t>
            </a:r>
            <a:r>
              <a:rPr lang="zh-CN" altLang="en-US" sz="2800" dirty="0"/>
              <a:t>数学</a:t>
            </a:r>
            <a:r>
              <a:rPr lang="zh-CN" altLang="zh-CN" sz="2800" dirty="0"/>
              <a:t>课本上册</a:t>
            </a:r>
            <a:r>
              <a:rPr lang="en-US" altLang="zh-CN" sz="2800" dirty="0"/>
              <a:t>   </a:t>
            </a:r>
            <a:endParaRPr lang="zh-CN" altLang="zh-CN" sz="2800" dirty="0"/>
          </a:p>
        </p:txBody>
      </p:sp>
      <p:sp>
        <p:nvSpPr>
          <p:cNvPr id="10243" name="文本框 4"/>
          <p:cNvSpPr txBox="1">
            <a:spLocks noChangeArrowheads="1"/>
          </p:cNvSpPr>
          <p:nvPr/>
        </p:nvSpPr>
        <p:spPr bwMode="auto">
          <a:xfrm>
            <a:off x="1187053" y="2363789"/>
            <a:ext cx="6347222" cy="7064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4000" dirty="0"/>
              <a:t>     </a:t>
            </a:r>
            <a:r>
              <a:rPr lang="zh-CN" altLang="en-US" sz="4000" dirty="0" smtClean="0"/>
              <a:t>第七单</a:t>
            </a:r>
            <a:r>
              <a:rPr lang="zh-CN" altLang="en-US" sz="4000" dirty="0"/>
              <a:t>元  </a:t>
            </a:r>
            <a:r>
              <a:rPr lang="zh-CN" altLang="en-US" sz="4000" dirty="0" smtClean="0"/>
              <a:t>植树问题</a:t>
            </a:r>
            <a:endParaRPr lang="en-US" altLang="zh-CN" sz="4000" dirty="0"/>
          </a:p>
        </p:txBody>
      </p:sp>
      <p:sp>
        <p:nvSpPr>
          <p:cNvPr id="10244" name="文本框 5"/>
          <p:cNvSpPr txBox="1">
            <a:spLocks noChangeArrowheads="1"/>
          </p:cNvSpPr>
          <p:nvPr/>
        </p:nvSpPr>
        <p:spPr bwMode="auto">
          <a:xfrm>
            <a:off x="1979712" y="3861048"/>
            <a:ext cx="5603081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 sz="2800" dirty="0"/>
              <a:t>        </a:t>
            </a:r>
            <a:r>
              <a:rPr lang="zh-CN" altLang="zh-CN" sz="2800" dirty="0" smtClean="0"/>
              <a:t>第</a:t>
            </a:r>
            <a:r>
              <a:rPr lang="en-US" altLang="zh-CN" sz="2800" dirty="0" smtClean="0"/>
              <a:t>4</a:t>
            </a:r>
            <a:r>
              <a:rPr lang="zh-CN" altLang="zh-CN" sz="2800" dirty="0" smtClean="0"/>
              <a:t>课</a:t>
            </a:r>
            <a:r>
              <a:rPr lang="zh-CN" altLang="en-US" sz="2800" dirty="0" smtClean="0"/>
              <a:t>时   只栽一端   </a:t>
            </a:r>
            <a:endParaRPr lang="en-US" altLang="zh-CN" sz="2800" dirty="0"/>
          </a:p>
        </p:txBody>
      </p:sp>
      <p:sp>
        <p:nvSpPr>
          <p:cNvPr id="7" name="TextBox 6"/>
          <p:cNvSpPr txBox="1"/>
          <p:nvPr/>
        </p:nvSpPr>
        <p:spPr bwMode="auto">
          <a:xfrm>
            <a:off x="3779912" y="5085184"/>
            <a:ext cx="3240360" cy="52322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chemeClr val="tx1"/>
                </a:solidFill>
              </a:rPr>
              <a:t>执教教师：李燕兵</a:t>
            </a:r>
            <a:endParaRPr lang="zh-CN" altLang="en-US" sz="2800" dirty="0">
              <a:solidFill>
                <a:schemeClr val="tx1"/>
              </a:solidFill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360363" y="152400"/>
            <a:ext cx="8424862" cy="1920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r>
              <a:rPr lang="en-US" altLang="zh-CN" sz="4000" b="1" dirty="0"/>
              <a:t>     </a:t>
            </a:r>
            <a:r>
              <a:rPr lang="zh-CN" altLang="en-US" sz="4000" b="1" dirty="0"/>
              <a:t>同学们在全长</a:t>
            </a:r>
            <a:r>
              <a:rPr lang="en-US" altLang="zh-CN" sz="4000" b="1" dirty="0"/>
              <a:t>10 </a:t>
            </a:r>
            <a:r>
              <a:rPr lang="zh-CN" altLang="en-US" sz="4000" b="1" dirty="0"/>
              <a:t>米的小路一边植树，每间隔</a:t>
            </a:r>
            <a:r>
              <a:rPr lang="en-US" altLang="zh-CN" sz="4000" b="1" dirty="0">
                <a:solidFill>
                  <a:srgbClr val="FF0000"/>
                </a:solidFill>
              </a:rPr>
              <a:t>5</a:t>
            </a:r>
            <a:r>
              <a:rPr lang="zh-CN" altLang="en-US" sz="4000" b="1" dirty="0"/>
              <a:t>米栽一棵</a:t>
            </a:r>
            <a:r>
              <a:rPr lang="zh-CN" altLang="en-US" sz="4000" b="1" dirty="0" smtClean="0"/>
              <a:t>。（</a:t>
            </a:r>
            <a:r>
              <a:rPr lang="zh-CN" altLang="en-US" sz="4000" b="1" dirty="0"/>
              <a:t>只</a:t>
            </a:r>
            <a:r>
              <a:rPr lang="zh-CN" altLang="en-US" sz="4000" b="1" dirty="0" smtClean="0"/>
              <a:t>栽一端）</a:t>
            </a:r>
            <a:r>
              <a:rPr lang="zh-CN" altLang="en-US" sz="4000" b="1" dirty="0"/>
              <a:t>一共要栽多少棵？</a:t>
            </a:r>
            <a:r>
              <a:rPr lang="zh-CN" altLang="en-US" sz="3000" b="1" dirty="0"/>
              <a:t> </a:t>
            </a:r>
            <a:endParaRPr lang="zh-CN" altLang="en-US" sz="3000" b="1" dirty="0"/>
          </a:p>
        </p:txBody>
      </p:sp>
      <p:sp>
        <p:nvSpPr>
          <p:cNvPr id="13382" name="Text Box 70"/>
          <p:cNvSpPr txBox="1">
            <a:spLocks noChangeArrowheads="1"/>
          </p:cNvSpPr>
          <p:nvPr/>
        </p:nvSpPr>
        <p:spPr bwMode="auto">
          <a:xfrm>
            <a:off x="1619250" y="4340225"/>
            <a:ext cx="1512888" cy="519113"/>
          </a:xfrm>
          <a:prstGeom prst="rect">
            <a:avLst/>
          </a:prstGeom>
          <a:noFill/>
          <a:ln w="2857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/>
              <a:t>间隔数：</a:t>
            </a:r>
            <a:endParaRPr lang="zh-CN" altLang="en-US" sz="2800" b="1"/>
          </a:p>
        </p:txBody>
      </p:sp>
      <p:sp>
        <p:nvSpPr>
          <p:cNvPr id="13383" name="Text Box 71"/>
          <p:cNvSpPr txBox="1">
            <a:spLocks noChangeArrowheads="1"/>
          </p:cNvSpPr>
          <p:nvPr/>
        </p:nvSpPr>
        <p:spPr bwMode="auto">
          <a:xfrm>
            <a:off x="2916238" y="4386263"/>
            <a:ext cx="503237" cy="519112"/>
          </a:xfrm>
          <a:prstGeom prst="rect">
            <a:avLst/>
          </a:prstGeom>
          <a:noFill/>
          <a:ln w="2857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/>
              <a:t>2</a:t>
            </a:r>
            <a:endParaRPr lang="en-US" altLang="zh-CN" sz="2800" b="1"/>
          </a:p>
        </p:txBody>
      </p:sp>
      <p:sp>
        <p:nvSpPr>
          <p:cNvPr id="13386" name="Text Box 74"/>
          <p:cNvSpPr txBox="1">
            <a:spLocks noChangeArrowheads="1"/>
          </p:cNvSpPr>
          <p:nvPr/>
        </p:nvSpPr>
        <p:spPr bwMode="auto">
          <a:xfrm>
            <a:off x="4464050" y="4376738"/>
            <a:ext cx="1728788" cy="519112"/>
          </a:xfrm>
          <a:prstGeom prst="rect">
            <a:avLst/>
          </a:prstGeom>
          <a:noFill/>
          <a:ln w="2857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/>
              <a:t>树的棵数：</a:t>
            </a:r>
            <a:endParaRPr lang="zh-CN" altLang="en-US" sz="2800" b="1"/>
          </a:p>
        </p:txBody>
      </p:sp>
      <p:sp>
        <p:nvSpPr>
          <p:cNvPr id="13391" name="Text Box 79"/>
          <p:cNvSpPr txBox="1">
            <a:spLocks noChangeArrowheads="1"/>
          </p:cNvSpPr>
          <p:nvPr/>
        </p:nvSpPr>
        <p:spPr bwMode="auto">
          <a:xfrm>
            <a:off x="1511300" y="5373688"/>
            <a:ext cx="1368425" cy="457200"/>
          </a:xfrm>
          <a:prstGeom prst="rect">
            <a:avLst/>
          </a:prstGeom>
          <a:noFill/>
          <a:ln w="2857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/>
              <a:t>线段图</a:t>
            </a:r>
            <a:endParaRPr lang="zh-CN" altLang="en-US" sz="2400" b="1"/>
          </a:p>
        </p:txBody>
      </p:sp>
      <p:grpSp>
        <p:nvGrpSpPr>
          <p:cNvPr id="13401" name="Group 89"/>
          <p:cNvGrpSpPr/>
          <p:nvPr/>
        </p:nvGrpSpPr>
        <p:grpSpPr bwMode="auto">
          <a:xfrm>
            <a:off x="3384550" y="5553075"/>
            <a:ext cx="2916238" cy="180975"/>
            <a:chOff x="2132" y="3793"/>
            <a:chExt cx="1837" cy="114"/>
          </a:xfrm>
        </p:grpSpPr>
        <p:sp>
          <p:nvSpPr>
            <p:cNvPr id="13393" name="Line 81"/>
            <p:cNvSpPr>
              <a:spLocks noChangeShapeType="1"/>
            </p:cNvSpPr>
            <p:nvPr/>
          </p:nvSpPr>
          <p:spPr bwMode="auto">
            <a:xfrm>
              <a:off x="2132" y="3907"/>
              <a:ext cx="183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94" name="Line 82"/>
            <p:cNvSpPr>
              <a:spLocks noChangeShapeType="1"/>
            </p:cNvSpPr>
            <p:nvPr/>
          </p:nvSpPr>
          <p:spPr bwMode="auto">
            <a:xfrm>
              <a:off x="3052" y="3793"/>
              <a:ext cx="0" cy="1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395" name="Line 83"/>
            <p:cNvSpPr>
              <a:spLocks noChangeShapeType="1"/>
            </p:cNvSpPr>
            <p:nvPr/>
          </p:nvSpPr>
          <p:spPr bwMode="auto">
            <a:xfrm>
              <a:off x="3959" y="3793"/>
              <a:ext cx="0" cy="1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13398" name="Group 86"/>
          <p:cNvGrpSpPr/>
          <p:nvPr/>
        </p:nvGrpSpPr>
        <p:grpSpPr bwMode="auto">
          <a:xfrm>
            <a:off x="539750" y="2684463"/>
            <a:ext cx="8102600" cy="1471612"/>
            <a:chOff x="340" y="1691"/>
            <a:chExt cx="5104" cy="927"/>
          </a:xfrm>
        </p:grpSpPr>
        <p:pic>
          <p:nvPicPr>
            <p:cNvPr id="13365" name="Picture 53" descr="031">
              <a:hlinkClick r:id="rId1"/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676" y="1691"/>
              <a:ext cx="355" cy="400"/>
            </a:xfrm>
            <a:prstGeom prst="rect">
              <a:avLst/>
            </a:prstGeom>
            <a:noFill/>
          </p:spPr>
        </p:pic>
        <p:pic>
          <p:nvPicPr>
            <p:cNvPr id="13366" name="Picture 54" descr="031">
              <a:hlinkClick r:id="rId1"/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944" y="1691"/>
              <a:ext cx="355" cy="400"/>
            </a:xfrm>
            <a:prstGeom prst="rect">
              <a:avLst/>
            </a:prstGeom>
            <a:noFill/>
          </p:spPr>
        </p:pic>
        <p:sp>
          <p:nvSpPr>
            <p:cNvPr id="13373" name="AutoShape 61"/>
            <p:cNvSpPr/>
            <p:nvPr/>
          </p:nvSpPr>
          <p:spPr bwMode="auto">
            <a:xfrm rot="16200000">
              <a:off x="1678" y="1116"/>
              <a:ext cx="114" cy="2245"/>
            </a:xfrm>
            <a:prstGeom prst="leftBrace">
              <a:avLst>
                <a:gd name="adj1" fmla="val 164108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379" name="Text Box 67"/>
            <p:cNvSpPr txBox="1">
              <a:spLocks noChangeArrowheads="1"/>
            </p:cNvSpPr>
            <p:nvPr/>
          </p:nvSpPr>
          <p:spPr bwMode="auto">
            <a:xfrm>
              <a:off x="1542" y="2319"/>
              <a:ext cx="431" cy="288"/>
            </a:xfrm>
            <a:prstGeom prst="rect">
              <a:avLst/>
            </a:prstGeom>
            <a:noFill/>
            <a:ln w="28575">
              <a:noFill/>
              <a:miter lim="800000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400"/>
                <a:t>5</a:t>
              </a:r>
              <a:r>
                <a:rPr lang="zh-CN" altLang="en-US" sz="2400"/>
                <a:t>米</a:t>
              </a:r>
              <a:endParaRPr lang="zh-CN" altLang="en-US" sz="2400"/>
            </a:p>
          </p:txBody>
        </p:sp>
        <p:sp>
          <p:nvSpPr>
            <p:cNvPr id="13380" name="AutoShape 68"/>
            <p:cNvSpPr/>
            <p:nvPr/>
          </p:nvSpPr>
          <p:spPr bwMode="auto">
            <a:xfrm rot="16200000">
              <a:off x="3946" y="1116"/>
              <a:ext cx="114" cy="2245"/>
            </a:xfrm>
            <a:prstGeom prst="leftBrace">
              <a:avLst>
                <a:gd name="adj1" fmla="val 164108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381" name="Text Box 69"/>
            <p:cNvSpPr txBox="1">
              <a:spLocks noChangeArrowheads="1"/>
            </p:cNvSpPr>
            <p:nvPr/>
          </p:nvSpPr>
          <p:spPr bwMode="auto">
            <a:xfrm>
              <a:off x="3810" y="2319"/>
              <a:ext cx="431" cy="288"/>
            </a:xfrm>
            <a:prstGeom prst="rect">
              <a:avLst/>
            </a:prstGeom>
            <a:noFill/>
            <a:ln w="28575">
              <a:noFill/>
              <a:miter lim="800000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400"/>
                <a:t>5</a:t>
              </a:r>
              <a:r>
                <a:rPr lang="zh-CN" altLang="en-US" sz="2400"/>
                <a:t>米</a:t>
              </a:r>
              <a:endParaRPr lang="zh-CN" altLang="en-US" sz="2400"/>
            </a:p>
          </p:txBody>
        </p:sp>
        <p:sp>
          <p:nvSpPr>
            <p:cNvPr id="13396" name="Text Box 84"/>
            <p:cNvSpPr txBox="1">
              <a:spLocks noChangeArrowheads="1"/>
            </p:cNvSpPr>
            <p:nvPr/>
          </p:nvSpPr>
          <p:spPr bwMode="auto">
            <a:xfrm>
              <a:off x="340" y="2253"/>
              <a:ext cx="680" cy="365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b="1">
                  <a:solidFill>
                    <a:srgbClr val="FF0000"/>
                  </a:solidFill>
                </a:rPr>
                <a:t>开端</a:t>
              </a:r>
              <a:endParaRPr lang="zh-CN" altLang="en-US" b="1">
                <a:solidFill>
                  <a:srgbClr val="FF0000"/>
                </a:solidFill>
              </a:endParaRPr>
            </a:p>
          </p:txBody>
        </p:sp>
        <p:sp>
          <p:nvSpPr>
            <p:cNvPr id="13397" name="Text Box 85"/>
            <p:cNvSpPr txBox="1">
              <a:spLocks noChangeArrowheads="1"/>
            </p:cNvSpPr>
            <p:nvPr/>
          </p:nvSpPr>
          <p:spPr bwMode="auto">
            <a:xfrm>
              <a:off x="4808" y="2251"/>
              <a:ext cx="636" cy="36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b="1">
                  <a:solidFill>
                    <a:srgbClr val="FF0000"/>
                  </a:solidFill>
                </a:rPr>
                <a:t>终端</a:t>
              </a:r>
              <a:endParaRPr lang="zh-CN" altLang="en-US" b="1">
                <a:solidFill>
                  <a:srgbClr val="FF0000"/>
                </a:solidFill>
              </a:endParaRPr>
            </a:p>
          </p:txBody>
        </p:sp>
      </p:grpSp>
      <p:sp>
        <p:nvSpPr>
          <p:cNvPr id="13399" name="Text Box 87"/>
          <p:cNvSpPr txBox="1">
            <a:spLocks noChangeArrowheads="1"/>
          </p:cNvSpPr>
          <p:nvPr/>
        </p:nvSpPr>
        <p:spPr bwMode="auto">
          <a:xfrm>
            <a:off x="6264188" y="4365104"/>
            <a:ext cx="503238" cy="519113"/>
          </a:xfrm>
          <a:prstGeom prst="rect">
            <a:avLst/>
          </a:prstGeom>
          <a:noFill/>
          <a:ln w="2857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 dirty="0" smtClean="0"/>
              <a:t>2</a:t>
            </a:r>
            <a:endParaRPr lang="en-US" altLang="zh-CN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3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3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3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82" grpId="0"/>
      <p:bldP spid="13383" grpId="0"/>
      <p:bldP spid="13386" grpId="0"/>
      <p:bldP spid="13391" grpId="0"/>
      <p:bldP spid="13399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360363" y="152400"/>
            <a:ext cx="8424862" cy="1920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r>
              <a:rPr lang="en-US" altLang="zh-CN" sz="4000" b="1" dirty="0"/>
              <a:t>     </a:t>
            </a:r>
            <a:r>
              <a:rPr lang="zh-CN" altLang="en-US" sz="4000" b="1" dirty="0"/>
              <a:t>同学们在全长</a:t>
            </a:r>
            <a:r>
              <a:rPr lang="en-US" altLang="zh-CN" sz="4000" b="1" dirty="0"/>
              <a:t>12</a:t>
            </a:r>
            <a:r>
              <a:rPr lang="zh-CN" altLang="en-US" sz="4000" b="1" dirty="0"/>
              <a:t>米的小路一边植树，每间隔</a:t>
            </a:r>
            <a:r>
              <a:rPr lang="en-US" altLang="zh-CN" sz="4000" b="1" dirty="0"/>
              <a:t>3</a:t>
            </a:r>
            <a:r>
              <a:rPr lang="zh-CN" altLang="en-US" sz="4000" b="1" dirty="0"/>
              <a:t>米栽一棵</a:t>
            </a:r>
            <a:r>
              <a:rPr lang="zh-CN" altLang="en-US" sz="4000" b="1" dirty="0" smtClean="0"/>
              <a:t>。（只栽一端）</a:t>
            </a:r>
            <a:r>
              <a:rPr lang="zh-CN" altLang="en-US" sz="4000" b="1" dirty="0"/>
              <a:t>一共要栽多少棵？</a:t>
            </a:r>
            <a:r>
              <a:rPr lang="zh-CN" altLang="en-US" sz="3000" b="1" dirty="0"/>
              <a:t> </a:t>
            </a:r>
            <a:endParaRPr lang="zh-CN" altLang="en-US" sz="3000" b="1" dirty="0"/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1619250" y="4340225"/>
            <a:ext cx="1512888" cy="519113"/>
          </a:xfrm>
          <a:prstGeom prst="rect">
            <a:avLst/>
          </a:prstGeom>
          <a:noFill/>
          <a:ln w="2857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/>
              <a:t>间隔数：</a:t>
            </a:r>
            <a:endParaRPr lang="zh-CN" altLang="en-US" sz="2800" b="1"/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2916238" y="4376738"/>
            <a:ext cx="503237" cy="519112"/>
          </a:xfrm>
          <a:prstGeom prst="rect">
            <a:avLst/>
          </a:prstGeom>
          <a:noFill/>
          <a:ln w="2857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/>
              <a:t>4</a:t>
            </a:r>
            <a:endParaRPr lang="en-US" altLang="zh-CN" sz="2800" b="1"/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4464050" y="4376738"/>
            <a:ext cx="1728788" cy="519112"/>
          </a:xfrm>
          <a:prstGeom prst="rect">
            <a:avLst/>
          </a:prstGeom>
          <a:noFill/>
          <a:ln w="2857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/>
              <a:t>树的棵数：</a:t>
            </a:r>
            <a:endParaRPr lang="zh-CN" altLang="en-US" sz="2800" b="1"/>
          </a:p>
        </p:txBody>
      </p:sp>
      <p:sp>
        <p:nvSpPr>
          <p:cNvPr id="35851" name="Text Box 11"/>
          <p:cNvSpPr txBox="1">
            <a:spLocks noChangeArrowheads="1"/>
          </p:cNvSpPr>
          <p:nvPr/>
        </p:nvSpPr>
        <p:spPr bwMode="auto">
          <a:xfrm>
            <a:off x="1511300" y="5348288"/>
            <a:ext cx="1368425" cy="457200"/>
          </a:xfrm>
          <a:prstGeom prst="rect">
            <a:avLst/>
          </a:prstGeom>
          <a:noFill/>
          <a:ln w="2857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/>
              <a:t>线段图</a:t>
            </a:r>
            <a:endParaRPr lang="zh-CN" altLang="en-US" sz="2400" b="1"/>
          </a:p>
        </p:txBody>
      </p:sp>
      <p:pic>
        <p:nvPicPr>
          <p:cNvPr id="35859" name="Picture 19" descr="031">
            <a:hlinkClick r:id="rId1"/>
          </p:cNvPr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48150" y="2744788"/>
            <a:ext cx="563563" cy="635000"/>
          </a:xfrm>
          <a:prstGeom prst="rect">
            <a:avLst/>
          </a:prstGeom>
          <a:noFill/>
        </p:spPr>
      </p:pic>
      <p:pic>
        <p:nvPicPr>
          <p:cNvPr id="35860" name="Picture 20" descr="031">
            <a:hlinkClick r:id="rId1"/>
          </p:cNvPr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48600" y="2744788"/>
            <a:ext cx="563563" cy="635000"/>
          </a:xfrm>
          <a:prstGeom prst="rect">
            <a:avLst/>
          </a:prstGeom>
          <a:noFill/>
        </p:spPr>
      </p:pic>
      <p:sp>
        <p:nvSpPr>
          <p:cNvPr id="35861" name="AutoShape 21"/>
          <p:cNvSpPr/>
          <p:nvPr/>
        </p:nvSpPr>
        <p:spPr bwMode="auto">
          <a:xfrm rot="16200000">
            <a:off x="1727200" y="2708275"/>
            <a:ext cx="180975" cy="1692275"/>
          </a:xfrm>
          <a:prstGeom prst="leftBrace">
            <a:avLst>
              <a:gd name="adj1" fmla="val 77924"/>
              <a:gd name="adj2" fmla="val 50000"/>
            </a:avLst>
          </a:prstGeom>
          <a:noFill/>
          <a:ln w="28575">
            <a:solidFill>
              <a:schemeClr val="tx1"/>
            </a:solidFill>
            <a:rou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5862" name="Text Box 22"/>
          <p:cNvSpPr txBox="1">
            <a:spLocks noChangeArrowheads="1"/>
          </p:cNvSpPr>
          <p:nvPr/>
        </p:nvSpPr>
        <p:spPr bwMode="auto">
          <a:xfrm>
            <a:off x="1547813" y="3619500"/>
            <a:ext cx="684212" cy="457200"/>
          </a:xfrm>
          <a:prstGeom prst="rect">
            <a:avLst/>
          </a:prstGeom>
          <a:noFill/>
          <a:ln w="2857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/>
              <a:t>3</a:t>
            </a:r>
            <a:r>
              <a:rPr lang="zh-CN" altLang="en-US" sz="2400"/>
              <a:t>米</a:t>
            </a:r>
            <a:endParaRPr lang="zh-CN" altLang="en-US" sz="2400"/>
          </a:p>
        </p:txBody>
      </p:sp>
      <p:sp>
        <p:nvSpPr>
          <p:cNvPr id="35865" name="Text Box 25"/>
          <p:cNvSpPr txBox="1">
            <a:spLocks noChangeArrowheads="1"/>
          </p:cNvSpPr>
          <p:nvPr/>
        </p:nvSpPr>
        <p:spPr bwMode="auto">
          <a:xfrm>
            <a:off x="358775" y="3573463"/>
            <a:ext cx="1079500" cy="57943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b="1">
                <a:solidFill>
                  <a:srgbClr val="FF0000"/>
                </a:solidFill>
              </a:rPr>
              <a:t>开端</a:t>
            </a:r>
            <a:endParaRPr lang="zh-CN" altLang="en-US" b="1">
              <a:solidFill>
                <a:srgbClr val="FF0000"/>
              </a:solidFill>
            </a:endParaRPr>
          </a:p>
        </p:txBody>
      </p:sp>
      <p:sp>
        <p:nvSpPr>
          <p:cNvPr id="35866" name="Text Box 26"/>
          <p:cNvSpPr txBox="1">
            <a:spLocks noChangeArrowheads="1"/>
          </p:cNvSpPr>
          <p:nvPr/>
        </p:nvSpPr>
        <p:spPr bwMode="auto">
          <a:xfrm>
            <a:off x="7918450" y="3536950"/>
            <a:ext cx="1009650" cy="579438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b="1">
                <a:solidFill>
                  <a:srgbClr val="FF0000"/>
                </a:solidFill>
              </a:rPr>
              <a:t>终端</a:t>
            </a:r>
            <a:endParaRPr lang="zh-CN" altLang="en-US" b="1">
              <a:solidFill>
                <a:srgbClr val="FF0000"/>
              </a:solidFill>
            </a:endParaRPr>
          </a:p>
        </p:txBody>
      </p:sp>
      <p:sp>
        <p:nvSpPr>
          <p:cNvPr id="35867" name="Text Box 27"/>
          <p:cNvSpPr txBox="1">
            <a:spLocks noChangeArrowheads="1"/>
          </p:cNvSpPr>
          <p:nvPr/>
        </p:nvSpPr>
        <p:spPr bwMode="auto">
          <a:xfrm>
            <a:off x="6121400" y="4400550"/>
            <a:ext cx="503238" cy="519113"/>
          </a:xfrm>
          <a:prstGeom prst="rect">
            <a:avLst/>
          </a:prstGeom>
          <a:noFill/>
          <a:ln w="2857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 dirty="0" smtClean="0"/>
              <a:t>4</a:t>
            </a:r>
            <a:endParaRPr lang="en-US" altLang="zh-CN" sz="2800" b="1" dirty="0"/>
          </a:p>
        </p:txBody>
      </p:sp>
      <p:pic>
        <p:nvPicPr>
          <p:cNvPr id="35869" name="Picture 29" descr="031">
            <a:hlinkClick r:id="rId1"/>
          </p:cNvPr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47925" y="2744788"/>
            <a:ext cx="563563" cy="635000"/>
          </a:xfrm>
          <a:prstGeom prst="rect">
            <a:avLst/>
          </a:prstGeom>
          <a:noFill/>
        </p:spPr>
      </p:pic>
      <p:pic>
        <p:nvPicPr>
          <p:cNvPr id="35872" name="Picture 32" descr="031">
            <a:hlinkClick r:id="rId1"/>
          </p:cNvPr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48375" y="2744788"/>
            <a:ext cx="563563" cy="635000"/>
          </a:xfrm>
          <a:prstGeom prst="rect">
            <a:avLst/>
          </a:prstGeom>
          <a:noFill/>
        </p:spPr>
      </p:pic>
      <p:sp>
        <p:nvSpPr>
          <p:cNvPr id="35873" name="AutoShape 33"/>
          <p:cNvSpPr/>
          <p:nvPr/>
        </p:nvSpPr>
        <p:spPr bwMode="auto">
          <a:xfrm rot="16200000">
            <a:off x="3527425" y="2697163"/>
            <a:ext cx="180975" cy="1692275"/>
          </a:xfrm>
          <a:prstGeom prst="leftBrace">
            <a:avLst>
              <a:gd name="adj1" fmla="val 77924"/>
              <a:gd name="adj2" fmla="val 50000"/>
            </a:avLst>
          </a:prstGeom>
          <a:noFill/>
          <a:ln w="28575">
            <a:solidFill>
              <a:schemeClr val="tx1"/>
            </a:solidFill>
            <a:rou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5874" name="Text Box 34"/>
          <p:cNvSpPr txBox="1">
            <a:spLocks noChangeArrowheads="1"/>
          </p:cNvSpPr>
          <p:nvPr/>
        </p:nvSpPr>
        <p:spPr bwMode="auto">
          <a:xfrm>
            <a:off x="3348038" y="3608388"/>
            <a:ext cx="684212" cy="457200"/>
          </a:xfrm>
          <a:prstGeom prst="rect">
            <a:avLst/>
          </a:prstGeom>
          <a:noFill/>
          <a:ln w="2857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/>
              <a:t>3</a:t>
            </a:r>
            <a:r>
              <a:rPr lang="zh-CN" altLang="en-US" sz="2400"/>
              <a:t>米</a:t>
            </a:r>
            <a:endParaRPr lang="zh-CN" altLang="en-US" sz="2400"/>
          </a:p>
        </p:txBody>
      </p:sp>
      <p:sp>
        <p:nvSpPr>
          <p:cNvPr id="35875" name="AutoShape 35"/>
          <p:cNvSpPr/>
          <p:nvPr/>
        </p:nvSpPr>
        <p:spPr bwMode="auto">
          <a:xfrm rot="16200000">
            <a:off x="5327650" y="2697163"/>
            <a:ext cx="180975" cy="1692275"/>
          </a:xfrm>
          <a:prstGeom prst="leftBrace">
            <a:avLst>
              <a:gd name="adj1" fmla="val 77924"/>
              <a:gd name="adj2" fmla="val 50000"/>
            </a:avLst>
          </a:prstGeom>
          <a:noFill/>
          <a:ln w="28575">
            <a:solidFill>
              <a:schemeClr val="tx1"/>
            </a:solidFill>
            <a:rou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5876" name="Text Box 36"/>
          <p:cNvSpPr txBox="1">
            <a:spLocks noChangeArrowheads="1"/>
          </p:cNvSpPr>
          <p:nvPr/>
        </p:nvSpPr>
        <p:spPr bwMode="auto">
          <a:xfrm>
            <a:off x="5148263" y="3608388"/>
            <a:ext cx="684212" cy="457200"/>
          </a:xfrm>
          <a:prstGeom prst="rect">
            <a:avLst/>
          </a:prstGeom>
          <a:noFill/>
          <a:ln w="2857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/>
              <a:t>3</a:t>
            </a:r>
            <a:r>
              <a:rPr lang="zh-CN" altLang="en-US" sz="2400"/>
              <a:t>米</a:t>
            </a:r>
            <a:endParaRPr lang="zh-CN" altLang="en-US" sz="2400"/>
          </a:p>
        </p:txBody>
      </p:sp>
      <p:sp>
        <p:nvSpPr>
          <p:cNvPr id="35877" name="AutoShape 37"/>
          <p:cNvSpPr/>
          <p:nvPr/>
        </p:nvSpPr>
        <p:spPr bwMode="auto">
          <a:xfrm rot="16200000">
            <a:off x="7164388" y="2697163"/>
            <a:ext cx="180975" cy="1692275"/>
          </a:xfrm>
          <a:prstGeom prst="leftBrace">
            <a:avLst>
              <a:gd name="adj1" fmla="val 77924"/>
              <a:gd name="adj2" fmla="val 50000"/>
            </a:avLst>
          </a:prstGeom>
          <a:noFill/>
          <a:ln w="28575">
            <a:solidFill>
              <a:schemeClr val="tx1"/>
            </a:solidFill>
            <a:rou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5878" name="Text Box 38"/>
          <p:cNvSpPr txBox="1">
            <a:spLocks noChangeArrowheads="1"/>
          </p:cNvSpPr>
          <p:nvPr/>
        </p:nvSpPr>
        <p:spPr bwMode="auto">
          <a:xfrm>
            <a:off x="6985000" y="3608388"/>
            <a:ext cx="684213" cy="457200"/>
          </a:xfrm>
          <a:prstGeom prst="rect">
            <a:avLst/>
          </a:prstGeom>
          <a:noFill/>
          <a:ln w="2857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/>
              <a:t>3</a:t>
            </a:r>
            <a:r>
              <a:rPr lang="zh-CN" altLang="en-US" sz="2400"/>
              <a:t>米</a:t>
            </a:r>
            <a:endParaRPr lang="zh-CN" altLang="en-US" sz="2400"/>
          </a:p>
        </p:txBody>
      </p:sp>
      <p:grpSp>
        <p:nvGrpSpPr>
          <p:cNvPr id="35882" name="Group 42"/>
          <p:cNvGrpSpPr/>
          <p:nvPr/>
        </p:nvGrpSpPr>
        <p:grpSpPr bwMode="auto">
          <a:xfrm>
            <a:off x="3527884" y="5589240"/>
            <a:ext cx="4475163" cy="144463"/>
            <a:chOff x="2245" y="3498"/>
            <a:chExt cx="2819" cy="91"/>
          </a:xfrm>
        </p:grpSpPr>
        <p:sp>
          <p:nvSpPr>
            <p:cNvPr id="35854" name="Line 14"/>
            <p:cNvSpPr>
              <a:spLocks noChangeShapeType="1"/>
            </p:cNvSpPr>
            <p:nvPr/>
          </p:nvSpPr>
          <p:spPr bwMode="auto">
            <a:xfrm>
              <a:off x="2245" y="3566"/>
              <a:ext cx="2802" cy="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5855" name="Line 15"/>
            <p:cNvSpPr>
              <a:spLocks noChangeShapeType="1"/>
            </p:cNvSpPr>
            <p:nvPr/>
          </p:nvSpPr>
          <p:spPr bwMode="auto">
            <a:xfrm>
              <a:off x="3700" y="3513"/>
              <a:ext cx="0" cy="6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5856" name="Line 16"/>
            <p:cNvSpPr>
              <a:spLocks noChangeShapeType="1"/>
            </p:cNvSpPr>
            <p:nvPr/>
          </p:nvSpPr>
          <p:spPr bwMode="auto">
            <a:xfrm>
              <a:off x="5064" y="3521"/>
              <a:ext cx="0" cy="6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5879" name="Line 39"/>
            <p:cNvSpPr>
              <a:spLocks noChangeShapeType="1"/>
            </p:cNvSpPr>
            <p:nvPr/>
          </p:nvSpPr>
          <p:spPr bwMode="auto">
            <a:xfrm flipV="1">
              <a:off x="2970" y="3498"/>
              <a:ext cx="1" cy="9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5880" name="Line 40"/>
            <p:cNvSpPr>
              <a:spLocks noChangeShapeType="1"/>
            </p:cNvSpPr>
            <p:nvPr/>
          </p:nvSpPr>
          <p:spPr bwMode="auto">
            <a:xfrm flipV="1">
              <a:off x="4400" y="3521"/>
              <a:ext cx="0" cy="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58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58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58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58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358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358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/>
      <p:bldP spid="35844" grpId="0"/>
      <p:bldP spid="35845" grpId="0"/>
      <p:bldP spid="35851" grpId="0"/>
      <p:bldP spid="3586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431800" y="333375"/>
            <a:ext cx="8712200" cy="2225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6000" b="1" dirty="0"/>
              <a:t>   </a:t>
            </a:r>
            <a:r>
              <a:rPr lang="zh-CN" altLang="en-US" sz="4000" b="1" dirty="0"/>
              <a:t>同学们在全长</a:t>
            </a:r>
            <a:r>
              <a:rPr lang="en-US" altLang="zh-CN" sz="4000" b="1" dirty="0"/>
              <a:t>20 </a:t>
            </a:r>
            <a:r>
              <a:rPr lang="zh-CN" altLang="en-US" sz="4000" b="1" dirty="0"/>
              <a:t>米的小路一边植树，每间隔</a:t>
            </a:r>
            <a:r>
              <a:rPr lang="en-US" altLang="zh-CN" sz="4000" b="1" dirty="0"/>
              <a:t>4</a:t>
            </a:r>
            <a:r>
              <a:rPr lang="zh-CN" altLang="en-US" sz="4000" b="1" dirty="0"/>
              <a:t>米栽一棵</a:t>
            </a:r>
            <a:r>
              <a:rPr lang="zh-CN" altLang="en-US" sz="4000" b="1" dirty="0" smtClean="0"/>
              <a:t>（只栽一端）。</a:t>
            </a:r>
            <a:r>
              <a:rPr lang="zh-CN" altLang="en-US" sz="4000" b="1" dirty="0"/>
              <a:t>一共要栽多少棵？</a:t>
            </a:r>
            <a:endParaRPr lang="zh-CN" altLang="en-US" sz="4000" b="1" dirty="0"/>
          </a:p>
        </p:txBody>
      </p:sp>
      <p:sp>
        <p:nvSpPr>
          <p:cNvPr id="20505" name="Text Box 25"/>
          <p:cNvSpPr txBox="1">
            <a:spLocks noChangeArrowheads="1"/>
          </p:cNvSpPr>
          <p:nvPr/>
        </p:nvSpPr>
        <p:spPr bwMode="auto">
          <a:xfrm>
            <a:off x="1439863" y="4327525"/>
            <a:ext cx="1584325" cy="457200"/>
          </a:xfrm>
          <a:prstGeom prst="rect">
            <a:avLst/>
          </a:prstGeom>
          <a:noFill/>
          <a:ln w="2857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/>
              <a:t>间隔数：</a:t>
            </a:r>
            <a:endParaRPr lang="zh-CN" altLang="en-US" sz="2400" b="1"/>
          </a:p>
        </p:txBody>
      </p:sp>
      <p:sp>
        <p:nvSpPr>
          <p:cNvPr id="20506" name="Text Box 26"/>
          <p:cNvSpPr txBox="1">
            <a:spLocks noChangeArrowheads="1"/>
          </p:cNvSpPr>
          <p:nvPr/>
        </p:nvSpPr>
        <p:spPr bwMode="auto">
          <a:xfrm>
            <a:off x="2808288" y="4340225"/>
            <a:ext cx="503237" cy="457200"/>
          </a:xfrm>
          <a:prstGeom prst="rect">
            <a:avLst/>
          </a:prstGeom>
          <a:noFill/>
          <a:ln w="2857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/>
              <a:t>5</a:t>
            </a:r>
            <a:endParaRPr lang="en-US" altLang="zh-CN" sz="2400" b="1"/>
          </a:p>
        </p:txBody>
      </p:sp>
      <p:sp>
        <p:nvSpPr>
          <p:cNvPr id="20507" name="Text Box 27"/>
          <p:cNvSpPr txBox="1">
            <a:spLocks noChangeArrowheads="1"/>
          </p:cNvSpPr>
          <p:nvPr/>
        </p:nvSpPr>
        <p:spPr bwMode="auto">
          <a:xfrm>
            <a:off x="4464050" y="4340225"/>
            <a:ext cx="1800225" cy="457200"/>
          </a:xfrm>
          <a:prstGeom prst="rect">
            <a:avLst/>
          </a:prstGeom>
          <a:noFill/>
          <a:ln w="2857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/>
              <a:t>树的棵数：</a:t>
            </a:r>
            <a:endParaRPr lang="zh-CN" altLang="en-US" sz="2400" b="1"/>
          </a:p>
        </p:txBody>
      </p:sp>
      <p:sp>
        <p:nvSpPr>
          <p:cNvPr id="20522" name="Text Box 42"/>
          <p:cNvSpPr txBox="1">
            <a:spLocks noChangeArrowheads="1"/>
          </p:cNvSpPr>
          <p:nvPr/>
        </p:nvSpPr>
        <p:spPr bwMode="auto">
          <a:xfrm>
            <a:off x="0" y="5265738"/>
            <a:ext cx="1368425" cy="457200"/>
          </a:xfrm>
          <a:prstGeom prst="rect">
            <a:avLst/>
          </a:prstGeom>
          <a:noFill/>
          <a:ln w="2857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/>
              <a:t>线段图</a:t>
            </a:r>
            <a:endParaRPr lang="zh-CN" altLang="en-US" sz="2400" b="1"/>
          </a:p>
        </p:txBody>
      </p:sp>
      <p:grpSp>
        <p:nvGrpSpPr>
          <p:cNvPr id="20531" name="Group 51"/>
          <p:cNvGrpSpPr/>
          <p:nvPr/>
        </p:nvGrpSpPr>
        <p:grpSpPr bwMode="auto">
          <a:xfrm>
            <a:off x="1366838" y="5408613"/>
            <a:ext cx="7200900" cy="180975"/>
            <a:chOff x="635" y="777"/>
            <a:chExt cx="4536" cy="114"/>
          </a:xfrm>
        </p:grpSpPr>
        <p:sp>
          <p:nvSpPr>
            <p:cNvPr id="20533" name="Line 53"/>
            <p:cNvSpPr>
              <a:spLocks noChangeShapeType="1"/>
            </p:cNvSpPr>
            <p:nvPr/>
          </p:nvSpPr>
          <p:spPr bwMode="auto">
            <a:xfrm>
              <a:off x="635" y="891"/>
              <a:ext cx="45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34" name="Line 54"/>
            <p:cNvSpPr>
              <a:spLocks noChangeShapeType="1"/>
            </p:cNvSpPr>
            <p:nvPr/>
          </p:nvSpPr>
          <p:spPr bwMode="auto">
            <a:xfrm>
              <a:off x="1542" y="777"/>
              <a:ext cx="0" cy="1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35" name="Line 55"/>
            <p:cNvSpPr>
              <a:spLocks noChangeShapeType="1"/>
            </p:cNvSpPr>
            <p:nvPr/>
          </p:nvSpPr>
          <p:spPr bwMode="auto">
            <a:xfrm>
              <a:off x="2449" y="777"/>
              <a:ext cx="0" cy="1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36" name="Line 56"/>
            <p:cNvSpPr>
              <a:spLocks noChangeShapeType="1"/>
            </p:cNvSpPr>
            <p:nvPr/>
          </p:nvSpPr>
          <p:spPr bwMode="auto">
            <a:xfrm>
              <a:off x="3357" y="777"/>
              <a:ext cx="0" cy="1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37" name="Line 57"/>
            <p:cNvSpPr>
              <a:spLocks noChangeShapeType="1"/>
            </p:cNvSpPr>
            <p:nvPr/>
          </p:nvSpPr>
          <p:spPr bwMode="auto">
            <a:xfrm>
              <a:off x="4264" y="777"/>
              <a:ext cx="0" cy="1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38" name="Line 58"/>
            <p:cNvSpPr>
              <a:spLocks noChangeShapeType="1"/>
            </p:cNvSpPr>
            <p:nvPr/>
          </p:nvSpPr>
          <p:spPr bwMode="auto">
            <a:xfrm>
              <a:off x="5171" y="777"/>
              <a:ext cx="0" cy="1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20541" name="Group 61"/>
          <p:cNvGrpSpPr/>
          <p:nvPr/>
        </p:nvGrpSpPr>
        <p:grpSpPr bwMode="auto">
          <a:xfrm>
            <a:off x="468313" y="2889250"/>
            <a:ext cx="8426450" cy="1446213"/>
            <a:chOff x="295" y="1820"/>
            <a:chExt cx="5308" cy="911"/>
          </a:xfrm>
        </p:grpSpPr>
        <p:pic>
          <p:nvPicPr>
            <p:cNvPr id="20499" name="Picture 19" descr="031">
              <a:hlinkClick r:id="rId1"/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383" y="1820"/>
              <a:ext cx="355" cy="400"/>
            </a:xfrm>
            <a:prstGeom prst="rect">
              <a:avLst/>
            </a:prstGeom>
            <a:noFill/>
          </p:spPr>
        </p:pic>
        <p:pic>
          <p:nvPicPr>
            <p:cNvPr id="20500" name="Picture 20" descr="031">
              <a:hlinkClick r:id="rId1"/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268" y="1820"/>
              <a:ext cx="355" cy="400"/>
            </a:xfrm>
            <a:prstGeom prst="rect">
              <a:avLst/>
            </a:prstGeom>
            <a:noFill/>
          </p:spPr>
        </p:pic>
        <p:pic>
          <p:nvPicPr>
            <p:cNvPr id="20501" name="Picture 21" descr="031">
              <a:hlinkClick r:id="rId1"/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198" y="1820"/>
              <a:ext cx="355" cy="400"/>
            </a:xfrm>
            <a:prstGeom prst="rect">
              <a:avLst/>
            </a:prstGeom>
            <a:noFill/>
          </p:spPr>
        </p:pic>
        <p:pic>
          <p:nvPicPr>
            <p:cNvPr id="20502" name="Picture 22" descr="031">
              <a:hlinkClick r:id="rId1"/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105" y="1820"/>
              <a:ext cx="355" cy="400"/>
            </a:xfrm>
            <a:prstGeom prst="rect">
              <a:avLst/>
            </a:prstGeom>
            <a:noFill/>
          </p:spPr>
        </p:pic>
        <p:pic>
          <p:nvPicPr>
            <p:cNvPr id="20503" name="Picture 23" descr="031">
              <a:hlinkClick r:id="rId1"/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012" y="1820"/>
              <a:ext cx="355" cy="400"/>
            </a:xfrm>
            <a:prstGeom prst="rect">
              <a:avLst/>
            </a:prstGeom>
            <a:noFill/>
          </p:spPr>
        </p:pic>
        <p:sp>
          <p:nvSpPr>
            <p:cNvPr id="20511" name="AutoShape 31"/>
            <p:cNvSpPr/>
            <p:nvPr/>
          </p:nvSpPr>
          <p:spPr bwMode="auto">
            <a:xfrm rot="16200000">
              <a:off x="1021" y="1911"/>
              <a:ext cx="112" cy="885"/>
            </a:xfrm>
            <a:prstGeom prst="leftBrace">
              <a:avLst>
                <a:gd name="adj1" fmla="val 65848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513" name="Text Box 33"/>
            <p:cNvSpPr txBox="1">
              <a:spLocks noChangeArrowheads="1"/>
            </p:cNvSpPr>
            <p:nvPr/>
          </p:nvSpPr>
          <p:spPr bwMode="auto">
            <a:xfrm>
              <a:off x="930" y="2387"/>
              <a:ext cx="431" cy="288"/>
            </a:xfrm>
            <a:prstGeom prst="rect">
              <a:avLst/>
            </a:prstGeom>
            <a:noFill/>
            <a:ln w="28575">
              <a:noFill/>
              <a:miter lim="800000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400"/>
                <a:t>4</a:t>
              </a:r>
              <a:r>
                <a:rPr lang="zh-CN" altLang="en-US" sz="2400"/>
                <a:t>米</a:t>
              </a:r>
              <a:endParaRPr lang="zh-CN" altLang="en-US" sz="2400"/>
            </a:p>
          </p:txBody>
        </p:sp>
        <p:sp>
          <p:nvSpPr>
            <p:cNvPr id="20514" name="AutoShape 34"/>
            <p:cNvSpPr/>
            <p:nvPr/>
          </p:nvSpPr>
          <p:spPr bwMode="auto">
            <a:xfrm rot="16200000">
              <a:off x="1962" y="1899"/>
              <a:ext cx="90" cy="885"/>
            </a:xfrm>
            <a:prstGeom prst="leftBrace">
              <a:avLst>
                <a:gd name="adj1" fmla="val 81944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515" name="Text Box 35"/>
            <p:cNvSpPr txBox="1">
              <a:spLocks noChangeArrowheads="1"/>
            </p:cNvSpPr>
            <p:nvPr/>
          </p:nvSpPr>
          <p:spPr bwMode="auto">
            <a:xfrm>
              <a:off x="1859" y="2387"/>
              <a:ext cx="431" cy="288"/>
            </a:xfrm>
            <a:prstGeom prst="rect">
              <a:avLst/>
            </a:prstGeom>
            <a:noFill/>
            <a:ln w="28575">
              <a:noFill/>
              <a:miter lim="800000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400"/>
                <a:t>4</a:t>
              </a:r>
              <a:r>
                <a:rPr lang="zh-CN" altLang="en-US" sz="2400"/>
                <a:t>米</a:t>
              </a:r>
              <a:endParaRPr lang="zh-CN" altLang="en-US" sz="2400"/>
            </a:p>
          </p:txBody>
        </p:sp>
        <p:sp>
          <p:nvSpPr>
            <p:cNvPr id="20516" name="AutoShape 36"/>
            <p:cNvSpPr/>
            <p:nvPr/>
          </p:nvSpPr>
          <p:spPr bwMode="auto">
            <a:xfrm rot="16200000">
              <a:off x="2869" y="1922"/>
              <a:ext cx="90" cy="840"/>
            </a:xfrm>
            <a:prstGeom prst="leftBrace">
              <a:avLst>
                <a:gd name="adj1" fmla="val 77778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517" name="Text Box 37"/>
            <p:cNvSpPr txBox="1">
              <a:spLocks noChangeArrowheads="1"/>
            </p:cNvSpPr>
            <p:nvPr/>
          </p:nvSpPr>
          <p:spPr bwMode="auto">
            <a:xfrm>
              <a:off x="2744" y="2387"/>
              <a:ext cx="431" cy="288"/>
            </a:xfrm>
            <a:prstGeom prst="rect">
              <a:avLst/>
            </a:prstGeom>
            <a:noFill/>
            <a:ln w="28575">
              <a:noFill/>
              <a:miter lim="800000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400"/>
                <a:t>4</a:t>
              </a:r>
              <a:r>
                <a:rPr lang="zh-CN" altLang="en-US" sz="2400"/>
                <a:t>米</a:t>
              </a:r>
              <a:endParaRPr lang="zh-CN" altLang="en-US" sz="2400"/>
            </a:p>
          </p:txBody>
        </p:sp>
        <p:sp>
          <p:nvSpPr>
            <p:cNvPr id="20518" name="AutoShape 38"/>
            <p:cNvSpPr/>
            <p:nvPr/>
          </p:nvSpPr>
          <p:spPr bwMode="auto">
            <a:xfrm rot="16200000">
              <a:off x="3764" y="1912"/>
              <a:ext cx="113" cy="884"/>
            </a:xfrm>
            <a:prstGeom prst="leftBrace">
              <a:avLst>
                <a:gd name="adj1" fmla="val 65192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519" name="Text Box 39"/>
            <p:cNvSpPr txBox="1">
              <a:spLocks noChangeArrowheads="1"/>
            </p:cNvSpPr>
            <p:nvPr/>
          </p:nvSpPr>
          <p:spPr bwMode="auto">
            <a:xfrm>
              <a:off x="3674" y="2387"/>
              <a:ext cx="431" cy="288"/>
            </a:xfrm>
            <a:prstGeom prst="rect">
              <a:avLst/>
            </a:prstGeom>
            <a:noFill/>
            <a:ln w="28575">
              <a:noFill/>
              <a:miter lim="800000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400"/>
                <a:t>4</a:t>
              </a:r>
              <a:r>
                <a:rPr lang="zh-CN" altLang="en-US" sz="2400"/>
                <a:t>米</a:t>
              </a:r>
              <a:endParaRPr lang="zh-CN" altLang="en-US" sz="2400"/>
            </a:p>
          </p:txBody>
        </p:sp>
        <p:sp>
          <p:nvSpPr>
            <p:cNvPr id="20520" name="AutoShape 40"/>
            <p:cNvSpPr/>
            <p:nvPr/>
          </p:nvSpPr>
          <p:spPr bwMode="auto">
            <a:xfrm rot="16200000">
              <a:off x="4725" y="1881"/>
              <a:ext cx="97" cy="930"/>
            </a:xfrm>
            <a:prstGeom prst="leftBrace">
              <a:avLst>
                <a:gd name="adj1" fmla="val 79897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521" name="Text Box 41"/>
            <p:cNvSpPr txBox="1">
              <a:spLocks noChangeArrowheads="1"/>
            </p:cNvSpPr>
            <p:nvPr/>
          </p:nvSpPr>
          <p:spPr bwMode="auto">
            <a:xfrm>
              <a:off x="4604" y="2387"/>
              <a:ext cx="431" cy="288"/>
            </a:xfrm>
            <a:prstGeom prst="rect">
              <a:avLst/>
            </a:prstGeom>
            <a:noFill/>
            <a:ln w="28575">
              <a:noFill/>
              <a:miter lim="800000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400"/>
                <a:t>4</a:t>
              </a:r>
              <a:r>
                <a:rPr lang="zh-CN" altLang="en-US" sz="2400"/>
                <a:t>米</a:t>
              </a:r>
              <a:endParaRPr lang="zh-CN" altLang="en-US" sz="2400"/>
            </a:p>
          </p:txBody>
        </p:sp>
        <p:sp>
          <p:nvSpPr>
            <p:cNvPr id="20539" name="Text Box 59"/>
            <p:cNvSpPr txBox="1">
              <a:spLocks noChangeArrowheads="1"/>
            </p:cNvSpPr>
            <p:nvPr/>
          </p:nvSpPr>
          <p:spPr bwMode="auto">
            <a:xfrm>
              <a:off x="295" y="2366"/>
              <a:ext cx="680" cy="365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b="1">
                  <a:solidFill>
                    <a:srgbClr val="FF0000"/>
                  </a:solidFill>
                </a:rPr>
                <a:t>开端</a:t>
              </a:r>
              <a:endParaRPr lang="zh-CN" altLang="en-US" b="1">
                <a:solidFill>
                  <a:srgbClr val="FF0000"/>
                </a:solidFill>
              </a:endParaRPr>
            </a:p>
          </p:txBody>
        </p:sp>
        <p:sp>
          <p:nvSpPr>
            <p:cNvPr id="20540" name="Text Box 60"/>
            <p:cNvSpPr txBox="1">
              <a:spLocks noChangeArrowheads="1"/>
            </p:cNvSpPr>
            <p:nvPr/>
          </p:nvSpPr>
          <p:spPr bwMode="auto">
            <a:xfrm>
              <a:off x="4967" y="2364"/>
              <a:ext cx="636" cy="36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b="1">
                  <a:solidFill>
                    <a:srgbClr val="FF0000"/>
                  </a:solidFill>
                </a:rPr>
                <a:t>终端</a:t>
              </a:r>
              <a:endParaRPr lang="zh-CN" altLang="en-US" b="1">
                <a:solidFill>
                  <a:srgbClr val="FF0000"/>
                </a:solidFill>
              </a:endParaRPr>
            </a:p>
          </p:txBody>
        </p:sp>
      </p:grpSp>
      <p:sp>
        <p:nvSpPr>
          <p:cNvPr id="20542" name="Text Box 62"/>
          <p:cNvSpPr txBox="1">
            <a:spLocks noChangeArrowheads="1"/>
          </p:cNvSpPr>
          <p:nvPr/>
        </p:nvSpPr>
        <p:spPr bwMode="auto">
          <a:xfrm>
            <a:off x="6048375" y="4365625"/>
            <a:ext cx="503238" cy="457200"/>
          </a:xfrm>
          <a:prstGeom prst="rect">
            <a:avLst/>
          </a:prstGeom>
          <a:noFill/>
          <a:ln w="2857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 dirty="0" smtClean="0"/>
              <a:t>5</a:t>
            </a:r>
            <a:endParaRPr lang="en-US" altLang="zh-CN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2000"/>
                                        <p:tgtEl>
                                          <p:spTgt spid="20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5" grpId="0"/>
      <p:bldP spid="20506" grpId="0"/>
      <p:bldP spid="20507" grpId="0"/>
      <p:bldP spid="20522" grpId="0"/>
      <p:bldP spid="2054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2706" name="Group 2"/>
          <p:cNvGraphicFramePr>
            <a:graphicFrameLocks noGrp="1"/>
          </p:cNvGraphicFramePr>
          <p:nvPr/>
        </p:nvGraphicFramePr>
        <p:xfrm>
          <a:off x="468313" y="620713"/>
          <a:ext cx="8280400" cy="5040630"/>
        </p:xfrm>
        <a:graphic>
          <a:graphicData uri="http://schemas.openxmlformats.org/drawingml/2006/table">
            <a:tbl>
              <a:tblPr/>
              <a:tblGrid>
                <a:gridCol w="1870075"/>
                <a:gridCol w="3681412"/>
                <a:gridCol w="1365250"/>
                <a:gridCol w="1363663"/>
              </a:tblGrid>
              <a:tr h="857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ahoma" panose="020B0604030504040204" pitchFamily="34" charset="0"/>
                        </a:rPr>
                        <a:t>每隔</a:t>
                      </a:r>
                      <a:r>
                        <a:rPr kumimoji="0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ahoma" panose="020B0604030504040204" pitchFamily="34" charset="0"/>
                        </a:rPr>
                        <a:t>5</a:t>
                      </a:r>
                      <a:r>
                        <a:rPr kumimoji="0" lang="zh-CN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ahoma" panose="020B0604030504040204" pitchFamily="34" charset="0"/>
                        </a:rPr>
                        <a:t>米种一棵（只栽一端）</a:t>
                      </a:r>
                      <a:endParaRPr kumimoji="0" lang="zh-CN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  <a:tc hMerge="1">
                  <a:tcPr/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ahoma" panose="020B0604030504040204" pitchFamily="34" charset="0"/>
                        </a:rPr>
                        <a:t>路长（米）</a:t>
                      </a:r>
                      <a:endParaRPr kumimoji="0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ahoma" panose="020B0604030504040204" pitchFamily="34" charset="0"/>
                        </a:rPr>
                        <a:t>画一画</a:t>
                      </a:r>
                      <a:endParaRPr kumimoji="0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ahoma" panose="020B0604030504040204" pitchFamily="34" charset="0"/>
                        </a:rPr>
                        <a:t>间隔数</a:t>
                      </a:r>
                      <a:endParaRPr kumimoji="0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ahoma" panose="020B0604030504040204" pitchFamily="34" charset="0"/>
                        </a:rPr>
                        <a:t>棵数</a:t>
                      </a:r>
                      <a:endParaRPr kumimoji="0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7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ahoma" panose="020B0604030504040204" pitchFamily="34" charset="0"/>
                        </a:rPr>
                        <a:t>10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7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ahoma" panose="020B0604030504040204" pitchFamily="34" charset="0"/>
                        </a:rPr>
                        <a:t>15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7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ahoma" panose="020B0604030504040204" pitchFamily="34" charset="0"/>
                        </a:rPr>
                        <a:t>25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7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ahoma" panose="020B0604030504040204" pitchFamily="34" charset="0"/>
                        </a:rPr>
                        <a:t>30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2741" name="Line 37"/>
          <p:cNvSpPr>
            <a:spLocks noChangeShapeType="1"/>
          </p:cNvSpPr>
          <p:nvPr/>
        </p:nvSpPr>
        <p:spPr bwMode="auto">
          <a:xfrm>
            <a:off x="2627313" y="3068638"/>
            <a:ext cx="10080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72743" name="Line 39"/>
          <p:cNvSpPr>
            <a:spLocks noChangeShapeType="1"/>
          </p:cNvSpPr>
          <p:nvPr/>
        </p:nvSpPr>
        <p:spPr bwMode="auto">
          <a:xfrm rot="5400000">
            <a:off x="3060700" y="2995613"/>
            <a:ext cx="144463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72744" name="Line 40"/>
          <p:cNvSpPr>
            <a:spLocks noChangeShapeType="1"/>
          </p:cNvSpPr>
          <p:nvPr/>
        </p:nvSpPr>
        <p:spPr bwMode="auto">
          <a:xfrm rot="5400000">
            <a:off x="3563937" y="2995613"/>
            <a:ext cx="144463" cy="1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72745" name="Line 41"/>
          <p:cNvSpPr>
            <a:spLocks noChangeShapeType="1"/>
          </p:cNvSpPr>
          <p:nvPr/>
        </p:nvSpPr>
        <p:spPr bwMode="auto">
          <a:xfrm>
            <a:off x="2627313" y="3789363"/>
            <a:ext cx="15128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72747" name="Line 43"/>
          <p:cNvSpPr>
            <a:spLocks noChangeShapeType="1"/>
          </p:cNvSpPr>
          <p:nvPr/>
        </p:nvSpPr>
        <p:spPr bwMode="auto">
          <a:xfrm rot="5400000">
            <a:off x="3060700" y="3716338"/>
            <a:ext cx="144463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72748" name="Line 44"/>
          <p:cNvSpPr>
            <a:spLocks noChangeShapeType="1"/>
          </p:cNvSpPr>
          <p:nvPr/>
        </p:nvSpPr>
        <p:spPr bwMode="auto">
          <a:xfrm rot="5400000">
            <a:off x="3563937" y="3716338"/>
            <a:ext cx="144463" cy="1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72749" name="Line 45"/>
          <p:cNvSpPr>
            <a:spLocks noChangeShapeType="1"/>
          </p:cNvSpPr>
          <p:nvPr/>
        </p:nvSpPr>
        <p:spPr bwMode="auto">
          <a:xfrm rot="5400000">
            <a:off x="4068762" y="3716338"/>
            <a:ext cx="144463" cy="1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72750" name="Line 46"/>
          <p:cNvSpPr>
            <a:spLocks noChangeShapeType="1"/>
          </p:cNvSpPr>
          <p:nvPr/>
        </p:nvSpPr>
        <p:spPr bwMode="auto">
          <a:xfrm>
            <a:off x="2627313" y="4652963"/>
            <a:ext cx="25209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72752" name="Line 48"/>
          <p:cNvSpPr>
            <a:spLocks noChangeShapeType="1"/>
          </p:cNvSpPr>
          <p:nvPr/>
        </p:nvSpPr>
        <p:spPr bwMode="auto">
          <a:xfrm rot="5400000">
            <a:off x="3060700" y="4579938"/>
            <a:ext cx="144463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72753" name="Line 49"/>
          <p:cNvSpPr>
            <a:spLocks noChangeShapeType="1"/>
          </p:cNvSpPr>
          <p:nvPr/>
        </p:nvSpPr>
        <p:spPr bwMode="auto">
          <a:xfrm rot="5400000">
            <a:off x="3563937" y="4579938"/>
            <a:ext cx="144463" cy="1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72754" name="Line 50"/>
          <p:cNvSpPr>
            <a:spLocks noChangeShapeType="1"/>
          </p:cNvSpPr>
          <p:nvPr/>
        </p:nvSpPr>
        <p:spPr bwMode="auto">
          <a:xfrm rot="5400000">
            <a:off x="4068762" y="4579938"/>
            <a:ext cx="144463" cy="1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72755" name="Line 51"/>
          <p:cNvSpPr>
            <a:spLocks noChangeShapeType="1"/>
          </p:cNvSpPr>
          <p:nvPr/>
        </p:nvSpPr>
        <p:spPr bwMode="auto">
          <a:xfrm rot="5400000">
            <a:off x="4572000" y="4579938"/>
            <a:ext cx="144463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72756" name="Line 52"/>
          <p:cNvSpPr>
            <a:spLocks noChangeShapeType="1"/>
          </p:cNvSpPr>
          <p:nvPr/>
        </p:nvSpPr>
        <p:spPr bwMode="auto">
          <a:xfrm rot="5400000">
            <a:off x="5076825" y="4579938"/>
            <a:ext cx="144463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</a:ln>
          <a:effectLst/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grpSp>
        <p:nvGrpSpPr>
          <p:cNvPr id="2" name="Group 53"/>
          <p:cNvGrpSpPr/>
          <p:nvPr/>
        </p:nvGrpSpPr>
        <p:grpSpPr bwMode="auto">
          <a:xfrm>
            <a:off x="2627313" y="5300663"/>
            <a:ext cx="3025775" cy="144462"/>
            <a:chOff x="1655" y="3339"/>
            <a:chExt cx="1906" cy="91"/>
          </a:xfrm>
        </p:grpSpPr>
        <p:sp>
          <p:nvSpPr>
            <p:cNvPr id="72758" name="Line 54"/>
            <p:cNvSpPr>
              <a:spLocks noChangeShapeType="1"/>
            </p:cNvSpPr>
            <p:nvPr/>
          </p:nvSpPr>
          <p:spPr bwMode="auto">
            <a:xfrm>
              <a:off x="1655" y="3430"/>
              <a:ext cx="190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  <a:effectLst/>
          </p:spPr>
          <p:txBody>
            <a:bodyPr wrap="none" lIns="90000" tIns="46800" rIns="90000" bIns="46800" anchor="ctr"/>
            <a:lstStyle/>
            <a:p>
              <a:endParaRPr lang="zh-CN" altLang="en-US"/>
            </a:p>
          </p:txBody>
        </p:sp>
        <p:sp>
          <p:nvSpPr>
            <p:cNvPr id="72760" name="Line 56"/>
            <p:cNvSpPr>
              <a:spLocks noChangeShapeType="1"/>
            </p:cNvSpPr>
            <p:nvPr/>
          </p:nvSpPr>
          <p:spPr bwMode="auto">
            <a:xfrm rot="5400000">
              <a:off x="1928" y="3384"/>
              <a:ext cx="91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  <a:effectLst/>
          </p:spPr>
          <p:txBody>
            <a:bodyPr wrap="none" lIns="90000" tIns="46800" rIns="90000" bIns="46800" anchor="ctr"/>
            <a:lstStyle/>
            <a:p>
              <a:endParaRPr lang="zh-CN" altLang="en-US"/>
            </a:p>
          </p:txBody>
        </p:sp>
        <p:sp>
          <p:nvSpPr>
            <p:cNvPr id="72761" name="Line 57"/>
            <p:cNvSpPr>
              <a:spLocks noChangeShapeType="1"/>
            </p:cNvSpPr>
            <p:nvPr/>
          </p:nvSpPr>
          <p:spPr bwMode="auto">
            <a:xfrm rot="5400000">
              <a:off x="2245" y="3384"/>
              <a:ext cx="91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  <a:effectLst/>
          </p:spPr>
          <p:txBody>
            <a:bodyPr wrap="none" lIns="90000" tIns="46800" rIns="90000" bIns="46800" anchor="ctr"/>
            <a:lstStyle/>
            <a:p>
              <a:endParaRPr lang="zh-CN" altLang="en-US"/>
            </a:p>
          </p:txBody>
        </p:sp>
        <p:sp>
          <p:nvSpPr>
            <p:cNvPr id="72762" name="Line 58"/>
            <p:cNvSpPr>
              <a:spLocks noChangeShapeType="1"/>
            </p:cNvSpPr>
            <p:nvPr/>
          </p:nvSpPr>
          <p:spPr bwMode="auto">
            <a:xfrm rot="5400000">
              <a:off x="2563" y="3384"/>
              <a:ext cx="91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  <a:effectLst/>
          </p:spPr>
          <p:txBody>
            <a:bodyPr wrap="none" lIns="90000" tIns="46800" rIns="90000" bIns="46800" anchor="ctr"/>
            <a:lstStyle/>
            <a:p>
              <a:endParaRPr lang="zh-CN" altLang="en-US"/>
            </a:p>
          </p:txBody>
        </p:sp>
        <p:sp>
          <p:nvSpPr>
            <p:cNvPr id="72763" name="Line 59"/>
            <p:cNvSpPr>
              <a:spLocks noChangeShapeType="1"/>
            </p:cNvSpPr>
            <p:nvPr/>
          </p:nvSpPr>
          <p:spPr bwMode="auto">
            <a:xfrm rot="5400000">
              <a:off x="2880" y="3384"/>
              <a:ext cx="91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  <a:effectLst/>
          </p:spPr>
          <p:txBody>
            <a:bodyPr wrap="none" lIns="90000" tIns="46800" rIns="90000" bIns="46800" anchor="ctr"/>
            <a:lstStyle/>
            <a:p>
              <a:endParaRPr lang="zh-CN" altLang="en-US"/>
            </a:p>
          </p:txBody>
        </p:sp>
        <p:sp>
          <p:nvSpPr>
            <p:cNvPr id="72764" name="Line 60"/>
            <p:cNvSpPr>
              <a:spLocks noChangeShapeType="1"/>
            </p:cNvSpPr>
            <p:nvPr/>
          </p:nvSpPr>
          <p:spPr bwMode="auto">
            <a:xfrm rot="5400000">
              <a:off x="3198" y="3384"/>
              <a:ext cx="91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  <a:effectLst/>
          </p:spPr>
          <p:txBody>
            <a:bodyPr wrap="none" lIns="90000" tIns="46800" rIns="90000" bIns="46800" anchor="ctr"/>
            <a:lstStyle/>
            <a:p>
              <a:endParaRPr lang="zh-CN" altLang="en-US"/>
            </a:p>
          </p:txBody>
        </p:sp>
        <p:sp>
          <p:nvSpPr>
            <p:cNvPr id="72765" name="Line 61"/>
            <p:cNvSpPr>
              <a:spLocks noChangeShapeType="1"/>
            </p:cNvSpPr>
            <p:nvPr/>
          </p:nvSpPr>
          <p:spPr bwMode="auto">
            <a:xfrm rot="5400000">
              <a:off x="3515" y="3384"/>
              <a:ext cx="91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  <a:effectLst/>
          </p:spPr>
          <p:txBody>
            <a:bodyPr wrap="none" lIns="90000" tIns="46800" rIns="90000" bIns="46800" anchor="ctr"/>
            <a:lstStyle/>
            <a:p>
              <a:endParaRPr lang="zh-CN" altLang="en-US"/>
            </a:p>
          </p:txBody>
        </p:sp>
      </p:grpSp>
      <p:sp>
        <p:nvSpPr>
          <p:cNvPr id="72766" name="Arc 62"/>
          <p:cNvSpPr/>
          <p:nvPr/>
        </p:nvSpPr>
        <p:spPr bwMode="auto">
          <a:xfrm rot="-967813">
            <a:off x="2700338" y="3455988"/>
            <a:ext cx="431800" cy="333375"/>
          </a:xfrm>
          <a:custGeom>
            <a:avLst/>
            <a:gdLst>
              <a:gd name="G0" fmla="+- 3194 0 0"/>
              <a:gd name="G1" fmla="+- 21600 0 0"/>
              <a:gd name="G2" fmla="+- 21600 0 0"/>
              <a:gd name="T0" fmla="*/ 0 w 21151"/>
              <a:gd name="T1" fmla="*/ 237 h 21600"/>
              <a:gd name="T2" fmla="*/ 21151 w 21151"/>
              <a:gd name="T3" fmla="*/ 9595 h 21600"/>
              <a:gd name="T4" fmla="*/ 3194 w 21151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151" h="21600" fill="none" extrusionOk="0">
                <a:moveTo>
                  <a:pt x="0" y="237"/>
                </a:moveTo>
                <a:cubicBezTo>
                  <a:pt x="1057" y="79"/>
                  <a:pt x="2124" y="-1"/>
                  <a:pt x="3194" y="0"/>
                </a:cubicBezTo>
                <a:cubicBezTo>
                  <a:pt x="10406" y="0"/>
                  <a:pt x="17142" y="3599"/>
                  <a:pt x="21150" y="9595"/>
                </a:cubicBezTo>
              </a:path>
              <a:path w="21151" h="21600" stroke="0" extrusionOk="0">
                <a:moveTo>
                  <a:pt x="0" y="237"/>
                </a:moveTo>
                <a:cubicBezTo>
                  <a:pt x="1057" y="79"/>
                  <a:pt x="2124" y="-1"/>
                  <a:pt x="3194" y="0"/>
                </a:cubicBezTo>
                <a:cubicBezTo>
                  <a:pt x="10406" y="0"/>
                  <a:pt x="17142" y="3599"/>
                  <a:pt x="21150" y="9595"/>
                </a:cubicBezTo>
                <a:lnTo>
                  <a:pt x="3194" y="2160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2767" name="Arc 63"/>
          <p:cNvSpPr/>
          <p:nvPr/>
        </p:nvSpPr>
        <p:spPr bwMode="auto">
          <a:xfrm rot="-967813">
            <a:off x="3203575" y="3429000"/>
            <a:ext cx="431800" cy="333375"/>
          </a:xfrm>
          <a:custGeom>
            <a:avLst/>
            <a:gdLst>
              <a:gd name="G0" fmla="+- 3194 0 0"/>
              <a:gd name="G1" fmla="+- 21600 0 0"/>
              <a:gd name="G2" fmla="+- 21600 0 0"/>
              <a:gd name="T0" fmla="*/ 0 w 21151"/>
              <a:gd name="T1" fmla="*/ 237 h 21600"/>
              <a:gd name="T2" fmla="*/ 21151 w 21151"/>
              <a:gd name="T3" fmla="*/ 9595 h 21600"/>
              <a:gd name="T4" fmla="*/ 3194 w 21151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151" h="21600" fill="none" extrusionOk="0">
                <a:moveTo>
                  <a:pt x="0" y="237"/>
                </a:moveTo>
                <a:cubicBezTo>
                  <a:pt x="1057" y="79"/>
                  <a:pt x="2124" y="-1"/>
                  <a:pt x="3194" y="0"/>
                </a:cubicBezTo>
                <a:cubicBezTo>
                  <a:pt x="10406" y="0"/>
                  <a:pt x="17142" y="3599"/>
                  <a:pt x="21150" y="9595"/>
                </a:cubicBezTo>
              </a:path>
              <a:path w="21151" h="21600" stroke="0" extrusionOk="0">
                <a:moveTo>
                  <a:pt x="0" y="237"/>
                </a:moveTo>
                <a:cubicBezTo>
                  <a:pt x="1057" y="79"/>
                  <a:pt x="2124" y="-1"/>
                  <a:pt x="3194" y="0"/>
                </a:cubicBezTo>
                <a:cubicBezTo>
                  <a:pt x="10406" y="0"/>
                  <a:pt x="17142" y="3599"/>
                  <a:pt x="21150" y="9595"/>
                </a:cubicBezTo>
                <a:lnTo>
                  <a:pt x="3194" y="2160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2768" name="Arc 64"/>
          <p:cNvSpPr/>
          <p:nvPr/>
        </p:nvSpPr>
        <p:spPr bwMode="auto">
          <a:xfrm rot="-967813">
            <a:off x="3708400" y="3429000"/>
            <a:ext cx="431800" cy="333375"/>
          </a:xfrm>
          <a:custGeom>
            <a:avLst/>
            <a:gdLst>
              <a:gd name="G0" fmla="+- 3194 0 0"/>
              <a:gd name="G1" fmla="+- 21600 0 0"/>
              <a:gd name="G2" fmla="+- 21600 0 0"/>
              <a:gd name="T0" fmla="*/ 0 w 21151"/>
              <a:gd name="T1" fmla="*/ 237 h 21600"/>
              <a:gd name="T2" fmla="*/ 21151 w 21151"/>
              <a:gd name="T3" fmla="*/ 9595 h 21600"/>
              <a:gd name="T4" fmla="*/ 3194 w 21151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151" h="21600" fill="none" extrusionOk="0">
                <a:moveTo>
                  <a:pt x="0" y="237"/>
                </a:moveTo>
                <a:cubicBezTo>
                  <a:pt x="1057" y="79"/>
                  <a:pt x="2124" y="-1"/>
                  <a:pt x="3194" y="0"/>
                </a:cubicBezTo>
                <a:cubicBezTo>
                  <a:pt x="10406" y="0"/>
                  <a:pt x="17142" y="3599"/>
                  <a:pt x="21150" y="9595"/>
                </a:cubicBezTo>
              </a:path>
              <a:path w="21151" h="21600" stroke="0" extrusionOk="0">
                <a:moveTo>
                  <a:pt x="0" y="237"/>
                </a:moveTo>
                <a:cubicBezTo>
                  <a:pt x="1057" y="79"/>
                  <a:pt x="2124" y="-1"/>
                  <a:pt x="3194" y="0"/>
                </a:cubicBezTo>
                <a:cubicBezTo>
                  <a:pt x="10406" y="0"/>
                  <a:pt x="17142" y="3599"/>
                  <a:pt x="21150" y="9595"/>
                </a:cubicBezTo>
                <a:lnTo>
                  <a:pt x="3194" y="2160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2769" name="Arc 65"/>
          <p:cNvSpPr/>
          <p:nvPr/>
        </p:nvSpPr>
        <p:spPr bwMode="auto">
          <a:xfrm rot="-967813">
            <a:off x="2700338" y="4365625"/>
            <a:ext cx="431800" cy="333375"/>
          </a:xfrm>
          <a:custGeom>
            <a:avLst/>
            <a:gdLst>
              <a:gd name="G0" fmla="+- 3194 0 0"/>
              <a:gd name="G1" fmla="+- 21600 0 0"/>
              <a:gd name="G2" fmla="+- 21600 0 0"/>
              <a:gd name="T0" fmla="*/ 0 w 21151"/>
              <a:gd name="T1" fmla="*/ 237 h 21600"/>
              <a:gd name="T2" fmla="*/ 21151 w 21151"/>
              <a:gd name="T3" fmla="*/ 9595 h 21600"/>
              <a:gd name="T4" fmla="*/ 3194 w 21151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151" h="21600" fill="none" extrusionOk="0">
                <a:moveTo>
                  <a:pt x="0" y="237"/>
                </a:moveTo>
                <a:cubicBezTo>
                  <a:pt x="1057" y="79"/>
                  <a:pt x="2124" y="-1"/>
                  <a:pt x="3194" y="0"/>
                </a:cubicBezTo>
                <a:cubicBezTo>
                  <a:pt x="10406" y="0"/>
                  <a:pt x="17142" y="3599"/>
                  <a:pt x="21150" y="9595"/>
                </a:cubicBezTo>
              </a:path>
              <a:path w="21151" h="21600" stroke="0" extrusionOk="0">
                <a:moveTo>
                  <a:pt x="0" y="237"/>
                </a:moveTo>
                <a:cubicBezTo>
                  <a:pt x="1057" y="79"/>
                  <a:pt x="2124" y="-1"/>
                  <a:pt x="3194" y="0"/>
                </a:cubicBezTo>
                <a:cubicBezTo>
                  <a:pt x="10406" y="0"/>
                  <a:pt x="17142" y="3599"/>
                  <a:pt x="21150" y="9595"/>
                </a:cubicBezTo>
                <a:lnTo>
                  <a:pt x="3194" y="2160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2770" name="Arc 66"/>
          <p:cNvSpPr/>
          <p:nvPr/>
        </p:nvSpPr>
        <p:spPr bwMode="auto">
          <a:xfrm rot="-967813">
            <a:off x="3276600" y="4365625"/>
            <a:ext cx="431800" cy="333375"/>
          </a:xfrm>
          <a:custGeom>
            <a:avLst/>
            <a:gdLst>
              <a:gd name="G0" fmla="+- 3194 0 0"/>
              <a:gd name="G1" fmla="+- 21600 0 0"/>
              <a:gd name="G2" fmla="+- 21600 0 0"/>
              <a:gd name="T0" fmla="*/ 0 w 21151"/>
              <a:gd name="T1" fmla="*/ 237 h 21600"/>
              <a:gd name="T2" fmla="*/ 21151 w 21151"/>
              <a:gd name="T3" fmla="*/ 9595 h 21600"/>
              <a:gd name="T4" fmla="*/ 3194 w 21151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151" h="21600" fill="none" extrusionOk="0">
                <a:moveTo>
                  <a:pt x="0" y="237"/>
                </a:moveTo>
                <a:cubicBezTo>
                  <a:pt x="1057" y="79"/>
                  <a:pt x="2124" y="-1"/>
                  <a:pt x="3194" y="0"/>
                </a:cubicBezTo>
                <a:cubicBezTo>
                  <a:pt x="10406" y="0"/>
                  <a:pt x="17142" y="3599"/>
                  <a:pt x="21150" y="9595"/>
                </a:cubicBezTo>
              </a:path>
              <a:path w="21151" h="21600" stroke="0" extrusionOk="0">
                <a:moveTo>
                  <a:pt x="0" y="237"/>
                </a:moveTo>
                <a:cubicBezTo>
                  <a:pt x="1057" y="79"/>
                  <a:pt x="2124" y="-1"/>
                  <a:pt x="3194" y="0"/>
                </a:cubicBezTo>
                <a:cubicBezTo>
                  <a:pt x="10406" y="0"/>
                  <a:pt x="17142" y="3599"/>
                  <a:pt x="21150" y="9595"/>
                </a:cubicBezTo>
                <a:lnTo>
                  <a:pt x="3194" y="2160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2771" name="Arc 67"/>
          <p:cNvSpPr/>
          <p:nvPr/>
        </p:nvSpPr>
        <p:spPr bwMode="auto">
          <a:xfrm rot="-967813">
            <a:off x="3779838" y="4365625"/>
            <a:ext cx="431800" cy="333375"/>
          </a:xfrm>
          <a:custGeom>
            <a:avLst/>
            <a:gdLst>
              <a:gd name="G0" fmla="+- 3194 0 0"/>
              <a:gd name="G1" fmla="+- 21600 0 0"/>
              <a:gd name="G2" fmla="+- 21600 0 0"/>
              <a:gd name="T0" fmla="*/ 0 w 21151"/>
              <a:gd name="T1" fmla="*/ 237 h 21600"/>
              <a:gd name="T2" fmla="*/ 21151 w 21151"/>
              <a:gd name="T3" fmla="*/ 9595 h 21600"/>
              <a:gd name="T4" fmla="*/ 3194 w 21151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151" h="21600" fill="none" extrusionOk="0">
                <a:moveTo>
                  <a:pt x="0" y="237"/>
                </a:moveTo>
                <a:cubicBezTo>
                  <a:pt x="1057" y="79"/>
                  <a:pt x="2124" y="-1"/>
                  <a:pt x="3194" y="0"/>
                </a:cubicBezTo>
                <a:cubicBezTo>
                  <a:pt x="10406" y="0"/>
                  <a:pt x="17142" y="3599"/>
                  <a:pt x="21150" y="9595"/>
                </a:cubicBezTo>
              </a:path>
              <a:path w="21151" h="21600" stroke="0" extrusionOk="0">
                <a:moveTo>
                  <a:pt x="0" y="237"/>
                </a:moveTo>
                <a:cubicBezTo>
                  <a:pt x="1057" y="79"/>
                  <a:pt x="2124" y="-1"/>
                  <a:pt x="3194" y="0"/>
                </a:cubicBezTo>
                <a:cubicBezTo>
                  <a:pt x="10406" y="0"/>
                  <a:pt x="17142" y="3599"/>
                  <a:pt x="21150" y="9595"/>
                </a:cubicBezTo>
                <a:lnTo>
                  <a:pt x="3194" y="2160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2772" name="Arc 68"/>
          <p:cNvSpPr/>
          <p:nvPr/>
        </p:nvSpPr>
        <p:spPr bwMode="auto">
          <a:xfrm rot="-967813">
            <a:off x="4211638" y="4365625"/>
            <a:ext cx="431800" cy="333375"/>
          </a:xfrm>
          <a:custGeom>
            <a:avLst/>
            <a:gdLst>
              <a:gd name="G0" fmla="+- 3194 0 0"/>
              <a:gd name="G1" fmla="+- 21600 0 0"/>
              <a:gd name="G2" fmla="+- 21600 0 0"/>
              <a:gd name="T0" fmla="*/ 0 w 21151"/>
              <a:gd name="T1" fmla="*/ 237 h 21600"/>
              <a:gd name="T2" fmla="*/ 21151 w 21151"/>
              <a:gd name="T3" fmla="*/ 9595 h 21600"/>
              <a:gd name="T4" fmla="*/ 3194 w 21151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151" h="21600" fill="none" extrusionOk="0">
                <a:moveTo>
                  <a:pt x="0" y="237"/>
                </a:moveTo>
                <a:cubicBezTo>
                  <a:pt x="1057" y="79"/>
                  <a:pt x="2124" y="-1"/>
                  <a:pt x="3194" y="0"/>
                </a:cubicBezTo>
                <a:cubicBezTo>
                  <a:pt x="10406" y="0"/>
                  <a:pt x="17142" y="3599"/>
                  <a:pt x="21150" y="9595"/>
                </a:cubicBezTo>
              </a:path>
              <a:path w="21151" h="21600" stroke="0" extrusionOk="0">
                <a:moveTo>
                  <a:pt x="0" y="237"/>
                </a:moveTo>
                <a:cubicBezTo>
                  <a:pt x="1057" y="79"/>
                  <a:pt x="2124" y="-1"/>
                  <a:pt x="3194" y="0"/>
                </a:cubicBezTo>
                <a:cubicBezTo>
                  <a:pt x="10406" y="0"/>
                  <a:pt x="17142" y="3599"/>
                  <a:pt x="21150" y="9595"/>
                </a:cubicBezTo>
                <a:lnTo>
                  <a:pt x="3194" y="2160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2773" name="Arc 69"/>
          <p:cNvSpPr/>
          <p:nvPr/>
        </p:nvSpPr>
        <p:spPr bwMode="auto">
          <a:xfrm rot="-967813">
            <a:off x="4716463" y="4365625"/>
            <a:ext cx="431800" cy="333375"/>
          </a:xfrm>
          <a:custGeom>
            <a:avLst/>
            <a:gdLst>
              <a:gd name="G0" fmla="+- 3194 0 0"/>
              <a:gd name="G1" fmla="+- 21600 0 0"/>
              <a:gd name="G2" fmla="+- 21600 0 0"/>
              <a:gd name="T0" fmla="*/ 0 w 21151"/>
              <a:gd name="T1" fmla="*/ 237 h 21600"/>
              <a:gd name="T2" fmla="*/ 21151 w 21151"/>
              <a:gd name="T3" fmla="*/ 9595 h 21600"/>
              <a:gd name="T4" fmla="*/ 3194 w 21151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151" h="21600" fill="none" extrusionOk="0">
                <a:moveTo>
                  <a:pt x="0" y="237"/>
                </a:moveTo>
                <a:cubicBezTo>
                  <a:pt x="1057" y="79"/>
                  <a:pt x="2124" y="-1"/>
                  <a:pt x="3194" y="0"/>
                </a:cubicBezTo>
                <a:cubicBezTo>
                  <a:pt x="10406" y="0"/>
                  <a:pt x="17142" y="3599"/>
                  <a:pt x="21150" y="9595"/>
                </a:cubicBezTo>
              </a:path>
              <a:path w="21151" h="21600" stroke="0" extrusionOk="0">
                <a:moveTo>
                  <a:pt x="0" y="237"/>
                </a:moveTo>
                <a:cubicBezTo>
                  <a:pt x="1057" y="79"/>
                  <a:pt x="2124" y="-1"/>
                  <a:pt x="3194" y="0"/>
                </a:cubicBezTo>
                <a:cubicBezTo>
                  <a:pt x="10406" y="0"/>
                  <a:pt x="17142" y="3599"/>
                  <a:pt x="21150" y="9595"/>
                </a:cubicBezTo>
                <a:lnTo>
                  <a:pt x="3194" y="2160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2774" name="Text Box 70"/>
          <p:cNvSpPr txBox="1">
            <a:spLocks noChangeArrowheads="1"/>
          </p:cNvSpPr>
          <p:nvPr/>
        </p:nvSpPr>
        <p:spPr bwMode="auto">
          <a:xfrm>
            <a:off x="7740650" y="2636838"/>
            <a:ext cx="792163" cy="6485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3600" b="1" dirty="0" smtClean="0">
                <a:ea typeface="楷体_GB2312" pitchFamily="49" charset="-122"/>
              </a:rPr>
              <a:t>2</a:t>
            </a:r>
            <a:endParaRPr lang="en-US" altLang="zh-CN" sz="3600" b="1" dirty="0">
              <a:ea typeface="楷体_GB2312" pitchFamily="49" charset="-122"/>
            </a:endParaRPr>
          </a:p>
        </p:txBody>
      </p:sp>
      <p:sp>
        <p:nvSpPr>
          <p:cNvPr id="72775" name="Text Box 71"/>
          <p:cNvSpPr txBox="1">
            <a:spLocks noChangeArrowheads="1"/>
          </p:cNvSpPr>
          <p:nvPr/>
        </p:nvSpPr>
        <p:spPr bwMode="auto">
          <a:xfrm>
            <a:off x="7740650" y="3429000"/>
            <a:ext cx="792163" cy="6485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3600" b="1" dirty="0" smtClean="0">
                <a:ea typeface="楷体_GB2312" pitchFamily="49" charset="-122"/>
              </a:rPr>
              <a:t>3</a:t>
            </a:r>
            <a:endParaRPr lang="en-US" altLang="zh-CN" sz="3600" b="1" dirty="0">
              <a:ea typeface="楷体_GB2312" pitchFamily="49" charset="-122"/>
            </a:endParaRPr>
          </a:p>
        </p:txBody>
      </p:sp>
      <p:sp>
        <p:nvSpPr>
          <p:cNvPr id="72776" name="Text Box 72"/>
          <p:cNvSpPr txBox="1">
            <a:spLocks noChangeArrowheads="1"/>
          </p:cNvSpPr>
          <p:nvPr/>
        </p:nvSpPr>
        <p:spPr bwMode="auto">
          <a:xfrm>
            <a:off x="7740650" y="4221163"/>
            <a:ext cx="792163" cy="6485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3600" b="1" dirty="0" smtClean="0">
                <a:ea typeface="楷体_GB2312" pitchFamily="49" charset="-122"/>
              </a:rPr>
              <a:t>5</a:t>
            </a:r>
            <a:endParaRPr lang="en-US" altLang="zh-CN" sz="3600" b="1" dirty="0">
              <a:ea typeface="楷体_GB2312" pitchFamily="49" charset="-122"/>
            </a:endParaRPr>
          </a:p>
        </p:txBody>
      </p:sp>
      <p:sp>
        <p:nvSpPr>
          <p:cNvPr id="72777" name="Text Box 73"/>
          <p:cNvSpPr txBox="1">
            <a:spLocks noChangeArrowheads="1"/>
          </p:cNvSpPr>
          <p:nvPr/>
        </p:nvSpPr>
        <p:spPr bwMode="auto">
          <a:xfrm>
            <a:off x="7740650" y="5084763"/>
            <a:ext cx="792163" cy="6485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3600" b="1" dirty="0" smtClean="0">
                <a:ea typeface="楷体_GB2312" pitchFamily="49" charset="-122"/>
              </a:rPr>
              <a:t>6</a:t>
            </a:r>
            <a:endParaRPr lang="en-US" altLang="zh-CN" sz="3600" b="1" dirty="0">
              <a:ea typeface="楷体_GB2312" pitchFamily="49" charset="-122"/>
            </a:endParaRPr>
          </a:p>
        </p:txBody>
      </p:sp>
      <p:sp>
        <p:nvSpPr>
          <p:cNvPr id="72778" name="Arc 74"/>
          <p:cNvSpPr/>
          <p:nvPr/>
        </p:nvSpPr>
        <p:spPr bwMode="auto">
          <a:xfrm rot="-967813">
            <a:off x="2700338" y="2708275"/>
            <a:ext cx="431800" cy="333375"/>
          </a:xfrm>
          <a:custGeom>
            <a:avLst/>
            <a:gdLst>
              <a:gd name="G0" fmla="+- 3194 0 0"/>
              <a:gd name="G1" fmla="+- 21600 0 0"/>
              <a:gd name="G2" fmla="+- 21600 0 0"/>
              <a:gd name="T0" fmla="*/ 0 w 21151"/>
              <a:gd name="T1" fmla="*/ 237 h 21600"/>
              <a:gd name="T2" fmla="*/ 21151 w 21151"/>
              <a:gd name="T3" fmla="*/ 9595 h 21600"/>
              <a:gd name="T4" fmla="*/ 3194 w 21151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151" h="21600" fill="none" extrusionOk="0">
                <a:moveTo>
                  <a:pt x="0" y="237"/>
                </a:moveTo>
                <a:cubicBezTo>
                  <a:pt x="1057" y="79"/>
                  <a:pt x="2124" y="-1"/>
                  <a:pt x="3194" y="0"/>
                </a:cubicBezTo>
                <a:cubicBezTo>
                  <a:pt x="10406" y="0"/>
                  <a:pt x="17142" y="3599"/>
                  <a:pt x="21150" y="9595"/>
                </a:cubicBezTo>
              </a:path>
              <a:path w="21151" h="21600" stroke="0" extrusionOk="0">
                <a:moveTo>
                  <a:pt x="0" y="237"/>
                </a:moveTo>
                <a:cubicBezTo>
                  <a:pt x="1057" y="79"/>
                  <a:pt x="2124" y="-1"/>
                  <a:pt x="3194" y="0"/>
                </a:cubicBezTo>
                <a:cubicBezTo>
                  <a:pt x="10406" y="0"/>
                  <a:pt x="17142" y="3599"/>
                  <a:pt x="21150" y="9595"/>
                </a:cubicBezTo>
                <a:lnTo>
                  <a:pt x="3194" y="2160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2779" name="Arc 75"/>
          <p:cNvSpPr/>
          <p:nvPr/>
        </p:nvSpPr>
        <p:spPr bwMode="auto">
          <a:xfrm rot="-967813">
            <a:off x="3203575" y="2708275"/>
            <a:ext cx="431800" cy="333375"/>
          </a:xfrm>
          <a:custGeom>
            <a:avLst/>
            <a:gdLst>
              <a:gd name="G0" fmla="+- 3194 0 0"/>
              <a:gd name="G1" fmla="+- 21600 0 0"/>
              <a:gd name="G2" fmla="+- 21600 0 0"/>
              <a:gd name="T0" fmla="*/ 0 w 21151"/>
              <a:gd name="T1" fmla="*/ 237 h 21600"/>
              <a:gd name="T2" fmla="*/ 21151 w 21151"/>
              <a:gd name="T3" fmla="*/ 9595 h 21600"/>
              <a:gd name="T4" fmla="*/ 3194 w 21151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151" h="21600" fill="none" extrusionOk="0">
                <a:moveTo>
                  <a:pt x="0" y="237"/>
                </a:moveTo>
                <a:cubicBezTo>
                  <a:pt x="1057" y="79"/>
                  <a:pt x="2124" y="-1"/>
                  <a:pt x="3194" y="0"/>
                </a:cubicBezTo>
                <a:cubicBezTo>
                  <a:pt x="10406" y="0"/>
                  <a:pt x="17142" y="3599"/>
                  <a:pt x="21150" y="9595"/>
                </a:cubicBezTo>
              </a:path>
              <a:path w="21151" h="21600" stroke="0" extrusionOk="0">
                <a:moveTo>
                  <a:pt x="0" y="237"/>
                </a:moveTo>
                <a:cubicBezTo>
                  <a:pt x="1057" y="79"/>
                  <a:pt x="2124" y="-1"/>
                  <a:pt x="3194" y="0"/>
                </a:cubicBezTo>
                <a:cubicBezTo>
                  <a:pt x="10406" y="0"/>
                  <a:pt x="17142" y="3599"/>
                  <a:pt x="21150" y="9595"/>
                </a:cubicBezTo>
                <a:lnTo>
                  <a:pt x="3194" y="2160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2780" name="Text Box 76"/>
          <p:cNvSpPr txBox="1">
            <a:spLocks noChangeArrowheads="1"/>
          </p:cNvSpPr>
          <p:nvPr/>
        </p:nvSpPr>
        <p:spPr bwMode="auto">
          <a:xfrm>
            <a:off x="6300788" y="2565400"/>
            <a:ext cx="792162" cy="6413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3600" b="1">
                <a:ea typeface="楷体_GB2312" pitchFamily="49" charset="-122"/>
              </a:rPr>
              <a:t>2</a:t>
            </a:r>
            <a:endParaRPr lang="en-US" altLang="zh-CN" sz="3600" b="1">
              <a:ea typeface="楷体_GB2312" pitchFamily="49" charset="-122"/>
            </a:endParaRPr>
          </a:p>
        </p:txBody>
      </p:sp>
      <p:sp>
        <p:nvSpPr>
          <p:cNvPr id="72781" name="Text Box 77"/>
          <p:cNvSpPr txBox="1">
            <a:spLocks noChangeArrowheads="1"/>
          </p:cNvSpPr>
          <p:nvPr/>
        </p:nvSpPr>
        <p:spPr bwMode="auto">
          <a:xfrm>
            <a:off x="6300788" y="3429000"/>
            <a:ext cx="792162" cy="6413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3600" b="1">
                <a:ea typeface="楷体_GB2312" pitchFamily="49" charset="-122"/>
              </a:rPr>
              <a:t>3</a:t>
            </a:r>
            <a:endParaRPr lang="en-US" altLang="zh-CN" sz="3600" b="1">
              <a:ea typeface="楷体_GB2312" pitchFamily="49" charset="-122"/>
            </a:endParaRPr>
          </a:p>
        </p:txBody>
      </p:sp>
      <p:sp>
        <p:nvSpPr>
          <p:cNvPr id="72782" name="Text Box 78"/>
          <p:cNvSpPr txBox="1">
            <a:spLocks noChangeArrowheads="1"/>
          </p:cNvSpPr>
          <p:nvPr/>
        </p:nvSpPr>
        <p:spPr bwMode="auto">
          <a:xfrm>
            <a:off x="6300788" y="4221163"/>
            <a:ext cx="792162" cy="6413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3600" b="1">
                <a:ea typeface="楷体_GB2312" pitchFamily="49" charset="-122"/>
              </a:rPr>
              <a:t>5</a:t>
            </a:r>
            <a:endParaRPr lang="en-US" altLang="zh-CN" sz="3600" b="1">
              <a:ea typeface="楷体_GB2312" pitchFamily="49" charset="-122"/>
            </a:endParaRPr>
          </a:p>
        </p:txBody>
      </p:sp>
      <p:sp>
        <p:nvSpPr>
          <p:cNvPr id="72783" name="Text Box 79"/>
          <p:cNvSpPr txBox="1">
            <a:spLocks noChangeArrowheads="1"/>
          </p:cNvSpPr>
          <p:nvPr/>
        </p:nvSpPr>
        <p:spPr bwMode="auto">
          <a:xfrm>
            <a:off x="6300788" y="5084763"/>
            <a:ext cx="792162" cy="6413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3600" b="1">
                <a:ea typeface="楷体_GB2312" pitchFamily="49" charset="-122"/>
              </a:rPr>
              <a:t>6</a:t>
            </a:r>
            <a:endParaRPr lang="en-US" altLang="zh-CN" sz="3600" b="1">
              <a:ea typeface="楷体_GB2312" pitchFamily="49" charset="-122"/>
            </a:endParaRPr>
          </a:p>
        </p:txBody>
      </p:sp>
      <p:sp>
        <p:nvSpPr>
          <p:cNvPr id="72784" name="Text Box 80"/>
          <p:cNvSpPr txBox="1">
            <a:spLocks noChangeArrowheads="1"/>
          </p:cNvSpPr>
          <p:nvPr/>
        </p:nvSpPr>
        <p:spPr bwMode="auto">
          <a:xfrm>
            <a:off x="8172450" y="6165850"/>
            <a:ext cx="792163" cy="457200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>
                <a:solidFill>
                  <a:schemeClr val="bg2"/>
                </a:solidFill>
                <a:ea typeface="楷体_GB2312" pitchFamily="49" charset="-122"/>
                <a:hlinkClick r:id="rId1" action="ppaction://hlinkpres?slideindex=1&amp;slidetitle="/>
              </a:rPr>
              <a:t>返回</a:t>
            </a:r>
            <a:endParaRPr lang="zh-CN" altLang="en-US" sz="2400" b="1">
              <a:solidFill>
                <a:schemeClr val="bg2"/>
              </a:solidFill>
              <a:ea typeface="楷体_GB2312" pitchFamily="49" charset="-122"/>
            </a:endParaRPr>
          </a:p>
        </p:txBody>
      </p:sp>
      <p:sp>
        <p:nvSpPr>
          <p:cNvPr id="43" name="Text Box 54"/>
          <p:cNvSpPr txBox="1">
            <a:spLocks noChangeArrowheads="1"/>
          </p:cNvSpPr>
          <p:nvPr/>
        </p:nvSpPr>
        <p:spPr bwMode="auto">
          <a:xfrm>
            <a:off x="2591780" y="5877272"/>
            <a:ext cx="4211637" cy="579437"/>
          </a:xfrm>
          <a:prstGeom prst="rect">
            <a:avLst/>
          </a:prstGeom>
          <a:noFill/>
          <a:ln w="2857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b="1" dirty="0">
                <a:solidFill>
                  <a:srgbClr val="FF0000"/>
                </a:solidFill>
              </a:rPr>
              <a:t>树的棵数 </a:t>
            </a:r>
            <a:r>
              <a:rPr lang="en-US" altLang="zh-CN" b="1" dirty="0">
                <a:solidFill>
                  <a:srgbClr val="FF0000"/>
                </a:solidFill>
              </a:rPr>
              <a:t>= </a:t>
            </a:r>
            <a:r>
              <a:rPr lang="zh-CN" altLang="en-US" b="1" dirty="0">
                <a:solidFill>
                  <a:srgbClr val="FF0000"/>
                </a:solidFill>
              </a:rPr>
              <a:t>间隔数    </a:t>
            </a:r>
            <a:endParaRPr lang="en-US" altLang="zh-CN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2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27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27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72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27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27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27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2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27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27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72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2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2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72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2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2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72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72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2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727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27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727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727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72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727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727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000"/>
                            </p:stCondLst>
                            <p:childTnLst>
                              <p:par>
                                <p:cTn id="9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7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500"/>
                            </p:stCondLst>
                            <p:childTnLst>
                              <p:par>
                                <p:cTn id="10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727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727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2000"/>
                            </p:stCondLst>
                            <p:childTnLst>
                              <p:par>
                                <p:cTn id="10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72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1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727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72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7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3500"/>
                            </p:stCondLst>
                            <p:childTnLst>
                              <p:par>
                                <p:cTn id="1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727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727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4000"/>
                            </p:stCondLst>
                            <p:childTnLst>
                              <p:par>
                                <p:cTn id="1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7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4500"/>
                            </p:stCondLst>
                            <p:childTnLst>
                              <p:par>
                                <p:cTn id="1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727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727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727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727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727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727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727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727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727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727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41" grpId="0" animBg="1"/>
      <p:bldP spid="72743" grpId="0" animBg="1"/>
      <p:bldP spid="72744" grpId="0" animBg="1"/>
      <p:bldP spid="72745" grpId="0" animBg="1"/>
      <p:bldP spid="72747" grpId="0" animBg="1"/>
      <p:bldP spid="72748" grpId="0" animBg="1"/>
      <p:bldP spid="72749" grpId="0" animBg="1"/>
      <p:bldP spid="72750" grpId="0" animBg="1"/>
      <p:bldP spid="72752" grpId="0" animBg="1"/>
      <p:bldP spid="72753" grpId="0" animBg="1"/>
      <p:bldP spid="72754" grpId="0" animBg="1"/>
      <p:bldP spid="72755" grpId="0" animBg="1"/>
      <p:bldP spid="72756" grpId="0" animBg="1"/>
      <p:bldP spid="72766" grpId="0" animBg="1"/>
      <p:bldP spid="72767" grpId="0" animBg="1"/>
      <p:bldP spid="72768" grpId="0" animBg="1"/>
      <p:bldP spid="72769" grpId="0" animBg="1"/>
      <p:bldP spid="72770" grpId="0" animBg="1"/>
      <p:bldP spid="72771" grpId="0" animBg="1"/>
      <p:bldP spid="72772" grpId="0" animBg="1"/>
      <p:bldP spid="72773" grpId="0" animBg="1"/>
      <p:bldP spid="72774" grpId="0"/>
      <p:bldP spid="72775" grpId="0"/>
      <p:bldP spid="72776" grpId="0"/>
      <p:bldP spid="72777" grpId="0"/>
      <p:bldP spid="72778" grpId="0" animBg="1"/>
      <p:bldP spid="72779" grpId="0" animBg="1"/>
      <p:bldP spid="72780" grpId="0"/>
      <p:bldP spid="72781" grpId="0"/>
      <p:bldP spid="72782" grpId="0"/>
      <p:bldP spid="7278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420" name="Group 36"/>
          <p:cNvGrpSpPr/>
          <p:nvPr/>
        </p:nvGrpSpPr>
        <p:grpSpPr bwMode="auto">
          <a:xfrm>
            <a:off x="1187624" y="5661248"/>
            <a:ext cx="7200900" cy="180975"/>
            <a:chOff x="567" y="3022"/>
            <a:chExt cx="4536" cy="114"/>
          </a:xfrm>
        </p:grpSpPr>
        <p:sp>
          <p:nvSpPr>
            <p:cNvPr id="16408" name="Line 24"/>
            <p:cNvSpPr>
              <a:spLocks noChangeShapeType="1"/>
            </p:cNvSpPr>
            <p:nvPr/>
          </p:nvSpPr>
          <p:spPr bwMode="auto">
            <a:xfrm>
              <a:off x="567" y="3136"/>
              <a:ext cx="45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409" name="Line 25"/>
            <p:cNvSpPr>
              <a:spLocks noChangeShapeType="1"/>
            </p:cNvSpPr>
            <p:nvPr/>
          </p:nvSpPr>
          <p:spPr bwMode="auto">
            <a:xfrm>
              <a:off x="1474" y="3022"/>
              <a:ext cx="0" cy="1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410" name="Line 26"/>
            <p:cNvSpPr>
              <a:spLocks noChangeShapeType="1"/>
            </p:cNvSpPr>
            <p:nvPr/>
          </p:nvSpPr>
          <p:spPr bwMode="auto">
            <a:xfrm>
              <a:off x="2381" y="3022"/>
              <a:ext cx="0" cy="1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411" name="Line 27"/>
            <p:cNvSpPr>
              <a:spLocks noChangeShapeType="1"/>
            </p:cNvSpPr>
            <p:nvPr/>
          </p:nvSpPr>
          <p:spPr bwMode="auto">
            <a:xfrm>
              <a:off x="3289" y="3022"/>
              <a:ext cx="0" cy="1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412" name="Line 28"/>
            <p:cNvSpPr>
              <a:spLocks noChangeShapeType="1"/>
            </p:cNvSpPr>
            <p:nvPr/>
          </p:nvSpPr>
          <p:spPr bwMode="auto">
            <a:xfrm>
              <a:off x="4196" y="3022"/>
              <a:ext cx="0" cy="1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16427" name="Group 43"/>
          <p:cNvGrpSpPr/>
          <p:nvPr/>
        </p:nvGrpSpPr>
        <p:grpSpPr bwMode="auto">
          <a:xfrm>
            <a:off x="1007604" y="1520788"/>
            <a:ext cx="7200900" cy="180975"/>
            <a:chOff x="635" y="777"/>
            <a:chExt cx="4536" cy="114"/>
          </a:xfrm>
        </p:grpSpPr>
        <p:sp>
          <p:nvSpPr>
            <p:cNvPr id="16414" name="Line 30"/>
            <p:cNvSpPr>
              <a:spLocks noChangeShapeType="1"/>
            </p:cNvSpPr>
            <p:nvPr/>
          </p:nvSpPr>
          <p:spPr bwMode="auto">
            <a:xfrm>
              <a:off x="635" y="777"/>
              <a:ext cx="0" cy="1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415" name="Line 31"/>
            <p:cNvSpPr>
              <a:spLocks noChangeShapeType="1"/>
            </p:cNvSpPr>
            <p:nvPr/>
          </p:nvSpPr>
          <p:spPr bwMode="auto">
            <a:xfrm>
              <a:off x="635" y="891"/>
              <a:ext cx="45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416" name="Line 32"/>
            <p:cNvSpPr>
              <a:spLocks noChangeShapeType="1"/>
            </p:cNvSpPr>
            <p:nvPr/>
          </p:nvSpPr>
          <p:spPr bwMode="auto">
            <a:xfrm>
              <a:off x="1542" y="777"/>
              <a:ext cx="0" cy="1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417" name="Line 33"/>
            <p:cNvSpPr>
              <a:spLocks noChangeShapeType="1"/>
            </p:cNvSpPr>
            <p:nvPr/>
          </p:nvSpPr>
          <p:spPr bwMode="auto">
            <a:xfrm>
              <a:off x="2449" y="777"/>
              <a:ext cx="0" cy="1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418" name="Line 34"/>
            <p:cNvSpPr>
              <a:spLocks noChangeShapeType="1"/>
            </p:cNvSpPr>
            <p:nvPr/>
          </p:nvSpPr>
          <p:spPr bwMode="auto">
            <a:xfrm>
              <a:off x="3357" y="777"/>
              <a:ext cx="0" cy="1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419" name="Line 35"/>
            <p:cNvSpPr>
              <a:spLocks noChangeShapeType="1"/>
            </p:cNvSpPr>
            <p:nvPr/>
          </p:nvSpPr>
          <p:spPr bwMode="auto">
            <a:xfrm>
              <a:off x="4264" y="777"/>
              <a:ext cx="0" cy="1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421" name="Line 37"/>
            <p:cNvSpPr>
              <a:spLocks noChangeShapeType="1"/>
            </p:cNvSpPr>
            <p:nvPr/>
          </p:nvSpPr>
          <p:spPr bwMode="auto">
            <a:xfrm>
              <a:off x="5171" y="777"/>
              <a:ext cx="0" cy="1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6432" name="Text Box 48"/>
          <p:cNvSpPr txBox="1">
            <a:spLocks noChangeArrowheads="1"/>
          </p:cNvSpPr>
          <p:nvPr/>
        </p:nvSpPr>
        <p:spPr bwMode="auto">
          <a:xfrm>
            <a:off x="3743908" y="512676"/>
            <a:ext cx="2160588" cy="5794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b="1" dirty="0"/>
              <a:t>两端要栽</a:t>
            </a:r>
            <a:endParaRPr lang="zh-CN" altLang="en-US" b="1" dirty="0"/>
          </a:p>
        </p:txBody>
      </p:sp>
      <p:sp>
        <p:nvSpPr>
          <p:cNvPr id="16433" name="Text Box 49"/>
          <p:cNvSpPr txBox="1">
            <a:spLocks noChangeArrowheads="1"/>
          </p:cNvSpPr>
          <p:nvPr/>
        </p:nvSpPr>
        <p:spPr bwMode="auto">
          <a:xfrm>
            <a:off x="3959932" y="4725144"/>
            <a:ext cx="2160588" cy="5794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b="1" dirty="0"/>
              <a:t>两端不栽</a:t>
            </a:r>
            <a:endParaRPr lang="zh-CN" altLang="en-US" b="1" dirty="0"/>
          </a:p>
        </p:txBody>
      </p:sp>
      <p:grpSp>
        <p:nvGrpSpPr>
          <p:cNvPr id="16442" name="Group 58"/>
          <p:cNvGrpSpPr/>
          <p:nvPr/>
        </p:nvGrpSpPr>
        <p:grpSpPr bwMode="auto">
          <a:xfrm>
            <a:off x="2483768" y="2096852"/>
            <a:ext cx="4211637" cy="579437"/>
            <a:chOff x="1451" y="1797"/>
            <a:chExt cx="2653" cy="365"/>
          </a:xfrm>
        </p:grpSpPr>
        <p:sp>
          <p:nvSpPr>
            <p:cNvPr id="16434" name="Text Box 50"/>
            <p:cNvSpPr txBox="1">
              <a:spLocks noChangeArrowheads="1"/>
            </p:cNvSpPr>
            <p:nvPr/>
          </p:nvSpPr>
          <p:spPr bwMode="auto">
            <a:xfrm>
              <a:off x="1451" y="1797"/>
              <a:ext cx="2653" cy="365"/>
            </a:xfrm>
            <a:prstGeom prst="rect">
              <a:avLst/>
            </a:prstGeom>
            <a:noFill/>
            <a:ln w="28575">
              <a:noFill/>
              <a:miter lim="800000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b="1" dirty="0">
                  <a:solidFill>
                    <a:srgbClr val="FF0000"/>
                  </a:solidFill>
                </a:rPr>
                <a:t>树的棵数 </a:t>
              </a:r>
              <a:r>
                <a:rPr lang="en-US" altLang="zh-CN" b="1" dirty="0">
                  <a:solidFill>
                    <a:srgbClr val="FF0000"/>
                  </a:solidFill>
                </a:rPr>
                <a:t>= </a:t>
              </a:r>
              <a:r>
                <a:rPr lang="zh-CN" altLang="en-US" b="1" dirty="0">
                  <a:solidFill>
                    <a:srgbClr val="FF0000"/>
                  </a:solidFill>
                </a:rPr>
                <a:t>间隔数    </a:t>
              </a:r>
              <a:r>
                <a:rPr lang="en-US" altLang="zh-CN" b="1" dirty="0">
                  <a:solidFill>
                    <a:srgbClr val="FF0000"/>
                  </a:solidFill>
                </a:rPr>
                <a:t>1</a:t>
              </a:r>
              <a:endParaRPr lang="en-US" altLang="zh-CN" b="1" dirty="0">
                <a:solidFill>
                  <a:srgbClr val="FF0000"/>
                </a:solidFill>
              </a:endParaRPr>
            </a:p>
          </p:txBody>
        </p:sp>
        <p:grpSp>
          <p:nvGrpSpPr>
            <p:cNvPr id="16435" name="Group 51"/>
            <p:cNvGrpSpPr/>
            <p:nvPr/>
          </p:nvGrpSpPr>
          <p:grpSpPr bwMode="auto">
            <a:xfrm>
              <a:off x="3651" y="1888"/>
              <a:ext cx="182" cy="181"/>
              <a:chOff x="3651" y="3725"/>
              <a:chExt cx="136" cy="136"/>
            </a:xfrm>
          </p:grpSpPr>
          <p:sp>
            <p:nvSpPr>
              <p:cNvPr id="16436" name="Line 52"/>
              <p:cNvSpPr>
                <a:spLocks noChangeShapeType="1"/>
              </p:cNvSpPr>
              <p:nvPr/>
            </p:nvSpPr>
            <p:spPr bwMode="auto">
              <a:xfrm>
                <a:off x="3651" y="3793"/>
                <a:ext cx="136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6437" name="Line 53"/>
              <p:cNvSpPr>
                <a:spLocks noChangeShapeType="1"/>
              </p:cNvSpPr>
              <p:nvPr/>
            </p:nvSpPr>
            <p:spPr bwMode="auto">
              <a:xfrm rot="5400000">
                <a:off x="3651" y="3793"/>
                <a:ext cx="136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grpSp>
        <p:nvGrpSpPr>
          <p:cNvPr id="16443" name="Group 59"/>
          <p:cNvGrpSpPr/>
          <p:nvPr/>
        </p:nvGrpSpPr>
        <p:grpSpPr bwMode="auto">
          <a:xfrm>
            <a:off x="2987452" y="6021498"/>
            <a:ext cx="4211637" cy="579437"/>
            <a:chOff x="1882" y="3838"/>
            <a:chExt cx="2653" cy="365"/>
          </a:xfrm>
        </p:grpSpPr>
        <p:sp>
          <p:nvSpPr>
            <p:cNvPr id="16438" name="Text Box 54"/>
            <p:cNvSpPr txBox="1">
              <a:spLocks noChangeArrowheads="1"/>
            </p:cNvSpPr>
            <p:nvPr/>
          </p:nvSpPr>
          <p:spPr bwMode="auto">
            <a:xfrm>
              <a:off x="1882" y="3838"/>
              <a:ext cx="2653" cy="365"/>
            </a:xfrm>
            <a:prstGeom prst="rect">
              <a:avLst/>
            </a:prstGeom>
            <a:noFill/>
            <a:ln w="28575">
              <a:noFill/>
              <a:miter lim="800000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b="1" dirty="0">
                  <a:solidFill>
                    <a:srgbClr val="FF0000"/>
                  </a:solidFill>
                </a:rPr>
                <a:t>树的棵数 </a:t>
              </a:r>
              <a:r>
                <a:rPr lang="en-US" altLang="zh-CN" b="1" dirty="0">
                  <a:solidFill>
                    <a:srgbClr val="FF0000"/>
                  </a:solidFill>
                </a:rPr>
                <a:t>= </a:t>
              </a:r>
              <a:r>
                <a:rPr lang="zh-CN" altLang="en-US" b="1" dirty="0">
                  <a:solidFill>
                    <a:srgbClr val="FF0000"/>
                  </a:solidFill>
                </a:rPr>
                <a:t>间隔数    </a:t>
              </a:r>
              <a:r>
                <a:rPr lang="en-US" altLang="zh-CN" b="1" dirty="0">
                  <a:solidFill>
                    <a:srgbClr val="FF0000"/>
                  </a:solidFill>
                </a:rPr>
                <a:t>1</a:t>
              </a:r>
              <a:endParaRPr lang="en-US" altLang="zh-CN" b="1" dirty="0">
                <a:solidFill>
                  <a:srgbClr val="FF0000"/>
                </a:solidFill>
              </a:endParaRPr>
            </a:p>
          </p:txBody>
        </p:sp>
        <p:sp>
          <p:nvSpPr>
            <p:cNvPr id="16439" name="Line 55"/>
            <p:cNvSpPr>
              <a:spLocks noChangeShapeType="1"/>
            </p:cNvSpPr>
            <p:nvPr/>
          </p:nvSpPr>
          <p:spPr bwMode="auto">
            <a:xfrm>
              <a:off x="4014" y="4019"/>
              <a:ext cx="182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27" name="Text Box 49"/>
          <p:cNvSpPr txBox="1">
            <a:spLocks noChangeArrowheads="1"/>
          </p:cNvSpPr>
          <p:nvPr/>
        </p:nvSpPr>
        <p:spPr bwMode="auto">
          <a:xfrm>
            <a:off x="3815916" y="2744924"/>
            <a:ext cx="2160588" cy="5794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b="1" dirty="0" smtClean="0"/>
              <a:t>只栽一端</a:t>
            </a:r>
            <a:endParaRPr lang="zh-CN" altLang="en-US" b="1" dirty="0"/>
          </a:p>
        </p:txBody>
      </p:sp>
      <p:sp>
        <p:nvSpPr>
          <p:cNvPr id="35" name="Text Box 50"/>
          <p:cNvSpPr txBox="1">
            <a:spLocks noChangeArrowheads="1"/>
          </p:cNvSpPr>
          <p:nvPr/>
        </p:nvSpPr>
        <p:spPr bwMode="auto">
          <a:xfrm>
            <a:off x="3059832" y="3897052"/>
            <a:ext cx="4211637" cy="579437"/>
          </a:xfrm>
          <a:prstGeom prst="rect">
            <a:avLst/>
          </a:prstGeom>
          <a:noFill/>
          <a:ln w="2857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b="1" dirty="0">
                <a:solidFill>
                  <a:srgbClr val="FF0000"/>
                </a:solidFill>
              </a:rPr>
              <a:t>树的棵数 </a:t>
            </a:r>
            <a:r>
              <a:rPr lang="en-US" altLang="zh-CN" b="1" dirty="0">
                <a:solidFill>
                  <a:srgbClr val="FF0000"/>
                </a:solidFill>
              </a:rPr>
              <a:t>= </a:t>
            </a:r>
            <a:r>
              <a:rPr lang="zh-CN" altLang="en-US" b="1" dirty="0">
                <a:solidFill>
                  <a:srgbClr val="FF0000"/>
                </a:solidFill>
              </a:rPr>
              <a:t>间隔数    </a:t>
            </a:r>
            <a:endParaRPr lang="en-US" altLang="zh-CN" b="1" dirty="0">
              <a:solidFill>
                <a:srgbClr val="FF0000"/>
              </a:solidFill>
            </a:endParaRPr>
          </a:p>
        </p:txBody>
      </p:sp>
      <p:grpSp>
        <p:nvGrpSpPr>
          <p:cNvPr id="36" name="Group 43"/>
          <p:cNvGrpSpPr/>
          <p:nvPr/>
        </p:nvGrpSpPr>
        <p:grpSpPr bwMode="auto">
          <a:xfrm>
            <a:off x="1115616" y="3429000"/>
            <a:ext cx="7200900" cy="180975"/>
            <a:chOff x="635" y="777"/>
            <a:chExt cx="4536" cy="114"/>
          </a:xfrm>
        </p:grpSpPr>
        <p:sp>
          <p:nvSpPr>
            <p:cNvPr id="38" name="Line 31"/>
            <p:cNvSpPr>
              <a:spLocks noChangeShapeType="1"/>
            </p:cNvSpPr>
            <p:nvPr/>
          </p:nvSpPr>
          <p:spPr bwMode="auto">
            <a:xfrm>
              <a:off x="635" y="891"/>
              <a:ext cx="45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9" name="Line 32"/>
            <p:cNvSpPr>
              <a:spLocks noChangeShapeType="1"/>
            </p:cNvSpPr>
            <p:nvPr/>
          </p:nvSpPr>
          <p:spPr bwMode="auto">
            <a:xfrm>
              <a:off x="1542" y="777"/>
              <a:ext cx="0" cy="1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0" name="Line 33"/>
            <p:cNvSpPr>
              <a:spLocks noChangeShapeType="1"/>
            </p:cNvSpPr>
            <p:nvPr/>
          </p:nvSpPr>
          <p:spPr bwMode="auto">
            <a:xfrm>
              <a:off x="2449" y="777"/>
              <a:ext cx="0" cy="1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" name="Line 34"/>
            <p:cNvSpPr>
              <a:spLocks noChangeShapeType="1"/>
            </p:cNvSpPr>
            <p:nvPr/>
          </p:nvSpPr>
          <p:spPr bwMode="auto">
            <a:xfrm>
              <a:off x="3357" y="777"/>
              <a:ext cx="0" cy="1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2" name="Line 35"/>
            <p:cNvSpPr>
              <a:spLocks noChangeShapeType="1"/>
            </p:cNvSpPr>
            <p:nvPr/>
          </p:nvSpPr>
          <p:spPr bwMode="auto">
            <a:xfrm>
              <a:off x="4264" y="777"/>
              <a:ext cx="0" cy="1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3" name="Line 37"/>
            <p:cNvSpPr>
              <a:spLocks noChangeShapeType="1"/>
            </p:cNvSpPr>
            <p:nvPr/>
          </p:nvSpPr>
          <p:spPr bwMode="auto">
            <a:xfrm>
              <a:off x="5171" y="777"/>
              <a:ext cx="0" cy="1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6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32" grpId="0"/>
      <p:bldP spid="16433" grpId="0"/>
      <p:bldP spid="27" grpId="0"/>
      <p:bldP spid="3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863600" y="1376363"/>
            <a:ext cx="6985000" cy="230832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0066FF"/>
                </a:solidFill>
              </a:rPr>
              <a:t>       </a:t>
            </a:r>
            <a:r>
              <a:rPr lang="zh-CN" altLang="en-US" sz="3600" b="1" dirty="0" smtClean="0">
                <a:solidFill>
                  <a:srgbClr val="0066FF"/>
                </a:solidFill>
              </a:rPr>
              <a:t>马拉松比赛全程约</a:t>
            </a:r>
            <a:r>
              <a:rPr lang="en-US" altLang="zh-CN" sz="3600" b="1" dirty="0" smtClean="0">
                <a:solidFill>
                  <a:srgbClr val="0066FF"/>
                </a:solidFill>
              </a:rPr>
              <a:t>42</a:t>
            </a:r>
            <a:r>
              <a:rPr lang="zh-CN" altLang="en-US" sz="3600" b="1" dirty="0" smtClean="0">
                <a:solidFill>
                  <a:srgbClr val="0066FF"/>
                </a:solidFill>
              </a:rPr>
              <a:t>千米，平均每</a:t>
            </a:r>
            <a:r>
              <a:rPr lang="en-US" altLang="zh-CN" sz="3600" b="1" dirty="0" smtClean="0">
                <a:solidFill>
                  <a:srgbClr val="0066FF"/>
                </a:solidFill>
              </a:rPr>
              <a:t>3</a:t>
            </a:r>
            <a:r>
              <a:rPr lang="zh-CN" altLang="en-US" sz="3600" b="1" dirty="0" smtClean="0">
                <a:solidFill>
                  <a:srgbClr val="0066FF"/>
                </a:solidFill>
              </a:rPr>
              <a:t>千米设置一处饮水服务点（起点不设，终点设），全程一共有多少处这样的服务点？</a:t>
            </a:r>
            <a:endParaRPr lang="zh-CN" altLang="en-US" sz="3600" dirty="0">
              <a:solidFill>
                <a:srgbClr val="0066FF"/>
              </a:solidFill>
            </a:endParaRPr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2951163" y="441325"/>
            <a:ext cx="4213225" cy="8239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800" b="1">
                <a:latin typeface="黑体" panose="02010609060101010101" pitchFamily="2" charset="-122"/>
                <a:ea typeface="黑体" panose="02010609060101010101" pitchFamily="2" charset="-122"/>
              </a:rPr>
              <a:t>巩 固 练 习</a:t>
            </a:r>
            <a:endParaRPr lang="zh-CN" altLang="en-US" sz="4800" b="1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22" name="Rectangle 18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/>
              <a:t>杆</a:t>
            </a:r>
            <a:endParaRPr lang="zh-CN" altLang="en-US"/>
          </a:p>
        </p:txBody>
      </p:sp>
      <p:sp>
        <p:nvSpPr>
          <p:cNvPr id="47123" name="Rectangle 19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zh-CN"/>
          </a:p>
        </p:txBody>
      </p:sp>
      <p:pic>
        <p:nvPicPr>
          <p:cNvPr id="47108" name="Picture 4" descr="2012011410570121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-252413" y="0"/>
            <a:ext cx="9396413" cy="7046913"/>
          </a:xfrm>
          <a:prstGeom prst="rect">
            <a:avLst/>
          </a:prstGeom>
          <a:noFill/>
        </p:spPr>
      </p:pic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1043608" y="1520788"/>
            <a:ext cx="5670550" cy="6413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altLang="en-US" sz="3600" dirty="0"/>
              <a:t>今天我们学过了什么内容？</a:t>
            </a:r>
            <a:endParaRPr lang="zh-CN" altLang="en-US" sz="3600" dirty="0"/>
          </a:p>
        </p:txBody>
      </p:sp>
      <p:sp>
        <p:nvSpPr>
          <p:cNvPr id="47124" name="Text Box 20"/>
          <p:cNvSpPr txBox="1">
            <a:spLocks noChangeArrowheads="1"/>
          </p:cNvSpPr>
          <p:nvPr/>
        </p:nvSpPr>
        <p:spPr bwMode="auto">
          <a:xfrm>
            <a:off x="2987675" y="2528888"/>
            <a:ext cx="3494088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zh-CN" sz="2400"/>
          </a:p>
        </p:txBody>
      </p:sp>
      <p:sp>
        <p:nvSpPr>
          <p:cNvPr id="47125" name="Text Box 21"/>
          <p:cNvSpPr txBox="1">
            <a:spLocks noChangeArrowheads="1"/>
          </p:cNvSpPr>
          <p:nvPr/>
        </p:nvSpPr>
        <p:spPr bwMode="auto">
          <a:xfrm>
            <a:off x="1403350" y="2168525"/>
            <a:ext cx="5903913" cy="31956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zh-CN" sz="2400"/>
          </a:p>
          <a:p>
            <a:pPr>
              <a:spcBef>
                <a:spcPct val="50000"/>
              </a:spcBef>
            </a:pPr>
            <a:endParaRPr lang="en-US" altLang="zh-CN" sz="2400"/>
          </a:p>
          <a:p>
            <a:pPr>
              <a:spcBef>
                <a:spcPct val="50000"/>
              </a:spcBef>
            </a:pPr>
            <a:endParaRPr lang="en-US" altLang="zh-CN" sz="2400"/>
          </a:p>
          <a:p>
            <a:pPr>
              <a:spcBef>
                <a:spcPct val="50000"/>
              </a:spcBef>
            </a:pPr>
            <a:endParaRPr lang="en-US" altLang="zh-CN" sz="2400"/>
          </a:p>
          <a:p>
            <a:pPr>
              <a:spcBef>
                <a:spcPct val="50000"/>
              </a:spcBef>
            </a:pPr>
            <a:endParaRPr lang="en-US" altLang="zh-CN" sz="2400"/>
          </a:p>
          <a:p>
            <a:pPr>
              <a:spcBef>
                <a:spcPct val="50000"/>
              </a:spcBef>
            </a:pPr>
            <a:endParaRPr lang="en-US" altLang="zh-CN" sz="2400"/>
          </a:p>
        </p:txBody>
      </p:sp>
      <p:sp>
        <p:nvSpPr>
          <p:cNvPr id="47127" name="Text Box 23"/>
          <p:cNvSpPr txBox="1">
            <a:spLocks noChangeArrowheads="1"/>
          </p:cNvSpPr>
          <p:nvPr/>
        </p:nvSpPr>
        <p:spPr bwMode="auto">
          <a:xfrm>
            <a:off x="1671638" y="2747963"/>
            <a:ext cx="184150" cy="57943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endParaRPr lang="zh-CN" altLang="zh-CN"/>
          </a:p>
        </p:txBody>
      </p:sp>
      <p:sp>
        <p:nvSpPr>
          <p:cNvPr id="47128" name="Text Box 24"/>
          <p:cNvSpPr txBox="1">
            <a:spLocks noChangeArrowheads="1"/>
          </p:cNvSpPr>
          <p:nvPr/>
        </p:nvSpPr>
        <p:spPr bwMode="auto">
          <a:xfrm>
            <a:off x="1655763" y="2889250"/>
            <a:ext cx="3384550" cy="5794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endParaRPr lang="zh-CN" altLang="zh-CN"/>
          </a:p>
        </p:txBody>
      </p:sp>
      <p:sp>
        <p:nvSpPr>
          <p:cNvPr id="47133" name="Text Box 29"/>
          <p:cNvSpPr txBox="1">
            <a:spLocks noChangeArrowheads="1"/>
          </p:cNvSpPr>
          <p:nvPr/>
        </p:nvSpPr>
        <p:spPr bwMode="auto">
          <a:xfrm>
            <a:off x="2051050" y="5337175"/>
            <a:ext cx="4213225" cy="5794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zh-C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标题 1"/>
          <p:cNvSpPr>
            <a:spLocks noGrp="1" noChangeArrowheads="1"/>
          </p:cNvSpPr>
          <p:nvPr>
            <p:ph type="title"/>
          </p:nvPr>
        </p:nvSpPr>
        <p:spPr>
          <a:xfrm>
            <a:off x="1931194" y="2946400"/>
            <a:ext cx="5712619" cy="928688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zh-CN" altLang="en-US" sz="4900" dirty="0" smtClean="0"/>
              <a:t>贺州市八步龙山小学录制</a:t>
            </a:r>
            <a:br>
              <a:rPr lang="zh-CN" altLang="en-US" sz="4900" dirty="0" smtClean="0"/>
            </a:br>
            <a:br>
              <a:rPr lang="zh-CN" altLang="en-US" sz="4900" dirty="0" smtClean="0"/>
            </a:br>
            <a:r>
              <a:rPr lang="en-US" altLang="zh-CN" sz="4900" dirty="0" smtClean="0"/>
              <a:t>2017</a:t>
            </a:r>
            <a:r>
              <a:rPr lang="zh-CN" altLang="en-US" sz="4900" dirty="0" smtClean="0"/>
              <a:t>年</a:t>
            </a:r>
            <a:r>
              <a:rPr lang="en-US" altLang="zh-CN" sz="4900" dirty="0" smtClean="0"/>
              <a:t>12</a:t>
            </a:r>
            <a:r>
              <a:rPr lang="zh-CN" altLang="en-US" sz="4900" dirty="0" smtClean="0"/>
              <a:t>月</a:t>
            </a:r>
            <a:r>
              <a:rPr lang="en-US" altLang="zh-CN" sz="4900" dirty="0" smtClean="0"/>
              <a:t>27</a:t>
            </a:r>
            <a:r>
              <a:rPr lang="zh-CN" altLang="en-US" sz="4900" dirty="0" smtClean="0"/>
              <a:t>日</a:t>
            </a:r>
            <a:endParaRPr lang="zh-CN" altLang="en-US" sz="4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TEMPLATE_CATEGORY" val="custom"/>
  <p:tag name="KSO_WM_TEMPLATE_INDEX" val="160162"/>
</p:tagLst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520</Words>
  <Application>WPS 演示</Application>
  <PresentationFormat>全屏显示(4:3)</PresentationFormat>
  <Paragraphs>148</Paragraphs>
  <Slides>9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20" baseType="lpstr">
      <vt:lpstr>Arial</vt:lpstr>
      <vt:lpstr>宋体</vt:lpstr>
      <vt:lpstr>Wingdings</vt:lpstr>
      <vt:lpstr>Times New Roman</vt:lpstr>
      <vt:lpstr>Tahoma</vt:lpstr>
      <vt:lpstr>楷体_GB2312</vt:lpstr>
      <vt:lpstr>黑体</vt:lpstr>
      <vt:lpstr>微软雅黑</vt:lpstr>
      <vt:lpstr>Arial Unicode MS</vt:lpstr>
      <vt:lpstr>新宋体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杆</vt:lpstr>
      <vt:lpstr>贺州市八步龙山小学录制  2017年12月27日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user</dc:creator>
  <cp:lastModifiedBy>Administrator</cp:lastModifiedBy>
  <cp:revision>69</cp:revision>
  <dcterms:created xsi:type="dcterms:W3CDTF">2007-04-19T11:14:00Z</dcterms:created>
  <dcterms:modified xsi:type="dcterms:W3CDTF">2017-12-26T00:43:31Z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2052-10.1.0.7022</vt:lpwstr>
  </property>
</Properties>
</file>